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5" r:id="rId4"/>
  </p:sldMasterIdLst>
  <p:notesMasterIdLst>
    <p:notesMasterId r:id="rId19"/>
  </p:notesMasterIdLst>
  <p:sldIdLst>
    <p:sldId id="282" r:id="rId5"/>
    <p:sldId id="258" r:id="rId6"/>
    <p:sldId id="259" r:id="rId7"/>
    <p:sldId id="260" r:id="rId8"/>
    <p:sldId id="261" r:id="rId9"/>
    <p:sldId id="280" r:id="rId10"/>
    <p:sldId id="281" r:id="rId11"/>
    <p:sldId id="277" r:id="rId12"/>
    <p:sldId id="279" r:id="rId13"/>
    <p:sldId id="269" r:id="rId14"/>
    <p:sldId id="275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A80B7D-1302-4B48-91D3-7DDBBEBB3B5B}" type="datetimeFigureOut">
              <a:rPr lang="vi-VN" smtClean="0"/>
              <a:t>08/01/2024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64F706-3A89-4464-963C-89718262F03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54842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05E8B7-3F83-494F-852D-5AA73FD5F906}" type="slidenum">
              <a:rPr lang="en-US"/>
              <a:pPr/>
              <a:t>2</a:t>
            </a:fld>
            <a:endParaRPr lang="en-US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Giáo viên click mouse lần lượt qua các nút theo hướng từ trái qua phải, để trình bày hình vẽ minh hoa các đặc tính của khối cầu.</a:t>
            </a:r>
          </a:p>
        </p:txBody>
      </p:sp>
    </p:spTree>
    <p:extLst>
      <p:ext uri="{BB962C8B-B14F-4D97-AF65-F5344CB8AC3E}">
        <p14:creationId xmlns:p14="http://schemas.microsoft.com/office/powerpoint/2010/main" val="437669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3440D1-67CF-4E58-AB3C-3CC6865E930D}" type="slidenum">
              <a:rPr lang="en-US"/>
              <a:pPr/>
              <a:t>3</a:t>
            </a:fld>
            <a:endParaRPr lang="en-US"/>
          </a:p>
        </p:txBody>
      </p:sp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Giáo viên click mouse lần lượt qua các nút theo hướng từ trái qua phải, để trình bày hình vẽ minh hoa các đặc tính của khối cầu.</a:t>
            </a:r>
          </a:p>
        </p:txBody>
      </p:sp>
    </p:spTree>
    <p:extLst>
      <p:ext uri="{BB962C8B-B14F-4D97-AF65-F5344CB8AC3E}">
        <p14:creationId xmlns:p14="http://schemas.microsoft.com/office/powerpoint/2010/main" val="20764446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0FF8D0-8437-445D-8C84-DDB5089CD169}" type="slidenum">
              <a:rPr lang="en-US"/>
              <a:pPr/>
              <a:t>4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Giáo viên click mouse lần lượt qua các nút theo hướng từ trái qua phải, để trình bày hình vẽ minh hoa các đặc tính của khối trụ.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7314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F66E7C-8700-450E-BDAD-203286436CF9}" type="slidenum">
              <a:rPr lang="en-US"/>
              <a:pPr/>
              <a:t>5</a:t>
            </a:fld>
            <a:endParaRPr lang="en-US"/>
          </a:p>
        </p:txBody>
      </p:sp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Giáo viên click mouse lần lượt qua các nút theo hướng từ trái qua phải, để trình bày hình vẽ minh hoa các đặc tính của khối trụ.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4563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EF6A2CA-5FA0-49DE-8BE3-3D56C7FAF91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mtClean="0"/>
              <a:t>Giáo viên click mouse lần lượt qua các nút theo hướng từ trái qua phải, để trình bày hình vẽ minh hoa các đặc tính của khối vuông.</a:t>
            </a:r>
          </a:p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779823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0FF8D0-8437-445D-8C84-DDB5089CD169}" type="slidenum">
              <a:rPr lang="en-US"/>
              <a:pPr/>
              <a:t>8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Giáo viên click mouse lần lượt qua các nút theo hướng từ trái qua phải, để trình bày hình vẽ minh hoa các đặc tính của khối trụ.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8256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960775-C287-44E1-BA71-153CB201937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Giáo viên click mouse lần lượt qua các nút theo hướng từ trái qua phải, để trình bày hình vẽ minh hoa các đặc tính của khối vuông.</a:t>
            </a:r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8284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7BDF-BDE0-45A7-820D-21DDCED9FA03}" type="datetimeFigureOut">
              <a:rPr lang="vi-VN" smtClean="0"/>
              <a:t>08/01/2024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7A57-9299-4F36-962E-0DF8CAB1252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49873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7BDF-BDE0-45A7-820D-21DDCED9FA03}" type="datetimeFigureOut">
              <a:rPr lang="vi-VN" smtClean="0"/>
              <a:t>08/01/2024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7A57-9299-4F36-962E-0DF8CAB1252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12468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7BDF-BDE0-45A7-820D-21DDCED9FA03}" type="datetimeFigureOut">
              <a:rPr lang="vi-VN" smtClean="0"/>
              <a:t>08/01/2024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7A57-9299-4F36-962E-0DF8CAB1252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548128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78F0BB8-88A3-40E9-A55C-4838BEE0ECA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9820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A3C330F-E592-4D7A-B92D-E4B8F436F242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65356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B38C11-BAC2-49CB-B1AE-9FD6401A89D8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21520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429AF4B-D904-4A6E-9F66-35FFFE8277E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4794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689A502-142B-4DE6-B5FF-4D69745BA1DD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40618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14FAA6-E4CD-4BE7-8608-576496125B08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81488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FB2561D-AA3F-4331-8583-BE2D607EAF9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40665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85D7E9C-6F14-4EB9-AC8D-5B07C9426B4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0931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7BDF-BDE0-45A7-820D-21DDCED9FA03}" type="datetimeFigureOut">
              <a:rPr lang="vi-VN" smtClean="0"/>
              <a:t>08/01/2024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7A57-9299-4F36-962E-0DF8CAB1252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601080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D0C62E9-6698-4397-8D51-6A6BD99AF939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62223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7559C75-07BC-450C-AE76-A449BC35459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04715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357EAB8-891D-415E-B716-C181FE3053F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35938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3D79EB-6040-416A-A689-5FCF018B938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94398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7B31495-1847-4CDA-BEB7-8AC31C432D8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53776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0FC2A6-AEC7-4015-AD5F-52BB6403368F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124165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A813628-B711-490C-88C5-3B5D661D335C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02286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972C356-CFDE-4EA3-9170-655D3ED36570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33874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4D48E04-52C9-42F5-AE85-301A3928F728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10442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0FEBA9C-8BD2-4026-AFD6-1135E21B1460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3696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7BDF-BDE0-45A7-820D-21DDCED9FA03}" type="datetimeFigureOut">
              <a:rPr lang="vi-VN" smtClean="0"/>
              <a:t>08/01/2024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7A57-9299-4F36-962E-0DF8CAB1252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901883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A3ADB73-3360-413B-BE25-8EF2C22853F8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62499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84AD31E-3D4E-4517-A9EB-E12382B8001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660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7050246-34CD-4A93-8418-C09728C81E58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886434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225A980-CA2B-4A50-B835-6AD6504C39F1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78272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F62E321-88D9-4B1D-BCD2-22DF2ABFD259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257358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F8F0610-C618-46CE-AB7D-A30B407E7F1D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902556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5169A16-4CEE-48D7-A132-41D63A9DCFA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640790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A42EE5-B8C3-4891-A6D6-5630FCC2FA28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756133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0268084-7B1F-4559-9B3C-E703443CCAE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821763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B6C4595-BC2E-4F76-B386-B891CC772F82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4024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7BDF-BDE0-45A7-820D-21DDCED9FA03}" type="datetimeFigureOut">
              <a:rPr lang="vi-VN" smtClean="0"/>
              <a:t>08/01/2024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7A57-9299-4F36-962E-0DF8CAB1252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3541379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DBC29CA-F9A7-4AFF-B59E-10E8EF04F8AE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065886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A657B14-EC00-4543-AE9D-86D4990FA4A6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610875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5E92029-9690-48FE-9A56-F70E5E35AC67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889789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F5E3105-6915-4AC8-8F2E-758D96F547CE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77054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05D0BC-BC75-4417-B3DB-EFAD8C0E3BC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991242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C0A206B-8DDA-424F-A13D-795E6215B80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493401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05D2525-3767-44C2-8374-2F9E5727455D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3129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7BDF-BDE0-45A7-820D-21DDCED9FA03}" type="datetimeFigureOut">
              <a:rPr lang="vi-VN" smtClean="0"/>
              <a:t>08/01/2024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7A57-9299-4F36-962E-0DF8CAB1252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27506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7BDF-BDE0-45A7-820D-21DDCED9FA03}" type="datetimeFigureOut">
              <a:rPr lang="vi-VN" smtClean="0"/>
              <a:t>08/01/2024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7A57-9299-4F36-962E-0DF8CAB1252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511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7BDF-BDE0-45A7-820D-21DDCED9FA03}" type="datetimeFigureOut">
              <a:rPr lang="vi-VN" smtClean="0"/>
              <a:t>08/01/2024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7A57-9299-4F36-962E-0DF8CAB1252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60861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7BDF-BDE0-45A7-820D-21DDCED9FA03}" type="datetimeFigureOut">
              <a:rPr lang="vi-VN" smtClean="0"/>
              <a:t>08/01/2024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7A57-9299-4F36-962E-0DF8CAB1252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08280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7BDF-BDE0-45A7-820D-21DDCED9FA03}" type="datetimeFigureOut">
              <a:rPr lang="vi-VN" smtClean="0"/>
              <a:t>08/01/2024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7A57-9299-4F36-962E-0DF8CAB1252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4704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27BDF-BDE0-45A7-820D-21DDCED9FA03}" type="datetimeFigureOut">
              <a:rPr lang="vi-VN" smtClean="0"/>
              <a:t>08/01/2024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A7A57-9299-4F36-962E-0DF8CAB1252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29872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43C52C2-47DB-40E6-B4B4-9F73BEDB2288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6871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15CF631-B3F6-4171-93F3-53E4092EAA4B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0680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94BC3F-A960-4D50-A11B-5D530722BC49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6969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grpSp>
        <p:nvGrpSpPr>
          <p:cNvPr id="14339" name="Group 4"/>
          <p:cNvGrpSpPr>
            <a:grpSpLocks noChangeAspect="1"/>
          </p:cNvGrpSpPr>
          <p:nvPr/>
        </p:nvGrpSpPr>
        <p:grpSpPr bwMode="auto">
          <a:xfrm>
            <a:off x="0" y="0"/>
            <a:ext cx="9144000" cy="6858000"/>
            <a:chOff x="2341" y="6090"/>
            <a:chExt cx="12513" cy="9600"/>
          </a:xfrm>
        </p:grpSpPr>
        <p:sp>
          <p:nvSpPr>
            <p:cNvPr id="14344" name="AutoShape 5"/>
            <p:cNvSpPr>
              <a:spLocks noChangeAspect="1" noChangeArrowheads="1"/>
            </p:cNvSpPr>
            <p:nvPr/>
          </p:nvSpPr>
          <p:spPr bwMode="auto">
            <a:xfrm>
              <a:off x="2341" y="6090"/>
              <a:ext cx="12513" cy="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14345" name="Picture 6" descr="khung%20anh%2051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41" y="6090"/>
              <a:ext cx="12513" cy="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6" name="Picture 7" descr="x1pN1mp8dKYgTEOo8Nl7CxhzsOhhttvC1zX8rQbBbAtHElHSFMMvAfiSA2n7_80G4GyxsvDKzC2csgH2i9oe7T8ld3WDzYQXJ9J6lqE4gpeIpzc2s1upTPS0A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41" y="6090"/>
              <a:ext cx="1043" cy="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7" name="Picture 8" descr="20070910003329640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5782" y="4735"/>
              <a:ext cx="1200" cy="3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8" name="Picture 9" descr="20070910003329640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9744" y="4735"/>
              <a:ext cx="1200" cy="3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9" name="Picture 10" descr="x1pN1mp8dKYgTEOo8Nl7CxhzsOhhttvC1zX8rQbBbAtHElHSFMMvAfiSA2n7_80G4GyxsvDKzC2csgH2i9oe7T8ld3WDzYQXJ9J6lqE4gpeIpzc2s1upTPS0A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811" y="6090"/>
              <a:ext cx="1043" cy="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50" name="Picture 11" descr="x1pN1mp8dKYgTEOo8Nl7CxhzsOhhttvC1zX8rQbBbAtHElHSFMMvAfiSA2n7_80G4GyxsvDKzC2csgH2i9oe7T8ld3WDzYQXJ9J6lqE4gpeIpzc2s1upTPS0A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811" y="12690"/>
              <a:ext cx="1043" cy="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51" name="Picture 12" descr="20070910003329640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0787" y="13135"/>
              <a:ext cx="1200" cy="3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52" name="Picture 13" descr="20070910003329640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6825" y="13134"/>
              <a:ext cx="1200" cy="39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53" name="Picture 14" descr="x1pN1mp8dKYgTEOo8Nl7CxhzsOhhttvC1zX8rQbBbAtHElHSFMMvAfiSA2n7_80G4GyxsvDKzC2csgH2i9oe7T8ld3WDzYQXJ9J6lqE4gpeIpzc2s1upTPS0A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41" y="12690"/>
              <a:ext cx="1043" cy="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54" name="Picture 15" descr="x1pN1mp8dKYgTEOo8Nl7CxhzsOhhttvC1zX8rQbBbAtHElHSFMMvAfiSA2n7_80G4GyxsvDKzC2csgH2i9oe7T8ld3WDzYQXJ9J6lqE4gpeIpzc2s1upTPS0A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41" y="6090"/>
              <a:ext cx="1043" cy="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1600200" y="1017588"/>
            <a:ext cx="6858000" cy="728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UBND QUẬN LONG BIÊN</a:t>
            </a:r>
          </a:p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TRƯỜNG MẦM NON LONG BIÊN</a:t>
            </a:r>
          </a:p>
        </p:txBody>
      </p:sp>
      <p:sp>
        <p:nvSpPr>
          <p:cNvPr id="6163" name="WordArt 19"/>
          <p:cNvSpPr>
            <a:spLocks noChangeArrowheads="1" noChangeShapeType="1" noTextEdit="1"/>
          </p:cNvSpPr>
          <p:nvPr/>
        </p:nvSpPr>
        <p:spPr bwMode="auto">
          <a:xfrm>
            <a:off x="872410" y="2111129"/>
            <a:ext cx="8077200" cy="838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>
                  <a:prstShdw prst="shdw17" dist="17961" dir="2700000">
                    <a:srgbClr val="000099"/>
                  </a:prst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HOẠT ĐỘNG HỌC LÀM QUEN VỚI</a:t>
            </a:r>
            <a:r>
              <a:rPr kumimoji="0" lang="en-US" sz="3200" b="1" i="0" u="none" strike="noStrike" kern="1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>
                  <a:prstShdw prst="shdw17" dist="17961" dir="2700000">
                    <a:srgbClr val="000099"/>
                  </a:prst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TOÁN</a:t>
            </a:r>
            <a:endParaRPr kumimoji="0" lang="en-US" sz="3200" b="1" i="0" u="none" strike="noStrike" kern="1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>
                <a:prstShdw prst="shdw17" dist="17961" dir="2700000">
                  <a:srgbClr val="000099"/>
                </a:prst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>
                <a:prstShdw prst="shdw17" dist="17961" dir="2700000">
                  <a:srgbClr val="000099"/>
                </a:prst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WordArt 20"/>
          <p:cNvSpPr>
            <a:spLocks noChangeArrowheads="1" noChangeShapeType="1" noTextEdit="1"/>
          </p:cNvSpPr>
          <p:nvPr/>
        </p:nvSpPr>
        <p:spPr bwMode="auto">
          <a:xfrm>
            <a:off x="1828800" y="4776788"/>
            <a:ext cx="5257800" cy="86201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227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prstShdw prst="shdw17" dist="17961" dir="2700000">
                    <a:srgbClr val="993D00"/>
                  </a:prst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Lứa tuổi 5 – 6 tuổi – Lớp A1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prstShdw prst="shdw17" dist="17961" dir="2700000">
                    <a:srgbClr val="993D00"/>
                  </a:prst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Giáo viên: Đoàn Thu Hằng</a:t>
            </a:r>
          </a:p>
        </p:txBody>
      </p:sp>
      <p:sp>
        <p:nvSpPr>
          <p:cNvPr id="14343" name="TextBox 2"/>
          <p:cNvSpPr txBox="1">
            <a:spLocks noChangeArrowheads="1"/>
          </p:cNvSpPr>
          <p:nvPr/>
        </p:nvSpPr>
        <p:spPr bwMode="auto">
          <a:xfrm>
            <a:off x="1346419" y="2772400"/>
            <a:ext cx="76708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4400" b="1" dirty="0" err="1" smtClean="0">
                <a:solidFill>
                  <a:srgbClr val="0000FF"/>
                </a:solidFill>
              </a:rPr>
              <a:t>Ôn</a:t>
            </a:r>
            <a:r>
              <a:rPr lang="en-US" altLang="en-US" sz="44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4400" b="1" dirty="0" err="1" smtClean="0">
                <a:solidFill>
                  <a:srgbClr val="0000FF"/>
                </a:solidFill>
              </a:rPr>
              <a:t>khối</a:t>
            </a:r>
            <a:r>
              <a:rPr lang="en-US" altLang="en-US" sz="44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4400" b="1" dirty="0" err="1" smtClean="0">
                <a:solidFill>
                  <a:srgbClr val="0000FF"/>
                </a:solidFill>
              </a:rPr>
              <a:t>cầu</a:t>
            </a:r>
            <a:r>
              <a:rPr lang="en-US" altLang="en-US" sz="4400" b="1" dirty="0" smtClean="0">
                <a:solidFill>
                  <a:srgbClr val="0000FF"/>
                </a:solidFill>
              </a:rPr>
              <a:t>, </a:t>
            </a:r>
            <a:r>
              <a:rPr lang="en-US" altLang="en-US" sz="4400" b="1" dirty="0" err="1" smtClean="0">
                <a:solidFill>
                  <a:srgbClr val="0000FF"/>
                </a:solidFill>
              </a:rPr>
              <a:t>khối</a:t>
            </a:r>
            <a:r>
              <a:rPr lang="en-US" altLang="en-US" sz="44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4400" b="1" dirty="0" err="1" smtClean="0">
                <a:solidFill>
                  <a:srgbClr val="0000FF"/>
                </a:solidFill>
              </a:rPr>
              <a:t>trụ,khối</a:t>
            </a:r>
            <a:r>
              <a:rPr lang="en-US" altLang="en-US" sz="44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4400" b="1" dirty="0" err="1" smtClean="0">
                <a:solidFill>
                  <a:srgbClr val="0000FF"/>
                </a:solidFill>
              </a:rPr>
              <a:t>vuông</a:t>
            </a:r>
            <a:r>
              <a:rPr lang="en-US" altLang="en-US" sz="4400" b="1" dirty="0" smtClean="0">
                <a:solidFill>
                  <a:srgbClr val="0000FF"/>
                </a:solidFill>
              </a:rPr>
              <a:t>, </a:t>
            </a:r>
            <a:r>
              <a:rPr lang="en-US" altLang="en-US" sz="4400" b="1" dirty="0" err="1" smtClean="0">
                <a:solidFill>
                  <a:srgbClr val="0000FF"/>
                </a:solidFill>
              </a:rPr>
              <a:t>khối</a:t>
            </a:r>
            <a:r>
              <a:rPr lang="en-US" altLang="en-US" sz="44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4400" b="1" dirty="0" err="1" smtClean="0">
                <a:solidFill>
                  <a:srgbClr val="0000FF"/>
                </a:solidFill>
              </a:rPr>
              <a:t>chữ</a:t>
            </a:r>
            <a:r>
              <a:rPr lang="en-US" altLang="en-US" sz="44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4400" b="1" dirty="0" err="1" smtClean="0">
                <a:solidFill>
                  <a:srgbClr val="0000FF"/>
                </a:solidFill>
              </a:rPr>
              <a:t>nhật</a:t>
            </a:r>
            <a:endParaRPr kumimoji="0" lang="en-US" altLang="en-US" sz="4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.VnAvant" panose="020B7200000000000000" pitchFamily="34" charset="0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0515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</a:t>
            </a:r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NHANH NHẤT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833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</a:t>
            </a:r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ĐOÁN GIỎI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09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 NÀO CÓ MẶT TRÒN BAO QUANH TRONG CÁC KHỐI SAU?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735363" y="1848218"/>
            <a:ext cx="2016784" cy="201678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7705" y="1848218"/>
            <a:ext cx="2014442" cy="201444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71214" y="4237340"/>
            <a:ext cx="3168352" cy="4411438"/>
          </a:xfrm>
          <a:prstGeom prst="rect">
            <a:avLst/>
          </a:prstGeom>
        </p:spPr>
      </p:pic>
      <p:sp>
        <p:nvSpPr>
          <p:cNvPr id="7" name="Cube 6"/>
          <p:cNvSpPr/>
          <p:nvPr/>
        </p:nvSpPr>
        <p:spPr>
          <a:xfrm>
            <a:off x="5965060" y="4261184"/>
            <a:ext cx="1665637" cy="2256406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067" y="1697178"/>
            <a:ext cx="3346033" cy="375764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23358" y="2215851"/>
            <a:ext cx="11050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60032" y="2265482"/>
            <a:ext cx="11050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7988" y="5205692"/>
            <a:ext cx="11050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67979" y="5085184"/>
            <a:ext cx="11050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963977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9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7037E-6 L -0.22951 0.14954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76" y="7477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81481E-6 L -0.22969 0.14675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93" y="7338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5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6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7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4.81481E-6 L -0.07344 0.47847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81" y="23912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9" grpId="0"/>
      <p:bldP spid="9" grpId="1"/>
      <p:bldP spid="13" grpId="0"/>
      <p:bldP spid="13" grpId="1"/>
      <p:bldP spid="13" grpId="2"/>
      <p:bldP spid="14" grpId="0"/>
      <p:bldP spid="14" grpId="1"/>
      <p:bldP spid="15" grpId="0"/>
      <p:bldP spid="15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 NÀO CÓ MẶT TRÊN VÀ MẶT ĐÁY LÀ MẶT PHẲNG?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735363" y="1848218"/>
            <a:ext cx="2016784" cy="201678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7705" y="1857218"/>
            <a:ext cx="2014442" cy="201444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3648" y="4406055"/>
            <a:ext cx="3168352" cy="4411438"/>
          </a:xfrm>
          <a:prstGeom prst="rect">
            <a:avLst/>
          </a:prstGeom>
        </p:spPr>
      </p:pic>
      <p:sp>
        <p:nvSpPr>
          <p:cNvPr id="7" name="Cube 6"/>
          <p:cNvSpPr/>
          <p:nvPr/>
        </p:nvSpPr>
        <p:spPr>
          <a:xfrm>
            <a:off x="5715147" y="4355368"/>
            <a:ext cx="1665637" cy="2256406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77244">
            <a:off x="-64682" y="1642199"/>
            <a:ext cx="3346033" cy="375764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23358" y="2215851"/>
            <a:ext cx="11050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60032" y="2265482"/>
            <a:ext cx="11050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7988" y="5205692"/>
            <a:ext cx="11050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49681" y="4901308"/>
            <a:ext cx="11050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649418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-0.25 E" pathEditMode="relative" ptsTypes="">
                                      <p:cBhvr>
                                        <p:cTn id="5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0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11111E-6 L 0.33021 -0.04445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10" y="-2222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9" grpId="0"/>
      <p:bldP spid="9" grpId="1"/>
      <p:bldP spid="13" grpId="0"/>
      <p:bldP spid="13" grpId="1"/>
      <p:bldP spid="14" grpId="0"/>
      <p:bldP spid="14" grpId="1"/>
      <p:bldP spid="15" grpId="0"/>
      <p:bldP spid="15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-243408"/>
            <a:ext cx="8229600" cy="4525963"/>
          </a:xfrm>
        </p:spPr>
        <p:txBody>
          <a:bodyPr>
            <a:prstTxWarp prst="textDeflate">
              <a:avLst/>
            </a:prstTxWarp>
          </a:bodyPr>
          <a:lstStyle/>
          <a:p>
            <a:pPr marL="0" indent="0" algn="ctr">
              <a:buNone/>
            </a:pPr>
            <a:endParaRPr lang="en-US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 CHÀO VÀ HẸN GẶP LẠI CÁC BÉ!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7734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Oval 2"/>
          <p:cNvSpPr>
            <a:spLocks noChangeAspect="1" noChangeArrowheads="1"/>
          </p:cNvSpPr>
          <p:nvPr/>
        </p:nvSpPr>
        <p:spPr bwMode="auto">
          <a:xfrm>
            <a:off x="2603500" y="1282700"/>
            <a:ext cx="3894138" cy="3894138"/>
          </a:xfrm>
          <a:prstGeom prst="ellipse">
            <a:avLst/>
          </a:prstGeom>
          <a:gradFill rotWithShape="1">
            <a:gsLst>
              <a:gs pos="0">
                <a:srgbClr val="66FFFF"/>
              </a:gs>
              <a:gs pos="100000">
                <a:srgbClr val="66FFFF">
                  <a:gamma/>
                  <a:shade val="46275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FFFF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04451" name="Group 3"/>
          <p:cNvGrpSpPr>
            <a:grpSpLocks/>
          </p:cNvGrpSpPr>
          <p:nvPr/>
        </p:nvGrpSpPr>
        <p:grpSpPr bwMode="auto">
          <a:xfrm flipH="1">
            <a:off x="2590800" y="1301750"/>
            <a:ext cx="3886200" cy="3879850"/>
            <a:chOff x="1584" y="812"/>
            <a:chExt cx="2256" cy="2444"/>
          </a:xfrm>
        </p:grpSpPr>
        <p:sp>
          <p:nvSpPr>
            <p:cNvPr id="104452" name="AutoShape 4"/>
            <p:cNvSpPr>
              <a:spLocks noChangeArrowheads="1"/>
            </p:cNvSpPr>
            <p:nvPr/>
          </p:nvSpPr>
          <p:spPr bwMode="auto">
            <a:xfrm>
              <a:off x="1584" y="820"/>
              <a:ext cx="1104" cy="2436"/>
            </a:xfrm>
            <a:prstGeom prst="moon">
              <a:avLst>
                <a:gd name="adj" fmla="val 4708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53" name="AutoShape 5"/>
            <p:cNvSpPr>
              <a:spLocks noChangeArrowheads="1"/>
            </p:cNvSpPr>
            <p:nvPr/>
          </p:nvSpPr>
          <p:spPr bwMode="auto">
            <a:xfrm flipH="1">
              <a:off x="2688" y="820"/>
              <a:ext cx="1152" cy="2436"/>
            </a:xfrm>
            <a:prstGeom prst="moon">
              <a:avLst>
                <a:gd name="adj" fmla="val 4366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54" name="AutoShape 6"/>
            <p:cNvSpPr>
              <a:spLocks noChangeArrowheads="1"/>
            </p:cNvSpPr>
            <p:nvPr/>
          </p:nvSpPr>
          <p:spPr bwMode="auto">
            <a:xfrm>
              <a:off x="1776" y="816"/>
              <a:ext cx="912" cy="2436"/>
            </a:xfrm>
            <a:prstGeom prst="moon">
              <a:avLst>
                <a:gd name="adj" fmla="val 5593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55" name="AutoShape 7"/>
            <p:cNvSpPr>
              <a:spLocks noChangeArrowheads="1"/>
            </p:cNvSpPr>
            <p:nvPr/>
          </p:nvSpPr>
          <p:spPr bwMode="auto">
            <a:xfrm flipH="1">
              <a:off x="2700" y="816"/>
              <a:ext cx="948" cy="2436"/>
            </a:xfrm>
            <a:prstGeom prst="moon">
              <a:avLst>
                <a:gd name="adj" fmla="val 6009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56" name="AutoShape 8"/>
            <p:cNvSpPr>
              <a:spLocks noChangeArrowheads="1"/>
            </p:cNvSpPr>
            <p:nvPr/>
          </p:nvSpPr>
          <p:spPr bwMode="auto">
            <a:xfrm>
              <a:off x="1968" y="816"/>
              <a:ext cx="760" cy="2436"/>
            </a:xfrm>
            <a:prstGeom prst="moon">
              <a:avLst>
                <a:gd name="adj" fmla="val 7894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57" name="AutoShape 9"/>
            <p:cNvSpPr>
              <a:spLocks noChangeArrowheads="1"/>
            </p:cNvSpPr>
            <p:nvPr/>
          </p:nvSpPr>
          <p:spPr bwMode="auto">
            <a:xfrm flipH="1">
              <a:off x="2688" y="816"/>
              <a:ext cx="720" cy="2436"/>
            </a:xfrm>
            <a:prstGeom prst="moon">
              <a:avLst>
                <a:gd name="adj" fmla="val 7894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58" name="AutoShape 10"/>
            <p:cNvSpPr>
              <a:spLocks noChangeArrowheads="1"/>
            </p:cNvSpPr>
            <p:nvPr/>
          </p:nvSpPr>
          <p:spPr bwMode="auto">
            <a:xfrm>
              <a:off x="2256" y="816"/>
              <a:ext cx="472" cy="2436"/>
            </a:xfrm>
            <a:prstGeom prst="moon">
              <a:avLst>
                <a:gd name="adj" fmla="val 17046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59" name="AutoShape 11"/>
            <p:cNvSpPr>
              <a:spLocks noChangeArrowheads="1"/>
            </p:cNvSpPr>
            <p:nvPr/>
          </p:nvSpPr>
          <p:spPr bwMode="auto">
            <a:xfrm flipH="1">
              <a:off x="2720" y="812"/>
              <a:ext cx="336" cy="2436"/>
            </a:xfrm>
            <a:prstGeom prst="moon">
              <a:avLst>
                <a:gd name="adj" fmla="val 22917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60" name="AutoShape 12"/>
            <p:cNvSpPr>
              <a:spLocks noChangeArrowheads="1"/>
            </p:cNvSpPr>
            <p:nvPr/>
          </p:nvSpPr>
          <p:spPr bwMode="auto">
            <a:xfrm>
              <a:off x="2624" y="812"/>
              <a:ext cx="96" cy="2436"/>
            </a:xfrm>
            <a:prstGeom prst="moon">
              <a:avLst>
                <a:gd name="adj" fmla="val 77083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04461" name="Oval 13"/>
          <p:cNvSpPr>
            <a:spLocks noChangeAspect="1" noChangeArrowheads="1"/>
          </p:cNvSpPr>
          <p:nvPr/>
        </p:nvSpPr>
        <p:spPr bwMode="auto">
          <a:xfrm>
            <a:off x="2644775" y="1295400"/>
            <a:ext cx="3875088" cy="3875088"/>
          </a:xfrm>
          <a:prstGeom prst="ellipse">
            <a:avLst/>
          </a:prstGeom>
          <a:gradFill rotWithShape="1">
            <a:gsLst>
              <a:gs pos="0">
                <a:srgbClr val="3399FF">
                  <a:gamma/>
                  <a:shade val="46275"/>
                  <a:invGamma/>
                  <a:alpha val="73000"/>
                </a:srgbClr>
              </a:gs>
              <a:gs pos="100000">
                <a:srgbClr val="3399FF">
                  <a:alpha val="73000"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FFFF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4462" name="AutoShape 14"/>
          <p:cNvSpPr>
            <a:spLocks noChangeArrowheads="1"/>
          </p:cNvSpPr>
          <p:nvPr/>
        </p:nvSpPr>
        <p:spPr bwMode="auto">
          <a:xfrm rot="16200000">
            <a:off x="4406900" y="4076700"/>
            <a:ext cx="330200" cy="1816100"/>
          </a:xfrm>
          <a:prstGeom prst="moon">
            <a:avLst>
              <a:gd name="adj" fmla="val 49995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>
                  <a:alpha val="0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4463" name="Oval 15"/>
          <p:cNvSpPr>
            <a:spLocks noChangeAspect="1" noChangeArrowheads="1"/>
          </p:cNvSpPr>
          <p:nvPr/>
        </p:nvSpPr>
        <p:spPr bwMode="auto">
          <a:xfrm>
            <a:off x="2608263" y="1274763"/>
            <a:ext cx="3913187" cy="3913187"/>
          </a:xfrm>
          <a:prstGeom prst="ellipse">
            <a:avLst/>
          </a:prstGeom>
          <a:noFill/>
          <a:ln w="28575">
            <a:solidFill>
              <a:srgbClr val="CC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99FF">
                    <a:alpha val="73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04466" name="Group 18"/>
          <p:cNvGrpSpPr>
            <a:grpSpLocks/>
          </p:cNvGrpSpPr>
          <p:nvPr/>
        </p:nvGrpSpPr>
        <p:grpSpPr bwMode="auto">
          <a:xfrm>
            <a:off x="2751138" y="1273175"/>
            <a:ext cx="3581400" cy="3879850"/>
            <a:chOff x="1584" y="812"/>
            <a:chExt cx="2256" cy="2444"/>
          </a:xfrm>
        </p:grpSpPr>
        <p:sp>
          <p:nvSpPr>
            <p:cNvPr id="104467" name="AutoShape 19"/>
            <p:cNvSpPr>
              <a:spLocks noChangeArrowheads="1"/>
            </p:cNvSpPr>
            <p:nvPr/>
          </p:nvSpPr>
          <p:spPr bwMode="auto">
            <a:xfrm>
              <a:off x="1584" y="820"/>
              <a:ext cx="1104" cy="2436"/>
            </a:xfrm>
            <a:prstGeom prst="moon">
              <a:avLst>
                <a:gd name="adj" fmla="val 4708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68" name="AutoShape 20"/>
            <p:cNvSpPr>
              <a:spLocks noChangeArrowheads="1"/>
            </p:cNvSpPr>
            <p:nvPr/>
          </p:nvSpPr>
          <p:spPr bwMode="auto">
            <a:xfrm flipH="1">
              <a:off x="2688" y="820"/>
              <a:ext cx="1152" cy="2436"/>
            </a:xfrm>
            <a:prstGeom prst="moon">
              <a:avLst>
                <a:gd name="adj" fmla="val 4366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69" name="AutoShape 21"/>
            <p:cNvSpPr>
              <a:spLocks noChangeArrowheads="1"/>
            </p:cNvSpPr>
            <p:nvPr/>
          </p:nvSpPr>
          <p:spPr bwMode="auto">
            <a:xfrm>
              <a:off x="1776" y="816"/>
              <a:ext cx="912" cy="2436"/>
            </a:xfrm>
            <a:prstGeom prst="moon">
              <a:avLst>
                <a:gd name="adj" fmla="val 5593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70" name="AutoShape 22"/>
            <p:cNvSpPr>
              <a:spLocks noChangeArrowheads="1"/>
            </p:cNvSpPr>
            <p:nvPr/>
          </p:nvSpPr>
          <p:spPr bwMode="auto">
            <a:xfrm flipH="1">
              <a:off x="2700" y="816"/>
              <a:ext cx="948" cy="2436"/>
            </a:xfrm>
            <a:prstGeom prst="moon">
              <a:avLst>
                <a:gd name="adj" fmla="val 6009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71" name="AutoShape 23"/>
            <p:cNvSpPr>
              <a:spLocks noChangeArrowheads="1"/>
            </p:cNvSpPr>
            <p:nvPr/>
          </p:nvSpPr>
          <p:spPr bwMode="auto">
            <a:xfrm>
              <a:off x="1968" y="816"/>
              <a:ext cx="760" cy="2436"/>
            </a:xfrm>
            <a:prstGeom prst="moon">
              <a:avLst>
                <a:gd name="adj" fmla="val 7894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72" name="AutoShape 24"/>
            <p:cNvSpPr>
              <a:spLocks noChangeArrowheads="1"/>
            </p:cNvSpPr>
            <p:nvPr/>
          </p:nvSpPr>
          <p:spPr bwMode="auto">
            <a:xfrm flipH="1">
              <a:off x="2688" y="816"/>
              <a:ext cx="720" cy="2436"/>
            </a:xfrm>
            <a:prstGeom prst="moon">
              <a:avLst>
                <a:gd name="adj" fmla="val 7894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73" name="AutoShape 25"/>
            <p:cNvSpPr>
              <a:spLocks noChangeArrowheads="1"/>
            </p:cNvSpPr>
            <p:nvPr/>
          </p:nvSpPr>
          <p:spPr bwMode="auto">
            <a:xfrm>
              <a:off x="2256" y="816"/>
              <a:ext cx="472" cy="2436"/>
            </a:xfrm>
            <a:prstGeom prst="moon">
              <a:avLst>
                <a:gd name="adj" fmla="val 17046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74" name="AutoShape 26"/>
            <p:cNvSpPr>
              <a:spLocks noChangeArrowheads="1"/>
            </p:cNvSpPr>
            <p:nvPr/>
          </p:nvSpPr>
          <p:spPr bwMode="auto">
            <a:xfrm flipH="1">
              <a:off x="2720" y="812"/>
              <a:ext cx="336" cy="2436"/>
            </a:xfrm>
            <a:prstGeom prst="moon">
              <a:avLst>
                <a:gd name="adj" fmla="val 22917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75" name="AutoShape 27"/>
            <p:cNvSpPr>
              <a:spLocks noChangeArrowheads="1"/>
            </p:cNvSpPr>
            <p:nvPr/>
          </p:nvSpPr>
          <p:spPr bwMode="auto">
            <a:xfrm>
              <a:off x="2624" y="812"/>
              <a:ext cx="96" cy="2436"/>
            </a:xfrm>
            <a:prstGeom prst="moon">
              <a:avLst>
                <a:gd name="adj" fmla="val 77083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04480" name="Rectangle 32"/>
          <p:cNvSpPr>
            <a:spLocks noChangeArrowheads="1"/>
          </p:cNvSpPr>
          <p:nvPr/>
        </p:nvSpPr>
        <p:spPr bwMode="auto">
          <a:xfrm>
            <a:off x="1241425" y="196850"/>
            <a:ext cx="770413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b="1" dirty="0"/>
              <a:t>Nhận biết khối cầu</a:t>
            </a:r>
          </a:p>
        </p:txBody>
      </p:sp>
      <p:sp>
        <p:nvSpPr>
          <p:cNvPr id="104485" name="Text Box 37"/>
          <p:cNvSpPr txBox="1">
            <a:spLocks noChangeArrowheads="1"/>
          </p:cNvSpPr>
          <p:nvPr/>
        </p:nvSpPr>
        <p:spPr bwMode="auto">
          <a:xfrm>
            <a:off x="2365375" y="5545138"/>
            <a:ext cx="4876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</a:rPr>
              <a:t>   Khối cầu</a:t>
            </a:r>
          </a:p>
        </p:txBody>
      </p:sp>
    </p:spTree>
    <p:extLst>
      <p:ext uri="{BB962C8B-B14F-4D97-AF65-F5344CB8AC3E}">
        <p14:creationId xmlns:p14="http://schemas.microsoft.com/office/powerpoint/2010/main" val="341948924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4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4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4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4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4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4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4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2000"/>
                                        <p:tgtEl>
                                          <p:spTgt spid="104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104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04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4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4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0" grpId="0" animBg="1"/>
      <p:bldP spid="104461" grpId="0" animBg="1"/>
      <p:bldP spid="104462" grpId="0" animBg="1"/>
      <p:bldP spid="104462" grpId="1" animBg="1"/>
      <p:bldP spid="104463" grpId="0" animBg="1"/>
      <p:bldP spid="104463" grpId="1" animBg="1"/>
      <p:bldP spid="10448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Oval 2"/>
          <p:cNvSpPr>
            <a:spLocks noChangeAspect="1" noChangeArrowheads="1"/>
          </p:cNvSpPr>
          <p:nvPr/>
        </p:nvSpPr>
        <p:spPr bwMode="auto">
          <a:xfrm>
            <a:off x="2603500" y="1282700"/>
            <a:ext cx="3894138" cy="3894138"/>
          </a:xfrm>
          <a:prstGeom prst="ellipse">
            <a:avLst/>
          </a:prstGeom>
          <a:gradFill rotWithShape="1">
            <a:gsLst>
              <a:gs pos="0">
                <a:srgbClr val="66FFFF"/>
              </a:gs>
              <a:gs pos="100000">
                <a:srgbClr val="66FFFF">
                  <a:gamma/>
                  <a:shade val="46275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FFFF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22883" name="Group 3"/>
          <p:cNvGrpSpPr>
            <a:grpSpLocks/>
          </p:cNvGrpSpPr>
          <p:nvPr/>
        </p:nvGrpSpPr>
        <p:grpSpPr bwMode="auto">
          <a:xfrm flipH="1">
            <a:off x="2590800" y="1301750"/>
            <a:ext cx="3886200" cy="3879850"/>
            <a:chOff x="1584" y="812"/>
            <a:chExt cx="2256" cy="2444"/>
          </a:xfrm>
        </p:grpSpPr>
        <p:sp>
          <p:nvSpPr>
            <p:cNvPr id="122884" name="AutoShape 4"/>
            <p:cNvSpPr>
              <a:spLocks noChangeArrowheads="1"/>
            </p:cNvSpPr>
            <p:nvPr/>
          </p:nvSpPr>
          <p:spPr bwMode="auto">
            <a:xfrm>
              <a:off x="1584" y="820"/>
              <a:ext cx="1104" cy="2436"/>
            </a:xfrm>
            <a:prstGeom prst="moon">
              <a:avLst>
                <a:gd name="adj" fmla="val 4708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2885" name="AutoShape 5"/>
            <p:cNvSpPr>
              <a:spLocks noChangeArrowheads="1"/>
            </p:cNvSpPr>
            <p:nvPr/>
          </p:nvSpPr>
          <p:spPr bwMode="auto">
            <a:xfrm flipH="1">
              <a:off x="2688" y="820"/>
              <a:ext cx="1152" cy="2436"/>
            </a:xfrm>
            <a:prstGeom prst="moon">
              <a:avLst>
                <a:gd name="adj" fmla="val 4366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2886" name="AutoShape 6"/>
            <p:cNvSpPr>
              <a:spLocks noChangeArrowheads="1"/>
            </p:cNvSpPr>
            <p:nvPr/>
          </p:nvSpPr>
          <p:spPr bwMode="auto">
            <a:xfrm>
              <a:off x="1776" y="816"/>
              <a:ext cx="912" cy="2436"/>
            </a:xfrm>
            <a:prstGeom prst="moon">
              <a:avLst>
                <a:gd name="adj" fmla="val 5593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2887" name="AutoShape 7"/>
            <p:cNvSpPr>
              <a:spLocks noChangeArrowheads="1"/>
            </p:cNvSpPr>
            <p:nvPr/>
          </p:nvSpPr>
          <p:spPr bwMode="auto">
            <a:xfrm flipH="1">
              <a:off x="2700" y="816"/>
              <a:ext cx="948" cy="2436"/>
            </a:xfrm>
            <a:prstGeom prst="moon">
              <a:avLst>
                <a:gd name="adj" fmla="val 6009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2888" name="AutoShape 8"/>
            <p:cNvSpPr>
              <a:spLocks noChangeArrowheads="1"/>
            </p:cNvSpPr>
            <p:nvPr/>
          </p:nvSpPr>
          <p:spPr bwMode="auto">
            <a:xfrm>
              <a:off x="1968" y="816"/>
              <a:ext cx="760" cy="2436"/>
            </a:xfrm>
            <a:prstGeom prst="moon">
              <a:avLst>
                <a:gd name="adj" fmla="val 7894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2889" name="AutoShape 9"/>
            <p:cNvSpPr>
              <a:spLocks noChangeArrowheads="1"/>
            </p:cNvSpPr>
            <p:nvPr/>
          </p:nvSpPr>
          <p:spPr bwMode="auto">
            <a:xfrm flipH="1">
              <a:off x="2688" y="816"/>
              <a:ext cx="720" cy="2436"/>
            </a:xfrm>
            <a:prstGeom prst="moon">
              <a:avLst>
                <a:gd name="adj" fmla="val 7894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2890" name="AutoShape 10"/>
            <p:cNvSpPr>
              <a:spLocks noChangeArrowheads="1"/>
            </p:cNvSpPr>
            <p:nvPr/>
          </p:nvSpPr>
          <p:spPr bwMode="auto">
            <a:xfrm>
              <a:off x="2256" y="816"/>
              <a:ext cx="472" cy="2436"/>
            </a:xfrm>
            <a:prstGeom prst="moon">
              <a:avLst>
                <a:gd name="adj" fmla="val 17046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2891" name="AutoShape 11"/>
            <p:cNvSpPr>
              <a:spLocks noChangeArrowheads="1"/>
            </p:cNvSpPr>
            <p:nvPr/>
          </p:nvSpPr>
          <p:spPr bwMode="auto">
            <a:xfrm flipH="1">
              <a:off x="2720" y="812"/>
              <a:ext cx="336" cy="2436"/>
            </a:xfrm>
            <a:prstGeom prst="moon">
              <a:avLst>
                <a:gd name="adj" fmla="val 22917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2892" name="AutoShape 12"/>
            <p:cNvSpPr>
              <a:spLocks noChangeArrowheads="1"/>
            </p:cNvSpPr>
            <p:nvPr/>
          </p:nvSpPr>
          <p:spPr bwMode="auto">
            <a:xfrm>
              <a:off x="2624" y="812"/>
              <a:ext cx="96" cy="2436"/>
            </a:xfrm>
            <a:prstGeom prst="moon">
              <a:avLst>
                <a:gd name="adj" fmla="val 77083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22893" name="Oval 13"/>
          <p:cNvSpPr>
            <a:spLocks noChangeAspect="1" noChangeArrowheads="1"/>
          </p:cNvSpPr>
          <p:nvPr/>
        </p:nvSpPr>
        <p:spPr bwMode="auto">
          <a:xfrm>
            <a:off x="2644775" y="1295400"/>
            <a:ext cx="3875088" cy="3875088"/>
          </a:xfrm>
          <a:prstGeom prst="ellipse">
            <a:avLst/>
          </a:prstGeom>
          <a:gradFill rotWithShape="1">
            <a:gsLst>
              <a:gs pos="0">
                <a:srgbClr val="3399FF">
                  <a:gamma/>
                  <a:shade val="46275"/>
                  <a:invGamma/>
                  <a:alpha val="73000"/>
                </a:srgbClr>
              </a:gs>
              <a:gs pos="100000">
                <a:srgbClr val="3399FF">
                  <a:alpha val="73000"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FFFF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22894" name="AutoShape 14"/>
          <p:cNvSpPr>
            <a:spLocks noChangeArrowheads="1"/>
          </p:cNvSpPr>
          <p:nvPr/>
        </p:nvSpPr>
        <p:spPr bwMode="auto">
          <a:xfrm rot="16200000">
            <a:off x="4406900" y="4076700"/>
            <a:ext cx="330200" cy="1816100"/>
          </a:xfrm>
          <a:prstGeom prst="moon">
            <a:avLst>
              <a:gd name="adj" fmla="val 49995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>
                  <a:alpha val="0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22895" name="Oval 15"/>
          <p:cNvSpPr>
            <a:spLocks noChangeAspect="1" noChangeArrowheads="1"/>
          </p:cNvSpPr>
          <p:nvPr/>
        </p:nvSpPr>
        <p:spPr bwMode="auto">
          <a:xfrm>
            <a:off x="2608263" y="1274763"/>
            <a:ext cx="3913187" cy="3913187"/>
          </a:xfrm>
          <a:prstGeom prst="ellipse">
            <a:avLst/>
          </a:prstGeom>
          <a:noFill/>
          <a:ln w="28575">
            <a:solidFill>
              <a:srgbClr val="CC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99FF">
                    <a:alpha val="73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22896" name="AutoShape 1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267200" y="55626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122897" name="AutoShape 1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105400" y="55626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charset="0"/>
              </a:rPr>
              <a:t>2</a:t>
            </a:r>
          </a:p>
        </p:txBody>
      </p:sp>
      <p:grpSp>
        <p:nvGrpSpPr>
          <p:cNvPr id="122898" name="Group 18"/>
          <p:cNvGrpSpPr>
            <a:grpSpLocks/>
          </p:cNvGrpSpPr>
          <p:nvPr/>
        </p:nvGrpSpPr>
        <p:grpSpPr bwMode="auto">
          <a:xfrm>
            <a:off x="2751138" y="1273175"/>
            <a:ext cx="3581400" cy="3879850"/>
            <a:chOff x="1584" y="812"/>
            <a:chExt cx="2256" cy="2444"/>
          </a:xfrm>
        </p:grpSpPr>
        <p:sp>
          <p:nvSpPr>
            <p:cNvPr id="122899" name="AutoShape 19"/>
            <p:cNvSpPr>
              <a:spLocks noChangeArrowheads="1"/>
            </p:cNvSpPr>
            <p:nvPr/>
          </p:nvSpPr>
          <p:spPr bwMode="auto">
            <a:xfrm>
              <a:off x="1584" y="820"/>
              <a:ext cx="1104" cy="2436"/>
            </a:xfrm>
            <a:prstGeom prst="moon">
              <a:avLst>
                <a:gd name="adj" fmla="val 4708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2900" name="AutoShape 20"/>
            <p:cNvSpPr>
              <a:spLocks noChangeArrowheads="1"/>
            </p:cNvSpPr>
            <p:nvPr/>
          </p:nvSpPr>
          <p:spPr bwMode="auto">
            <a:xfrm flipH="1">
              <a:off x="2688" y="820"/>
              <a:ext cx="1152" cy="2436"/>
            </a:xfrm>
            <a:prstGeom prst="moon">
              <a:avLst>
                <a:gd name="adj" fmla="val 4366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2901" name="AutoShape 21"/>
            <p:cNvSpPr>
              <a:spLocks noChangeArrowheads="1"/>
            </p:cNvSpPr>
            <p:nvPr/>
          </p:nvSpPr>
          <p:spPr bwMode="auto">
            <a:xfrm>
              <a:off x="1776" y="816"/>
              <a:ext cx="912" cy="2436"/>
            </a:xfrm>
            <a:prstGeom prst="moon">
              <a:avLst>
                <a:gd name="adj" fmla="val 5593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2902" name="AutoShape 22"/>
            <p:cNvSpPr>
              <a:spLocks noChangeArrowheads="1"/>
            </p:cNvSpPr>
            <p:nvPr/>
          </p:nvSpPr>
          <p:spPr bwMode="auto">
            <a:xfrm flipH="1">
              <a:off x="2700" y="816"/>
              <a:ext cx="948" cy="2436"/>
            </a:xfrm>
            <a:prstGeom prst="moon">
              <a:avLst>
                <a:gd name="adj" fmla="val 6009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2903" name="AutoShape 23"/>
            <p:cNvSpPr>
              <a:spLocks noChangeArrowheads="1"/>
            </p:cNvSpPr>
            <p:nvPr/>
          </p:nvSpPr>
          <p:spPr bwMode="auto">
            <a:xfrm>
              <a:off x="1968" y="816"/>
              <a:ext cx="760" cy="2436"/>
            </a:xfrm>
            <a:prstGeom prst="moon">
              <a:avLst>
                <a:gd name="adj" fmla="val 7894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2904" name="AutoShape 24"/>
            <p:cNvSpPr>
              <a:spLocks noChangeArrowheads="1"/>
            </p:cNvSpPr>
            <p:nvPr/>
          </p:nvSpPr>
          <p:spPr bwMode="auto">
            <a:xfrm flipH="1">
              <a:off x="2688" y="816"/>
              <a:ext cx="720" cy="2436"/>
            </a:xfrm>
            <a:prstGeom prst="moon">
              <a:avLst>
                <a:gd name="adj" fmla="val 7894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2905" name="AutoShape 25"/>
            <p:cNvSpPr>
              <a:spLocks noChangeArrowheads="1"/>
            </p:cNvSpPr>
            <p:nvPr/>
          </p:nvSpPr>
          <p:spPr bwMode="auto">
            <a:xfrm>
              <a:off x="2256" y="816"/>
              <a:ext cx="472" cy="2436"/>
            </a:xfrm>
            <a:prstGeom prst="moon">
              <a:avLst>
                <a:gd name="adj" fmla="val 17046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2906" name="AutoShape 26"/>
            <p:cNvSpPr>
              <a:spLocks noChangeArrowheads="1"/>
            </p:cNvSpPr>
            <p:nvPr/>
          </p:nvSpPr>
          <p:spPr bwMode="auto">
            <a:xfrm flipH="1">
              <a:off x="2720" y="812"/>
              <a:ext cx="336" cy="2436"/>
            </a:xfrm>
            <a:prstGeom prst="moon">
              <a:avLst>
                <a:gd name="adj" fmla="val 22917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2907" name="AutoShape 27"/>
            <p:cNvSpPr>
              <a:spLocks noChangeArrowheads="1"/>
            </p:cNvSpPr>
            <p:nvPr/>
          </p:nvSpPr>
          <p:spPr bwMode="auto">
            <a:xfrm>
              <a:off x="2624" y="812"/>
              <a:ext cx="96" cy="2436"/>
            </a:xfrm>
            <a:prstGeom prst="moon">
              <a:avLst>
                <a:gd name="adj" fmla="val 77083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22908" name="AutoShape 2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362200" y="5562600"/>
            <a:ext cx="1676400" cy="533400"/>
          </a:xfrm>
          <a:prstGeom prst="actionButtonBlank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dirty="0" err="1">
                <a:solidFill>
                  <a:schemeClr val="bg1"/>
                </a:solidFill>
                <a:latin typeface="Arial" charset="0"/>
              </a:rPr>
              <a:t>Khối</a:t>
            </a:r>
            <a:r>
              <a:rPr lang="en-US" sz="2000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charset="0"/>
              </a:rPr>
              <a:t>cầu</a:t>
            </a:r>
            <a:endParaRPr lang="en-US" sz="2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22909" name="Text Box 29"/>
          <p:cNvSpPr txBox="1">
            <a:spLocks noChangeArrowheads="1"/>
          </p:cNvSpPr>
          <p:nvPr/>
        </p:nvSpPr>
        <p:spPr bwMode="auto">
          <a:xfrm>
            <a:off x="184150" y="6096000"/>
            <a:ext cx="27225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Khung của khối cầu.</a:t>
            </a:r>
          </a:p>
        </p:txBody>
      </p:sp>
      <p:sp>
        <p:nvSpPr>
          <p:cNvPr id="122910" name="Text Box 30"/>
          <p:cNvSpPr txBox="1">
            <a:spLocks noChangeArrowheads="1"/>
          </p:cNvSpPr>
          <p:nvPr/>
        </p:nvSpPr>
        <p:spPr bwMode="auto">
          <a:xfrm>
            <a:off x="2914650" y="6096000"/>
            <a:ext cx="30543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1. Mặt tròn bao quanh</a:t>
            </a: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.</a:t>
            </a:r>
          </a:p>
        </p:txBody>
      </p:sp>
      <p:sp>
        <p:nvSpPr>
          <p:cNvPr id="122911" name="Text Box 31"/>
          <p:cNvSpPr txBox="1">
            <a:spLocks noChangeArrowheads="1"/>
          </p:cNvSpPr>
          <p:nvPr/>
        </p:nvSpPr>
        <p:spPr bwMode="auto">
          <a:xfrm>
            <a:off x="6019800" y="6096000"/>
            <a:ext cx="3124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2. Khối cầu có thể lăn.</a:t>
            </a:r>
          </a:p>
        </p:txBody>
      </p:sp>
    </p:spTree>
    <p:extLst>
      <p:ext uri="{BB962C8B-B14F-4D97-AF65-F5344CB8AC3E}">
        <p14:creationId xmlns:p14="http://schemas.microsoft.com/office/powerpoint/2010/main" val="400335603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2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22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22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28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2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2000"/>
                                        <p:tgtEl>
                                          <p:spTgt spid="122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122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22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1228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89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228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 nodeType="clickPar">
                      <p:stCondLst>
                        <p:cond delay="0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22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3" presetClass="path" presetSubtype="0" accel="50000" decel="50000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44" dur="3000" fill="hold"/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46" dur="3000" fill="hold"/>
                                        <p:tgtEl>
                                          <p:spTgt spid="1228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7" presetID="63" presetClass="path" presetSubtype="0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44509E-6 L 0.25 -1.44509E-6 " pathEditMode="relative" rAng="0" ptsTypes="AA">
                                      <p:cBhvr>
                                        <p:cTn id="48" dur="3000" spd="-100000" fill="hold"/>
                                        <p:tgtEl>
                                          <p:spTgt spid="1228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1228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8" presetClass="emph" presetSubtype="0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3" dur="3000" fill="hold"/>
                                        <p:tgtEl>
                                          <p:spTgt spid="1228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4" presetID="63" presetClass="path" presetSubtype="0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0.02312 L 0.25156 0.02312 " pathEditMode="relative" rAng="0" ptsTypes="AA">
                                      <p:cBhvr>
                                        <p:cTn id="55" dur="3000" fill="hold"/>
                                        <p:tgtEl>
                                          <p:spTgt spid="1228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8" presetClass="emph" presetSubtype="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57" dur="3000" fill="hold"/>
                                        <p:tgtEl>
                                          <p:spTgt spid="1228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897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229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 nodeType="clickPar">
                      <p:stCondLst>
                        <p:cond delay="0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22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22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22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22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908"/>
                  </p:tgtEl>
                </p:cond>
              </p:nextCondLst>
            </p:seq>
          </p:childTnLst>
        </p:cTn>
      </p:par>
    </p:tnLst>
    <p:bldLst>
      <p:bldP spid="122882" grpId="0" animBg="1"/>
      <p:bldP spid="122882" grpId="1" animBg="1"/>
      <p:bldP spid="122893" grpId="0" animBg="1"/>
      <p:bldP spid="122893" grpId="1" animBg="1"/>
      <p:bldP spid="122893" grpId="2" animBg="1"/>
      <p:bldP spid="122894" grpId="0" animBg="1"/>
      <p:bldP spid="122894" grpId="1" animBg="1"/>
      <p:bldP spid="122894" grpId="2" animBg="1"/>
      <p:bldP spid="122895" grpId="0" animBg="1"/>
      <p:bldP spid="122895" grpId="1" animBg="1"/>
      <p:bldP spid="122895" grpId="2" animBg="1"/>
      <p:bldP spid="122909" grpId="0"/>
      <p:bldP spid="122910" grpId="0"/>
      <p:bldP spid="1229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498" name="Picture 2" descr="khoi tr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175" y="762000"/>
            <a:ext cx="3324225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6499" name="AutoShape 3"/>
          <p:cNvSpPr>
            <a:spLocks noChangeArrowheads="1"/>
          </p:cNvSpPr>
          <p:nvPr/>
        </p:nvSpPr>
        <p:spPr bwMode="auto">
          <a:xfrm>
            <a:off x="2971800" y="1498600"/>
            <a:ext cx="3235325" cy="3200400"/>
          </a:xfrm>
          <a:custGeom>
            <a:avLst/>
            <a:gdLst>
              <a:gd name="G0" fmla="+- 233 0 0"/>
              <a:gd name="G1" fmla="+- 21600 0 233"/>
              <a:gd name="G2" fmla="*/ 233 1 2"/>
              <a:gd name="G3" fmla="+- 21600 0 G2"/>
              <a:gd name="G4" fmla="+/ 233 21600 2"/>
              <a:gd name="G5" fmla="+/ G1 0 2"/>
              <a:gd name="G6" fmla="*/ 21600 21600 233"/>
              <a:gd name="G7" fmla="*/ G6 1 2"/>
              <a:gd name="G8" fmla="+- 21600 0 G7"/>
              <a:gd name="G9" fmla="*/ 21600 1 2"/>
              <a:gd name="G10" fmla="+- 233 0 G9"/>
              <a:gd name="G11" fmla="?: G10 G8 0"/>
              <a:gd name="G12" fmla="?: G10 G7 21600"/>
              <a:gd name="T0" fmla="*/ 21483 w 21600"/>
              <a:gd name="T1" fmla="*/ 10800 h 21600"/>
              <a:gd name="T2" fmla="*/ 10800 w 21600"/>
              <a:gd name="T3" fmla="*/ 21600 h 21600"/>
              <a:gd name="T4" fmla="*/ 117 w 21600"/>
              <a:gd name="T5" fmla="*/ 10800 h 21600"/>
              <a:gd name="T6" fmla="*/ 10800 w 21600"/>
              <a:gd name="T7" fmla="*/ 0 h 21600"/>
              <a:gd name="T8" fmla="*/ 1917 w 21600"/>
              <a:gd name="T9" fmla="*/ 1917 h 21600"/>
              <a:gd name="T10" fmla="*/ 19683 w 21600"/>
              <a:gd name="T11" fmla="*/ 1968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233" y="21600"/>
                </a:lnTo>
                <a:lnTo>
                  <a:pt x="2136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bg2">
                  <a:alpha val="10001"/>
                </a:schemeClr>
              </a:gs>
              <a:gs pos="100000">
                <a:schemeClr val="bg2">
                  <a:gamma/>
                  <a:shade val="0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6500" name="Oval 4"/>
          <p:cNvSpPr>
            <a:spLocks noChangeArrowheads="1"/>
          </p:cNvSpPr>
          <p:nvPr/>
        </p:nvSpPr>
        <p:spPr bwMode="auto">
          <a:xfrm>
            <a:off x="2978150" y="4165600"/>
            <a:ext cx="3200400" cy="11430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>
                  <a:alpha val="9700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22225">
                <a:solidFill>
                  <a:schemeClr val="folHlink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06501" name="Group 5"/>
          <p:cNvGrpSpPr>
            <a:grpSpLocks/>
          </p:cNvGrpSpPr>
          <p:nvPr/>
        </p:nvGrpSpPr>
        <p:grpSpPr bwMode="auto">
          <a:xfrm>
            <a:off x="2955925" y="1498600"/>
            <a:ext cx="3254375" cy="3810000"/>
            <a:chOff x="-384" y="936"/>
            <a:chExt cx="2050" cy="2400"/>
          </a:xfrm>
        </p:grpSpPr>
        <p:sp>
          <p:nvSpPr>
            <p:cNvPr id="106502" name="Oval 6"/>
            <p:cNvSpPr>
              <a:spLocks noChangeArrowheads="1"/>
            </p:cNvSpPr>
            <p:nvPr/>
          </p:nvSpPr>
          <p:spPr bwMode="auto">
            <a:xfrm>
              <a:off x="-368" y="2568"/>
              <a:ext cx="2016" cy="768"/>
            </a:xfrm>
            <a:prstGeom prst="ellipse">
              <a:avLst/>
            </a:prstGeom>
            <a:gradFill rotWithShape="1">
              <a:gsLst>
                <a:gs pos="0">
                  <a:srgbClr val="3399FF">
                    <a:gamma/>
                    <a:shade val="60392"/>
                    <a:invGamma/>
                  </a:srgbClr>
                </a:gs>
                <a:gs pos="100000">
                  <a:srgbClr val="3399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2225">
                  <a:solidFill>
                    <a:schemeClr val="fol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6503" name="AutoShape 7"/>
            <p:cNvSpPr>
              <a:spLocks noChangeArrowheads="1"/>
            </p:cNvSpPr>
            <p:nvPr/>
          </p:nvSpPr>
          <p:spPr bwMode="auto">
            <a:xfrm>
              <a:off x="-384" y="936"/>
              <a:ext cx="2050" cy="2016"/>
            </a:xfrm>
            <a:custGeom>
              <a:avLst/>
              <a:gdLst>
                <a:gd name="G0" fmla="+- 233 0 0"/>
                <a:gd name="G1" fmla="+- 21600 0 233"/>
                <a:gd name="G2" fmla="*/ 233 1 2"/>
                <a:gd name="G3" fmla="+- 21600 0 G2"/>
                <a:gd name="G4" fmla="+/ 233 21600 2"/>
                <a:gd name="G5" fmla="+/ G1 0 2"/>
                <a:gd name="G6" fmla="*/ 21600 21600 233"/>
                <a:gd name="G7" fmla="*/ G6 1 2"/>
                <a:gd name="G8" fmla="+- 21600 0 G7"/>
                <a:gd name="G9" fmla="*/ 21600 1 2"/>
                <a:gd name="G10" fmla="+- 233 0 G9"/>
                <a:gd name="G11" fmla="?: G10 G8 0"/>
                <a:gd name="G12" fmla="?: G10 G7 21600"/>
                <a:gd name="T0" fmla="*/ 21483 w 21600"/>
                <a:gd name="T1" fmla="*/ 10800 h 21600"/>
                <a:gd name="T2" fmla="*/ 10800 w 21600"/>
                <a:gd name="T3" fmla="*/ 21600 h 21600"/>
                <a:gd name="T4" fmla="*/ 117 w 21600"/>
                <a:gd name="T5" fmla="*/ 10800 h 21600"/>
                <a:gd name="T6" fmla="*/ 10800 w 21600"/>
                <a:gd name="T7" fmla="*/ 0 h 21600"/>
                <a:gd name="T8" fmla="*/ 1917 w 21600"/>
                <a:gd name="T9" fmla="*/ 1917 h 21600"/>
                <a:gd name="T10" fmla="*/ 19683 w 21600"/>
                <a:gd name="T11" fmla="*/ 1968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33" y="21600"/>
                  </a:lnTo>
                  <a:lnTo>
                    <a:pt x="21367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rgbClr val="3399FF">
                    <a:gamma/>
                    <a:shade val="57255"/>
                    <a:invGamma/>
                  </a:srgbClr>
                </a:gs>
                <a:gs pos="100000">
                  <a:srgbClr val="3399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06504" name="Oval 8"/>
          <p:cNvSpPr>
            <a:spLocks noChangeArrowheads="1"/>
          </p:cNvSpPr>
          <p:nvPr/>
        </p:nvSpPr>
        <p:spPr bwMode="auto">
          <a:xfrm>
            <a:off x="2955925" y="790575"/>
            <a:ext cx="3254375" cy="1233488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>
                  <a:alpha val="9700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22225">
                <a:solidFill>
                  <a:schemeClr val="folHlink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06505" name="Group 9"/>
          <p:cNvGrpSpPr>
            <a:grpSpLocks/>
          </p:cNvGrpSpPr>
          <p:nvPr/>
        </p:nvGrpSpPr>
        <p:grpSpPr bwMode="auto">
          <a:xfrm>
            <a:off x="2895600" y="762000"/>
            <a:ext cx="6629400" cy="8763000"/>
            <a:chOff x="-336" y="480"/>
            <a:chExt cx="4176" cy="5520"/>
          </a:xfrm>
        </p:grpSpPr>
        <p:sp>
          <p:nvSpPr>
            <p:cNvPr id="106506" name="Line 10"/>
            <p:cNvSpPr>
              <a:spLocks noChangeShapeType="1"/>
            </p:cNvSpPr>
            <p:nvPr/>
          </p:nvSpPr>
          <p:spPr bwMode="auto">
            <a:xfrm>
              <a:off x="1728" y="3024"/>
              <a:ext cx="2112" cy="2976"/>
            </a:xfrm>
            <a:prstGeom prst="line">
              <a:avLst/>
            </a:prstGeom>
            <a:noFill/>
            <a:ln w="9525">
              <a:solidFill>
                <a:srgbClr val="66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106507" name="Group 11"/>
            <p:cNvGrpSpPr>
              <a:grpSpLocks/>
            </p:cNvGrpSpPr>
            <p:nvPr/>
          </p:nvGrpSpPr>
          <p:grpSpPr bwMode="auto">
            <a:xfrm>
              <a:off x="-336" y="480"/>
              <a:ext cx="2094" cy="2976"/>
              <a:chOff x="1842" y="480"/>
              <a:chExt cx="2094" cy="2976"/>
            </a:xfrm>
          </p:grpSpPr>
          <p:pic>
            <p:nvPicPr>
              <p:cNvPr id="106508" name="Picture 12" descr="khoi tru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480"/>
                <a:ext cx="2094" cy="297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106509" name="Group 13"/>
              <p:cNvGrpSpPr>
                <a:grpSpLocks/>
              </p:cNvGrpSpPr>
              <p:nvPr/>
            </p:nvGrpSpPr>
            <p:grpSpPr bwMode="auto">
              <a:xfrm>
                <a:off x="1862" y="952"/>
                <a:ext cx="2050" cy="2400"/>
                <a:chOff x="-384" y="936"/>
                <a:chExt cx="2050" cy="2400"/>
              </a:xfrm>
            </p:grpSpPr>
            <p:sp>
              <p:nvSpPr>
                <p:cNvPr id="106510" name="Oval 14"/>
                <p:cNvSpPr>
                  <a:spLocks noChangeArrowheads="1"/>
                </p:cNvSpPr>
                <p:nvPr/>
              </p:nvSpPr>
              <p:spPr bwMode="auto">
                <a:xfrm>
                  <a:off x="-368" y="2568"/>
                  <a:ext cx="2016" cy="76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3399FF">
                        <a:gamma/>
                        <a:shade val="60392"/>
                        <a:invGamma/>
                      </a:srgbClr>
                    </a:gs>
                    <a:gs pos="100000">
                      <a:srgbClr val="3399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22225">
                      <a:solidFill>
                        <a:schemeClr val="folHlink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06511" name="AutoShape 15"/>
                <p:cNvSpPr>
                  <a:spLocks noChangeArrowheads="1"/>
                </p:cNvSpPr>
                <p:nvPr/>
              </p:nvSpPr>
              <p:spPr bwMode="auto">
                <a:xfrm>
                  <a:off x="-384" y="936"/>
                  <a:ext cx="2050" cy="2016"/>
                </a:xfrm>
                <a:custGeom>
                  <a:avLst/>
                  <a:gdLst>
                    <a:gd name="G0" fmla="+- 233 0 0"/>
                    <a:gd name="G1" fmla="+- 21600 0 233"/>
                    <a:gd name="G2" fmla="*/ 233 1 2"/>
                    <a:gd name="G3" fmla="+- 21600 0 G2"/>
                    <a:gd name="G4" fmla="+/ 233 21600 2"/>
                    <a:gd name="G5" fmla="+/ G1 0 2"/>
                    <a:gd name="G6" fmla="*/ 21600 21600 233"/>
                    <a:gd name="G7" fmla="*/ G6 1 2"/>
                    <a:gd name="G8" fmla="+- 21600 0 G7"/>
                    <a:gd name="G9" fmla="*/ 21600 1 2"/>
                    <a:gd name="G10" fmla="+- 233 0 G9"/>
                    <a:gd name="G11" fmla="?: G10 G8 0"/>
                    <a:gd name="G12" fmla="?: G10 G7 21600"/>
                    <a:gd name="T0" fmla="*/ 21483 w 21600"/>
                    <a:gd name="T1" fmla="*/ 10800 h 21600"/>
                    <a:gd name="T2" fmla="*/ 10800 w 21600"/>
                    <a:gd name="T3" fmla="*/ 21600 h 21600"/>
                    <a:gd name="T4" fmla="*/ 117 w 21600"/>
                    <a:gd name="T5" fmla="*/ 10800 h 21600"/>
                    <a:gd name="T6" fmla="*/ 10800 w 21600"/>
                    <a:gd name="T7" fmla="*/ 0 h 21600"/>
                    <a:gd name="T8" fmla="*/ 1917 w 21600"/>
                    <a:gd name="T9" fmla="*/ 1917 h 21600"/>
                    <a:gd name="T10" fmla="*/ 19683 w 21600"/>
                    <a:gd name="T11" fmla="*/ 19683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233" y="21600"/>
                      </a:lnTo>
                      <a:lnTo>
                        <a:pt x="21367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3399FF">
                        <a:gamma/>
                        <a:shade val="57255"/>
                        <a:invGamma/>
                      </a:srgbClr>
                    </a:gs>
                    <a:gs pos="100000">
                      <a:srgbClr val="3399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sp>
            <p:nvSpPr>
              <p:cNvPr id="106512" name="Oval 16"/>
              <p:cNvSpPr>
                <a:spLocks noChangeArrowheads="1"/>
              </p:cNvSpPr>
              <p:nvPr/>
            </p:nvSpPr>
            <p:spPr bwMode="auto">
              <a:xfrm>
                <a:off x="1862" y="498"/>
                <a:ext cx="2050" cy="777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>
                      <a:alpha val="97000"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2225">
                    <a:solidFill>
                      <a:schemeClr val="folHlink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sp>
        <p:nvSpPr>
          <p:cNvPr id="106525" name="Text Box 29"/>
          <p:cNvSpPr txBox="1">
            <a:spLocks noChangeArrowheads="1"/>
          </p:cNvSpPr>
          <p:nvPr/>
        </p:nvSpPr>
        <p:spPr bwMode="auto">
          <a:xfrm>
            <a:off x="2422525" y="5424488"/>
            <a:ext cx="4471988" cy="1433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>
                <a:solidFill>
                  <a:srgbClr val="FF0000"/>
                </a:solidFill>
              </a:rPr>
              <a:t>Khối trụ</a:t>
            </a:r>
          </a:p>
        </p:txBody>
      </p:sp>
      <p:sp>
        <p:nvSpPr>
          <p:cNvPr id="106526" name="Text Box 30"/>
          <p:cNvSpPr txBox="1">
            <a:spLocks noChangeArrowheads="1"/>
          </p:cNvSpPr>
          <p:nvPr/>
        </p:nvSpPr>
        <p:spPr bwMode="auto">
          <a:xfrm>
            <a:off x="1727200" y="0"/>
            <a:ext cx="6096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/>
              <a:t>Nhận biết khối trụ</a:t>
            </a:r>
          </a:p>
        </p:txBody>
      </p:sp>
    </p:spTree>
    <p:extLst>
      <p:ext uri="{BB962C8B-B14F-4D97-AF65-F5344CB8AC3E}">
        <p14:creationId xmlns:p14="http://schemas.microsoft.com/office/powerpoint/2010/main" val="597073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6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106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106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2000"/>
                                        <p:tgtEl>
                                          <p:spTgt spid="106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106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6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064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6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1065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065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1065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1064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9" grpId="0" animBg="1"/>
      <p:bldP spid="106499" grpId="1" animBg="1"/>
      <p:bldP spid="106500" grpId="0" animBg="1"/>
      <p:bldP spid="106500" grpId="1" animBg="1"/>
      <p:bldP spid="106504" grpId="0" animBg="1"/>
      <p:bldP spid="106504" grpId="1" animBg="1"/>
      <p:bldP spid="1065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930" name="Picture 2" descr="khoi tr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175" y="762000"/>
            <a:ext cx="3324225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4931" name="AutoShape 3"/>
          <p:cNvSpPr>
            <a:spLocks noChangeArrowheads="1"/>
          </p:cNvSpPr>
          <p:nvPr/>
        </p:nvSpPr>
        <p:spPr bwMode="auto">
          <a:xfrm>
            <a:off x="2971800" y="1498600"/>
            <a:ext cx="3235325" cy="3200400"/>
          </a:xfrm>
          <a:custGeom>
            <a:avLst/>
            <a:gdLst>
              <a:gd name="G0" fmla="+- 233 0 0"/>
              <a:gd name="G1" fmla="+- 21600 0 233"/>
              <a:gd name="G2" fmla="*/ 233 1 2"/>
              <a:gd name="G3" fmla="+- 21600 0 G2"/>
              <a:gd name="G4" fmla="+/ 233 21600 2"/>
              <a:gd name="G5" fmla="+/ G1 0 2"/>
              <a:gd name="G6" fmla="*/ 21600 21600 233"/>
              <a:gd name="G7" fmla="*/ G6 1 2"/>
              <a:gd name="G8" fmla="+- 21600 0 G7"/>
              <a:gd name="G9" fmla="*/ 21600 1 2"/>
              <a:gd name="G10" fmla="+- 233 0 G9"/>
              <a:gd name="G11" fmla="?: G10 G8 0"/>
              <a:gd name="G12" fmla="?: G10 G7 21600"/>
              <a:gd name="T0" fmla="*/ 21483 w 21600"/>
              <a:gd name="T1" fmla="*/ 10800 h 21600"/>
              <a:gd name="T2" fmla="*/ 10800 w 21600"/>
              <a:gd name="T3" fmla="*/ 21600 h 21600"/>
              <a:gd name="T4" fmla="*/ 117 w 21600"/>
              <a:gd name="T5" fmla="*/ 10800 h 21600"/>
              <a:gd name="T6" fmla="*/ 10800 w 21600"/>
              <a:gd name="T7" fmla="*/ 0 h 21600"/>
              <a:gd name="T8" fmla="*/ 1917 w 21600"/>
              <a:gd name="T9" fmla="*/ 1917 h 21600"/>
              <a:gd name="T10" fmla="*/ 19683 w 21600"/>
              <a:gd name="T11" fmla="*/ 1968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233" y="21600"/>
                </a:lnTo>
                <a:lnTo>
                  <a:pt x="2136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bg2">
                  <a:alpha val="10001"/>
                </a:schemeClr>
              </a:gs>
              <a:gs pos="100000">
                <a:schemeClr val="bg2">
                  <a:gamma/>
                  <a:shade val="0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24932" name="Oval 4"/>
          <p:cNvSpPr>
            <a:spLocks noChangeArrowheads="1"/>
          </p:cNvSpPr>
          <p:nvPr/>
        </p:nvSpPr>
        <p:spPr bwMode="auto">
          <a:xfrm>
            <a:off x="2978150" y="4165600"/>
            <a:ext cx="3200400" cy="11430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>
                  <a:alpha val="9700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22225">
                <a:solidFill>
                  <a:schemeClr val="folHlink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24933" name="Group 5"/>
          <p:cNvGrpSpPr>
            <a:grpSpLocks/>
          </p:cNvGrpSpPr>
          <p:nvPr/>
        </p:nvGrpSpPr>
        <p:grpSpPr bwMode="auto">
          <a:xfrm>
            <a:off x="2955925" y="1498600"/>
            <a:ext cx="3254375" cy="3810000"/>
            <a:chOff x="-384" y="936"/>
            <a:chExt cx="2050" cy="2400"/>
          </a:xfrm>
        </p:grpSpPr>
        <p:sp>
          <p:nvSpPr>
            <p:cNvPr id="124934" name="Oval 6"/>
            <p:cNvSpPr>
              <a:spLocks noChangeArrowheads="1"/>
            </p:cNvSpPr>
            <p:nvPr/>
          </p:nvSpPr>
          <p:spPr bwMode="auto">
            <a:xfrm>
              <a:off x="-368" y="2568"/>
              <a:ext cx="2016" cy="768"/>
            </a:xfrm>
            <a:prstGeom prst="ellipse">
              <a:avLst/>
            </a:prstGeom>
            <a:gradFill rotWithShape="1">
              <a:gsLst>
                <a:gs pos="0">
                  <a:srgbClr val="3399FF">
                    <a:gamma/>
                    <a:shade val="60392"/>
                    <a:invGamma/>
                  </a:srgbClr>
                </a:gs>
                <a:gs pos="100000">
                  <a:srgbClr val="3399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2225">
                  <a:solidFill>
                    <a:schemeClr val="fol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935" name="AutoShape 7"/>
            <p:cNvSpPr>
              <a:spLocks noChangeArrowheads="1"/>
            </p:cNvSpPr>
            <p:nvPr/>
          </p:nvSpPr>
          <p:spPr bwMode="auto">
            <a:xfrm>
              <a:off x="-384" y="936"/>
              <a:ext cx="2050" cy="2016"/>
            </a:xfrm>
            <a:custGeom>
              <a:avLst/>
              <a:gdLst>
                <a:gd name="G0" fmla="+- 233 0 0"/>
                <a:gd name="G1" fmla="+- 21600 0 233"/>
                <a:gd name="G2" fmla="*/ 233 1 2"/>
                <a:gd name="G3" fmla="+- 21600 0 G2"/>
                <a:gd name="G4" fmla="+/ 233 21600 2"/>
                <a:gd name="G5" fmla="+/ G1 0 2"/>
                <a:gd name="G6" fmla="*/ 21600 21600 233"/>
                <a:gd name="G7" fmla="*/ G6 1 2"/>
                <a:gd name="G8" fmla="+- 21600 0 G7"/>
                <a:gd name="G9" fmla="*/ 21600 1 2"/>
                <a:gd name="G10" fmla="+- 233 0 G9"/>
                <a:gd name="G11" fmla="?: G10 G8 0"/>
                <a:gd name="G12" fmla="?: G10 G7 21600"/>
                <a:gd name="T0" fmla="*/ 21483 w 21600"/>
                <a:gd name="T1" fmla="*/ 10800 h 21600"/>
                <a:gd name="T2" fmla="*/ 10800 w 21600"/>
                <a:gd name="T3" fmla="*/ 21600 h 21600"/>
                <a:gd name="T4" fmla="*/ 117 w 21600"/>
                <a:gd name="T5" fmla="*/ 10800 h 21600"/>
                <a:gd name="T6" fmla="*/ 10800 w 21600"/>
                <a:gd name="T7" fmla="*/ 0 h 21600"/>
                <a:gd name="T8" fmla="*/ 1917 w 21600"/>
                <a:gd name="T9" fmla="*/ 1917 h 21600"/>
                <a:gd name="T10" fmla="*/ 19683 w 21600"/>
                <a:gd name="T11" fmla="*/ 1968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33" y="21600"/>
                  </a:lnTo>
                  <a:lnTo>
                    <a:pt x="21367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rgbClr val="3399FF">
                    <a:gamma/>
                    <a:shade val="57255"/>
                    <a:invGamma/>
                  </a:srgbClr>
                </a:gs>
                <a:gs pos="100000">
                  <a:srgbClr val="3399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24936" name="Oval 8"/>
          <p:cNvSpPr>
            <a:spLocks noChangeArrowheads="1"/>
          </p:cNvSpPr>
          <p:nvPr/>
        </p:nvSpPr>
        <p:spPr bwMode="auto">
          <a:xfrm>
            <a:off x="2955925" y="790575"/>
            <a:ext cx="3254375" cy="1233488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>
                  <a:alpha val="9700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22225">
                <a:solidFill>
                  <a:schemeClr val="folHlink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24937" name="Group 9"/>
          <p:cNvGrpSpPr>
            <a:grpSpLocks/>
          </p:cNvGrpSpPr>
          <p:nvPr/>
        </p:nvGrpSpPr>
        <p:grpSpPr bwMode="auto">
          <a:xfrm>
            <a:off x="2895600" y="762000"/>
            <a:ext cx="6629400" cy="8763000"/>
            <a:chOff x="-336" y="480"/>
            <a:chExt cx="4176" cy="5520"/>
          </a:xfrm>
        </p:grpSpPr>
        <p:sp>
          <p:nvSpPr>
            <p:cNvPr id="124938" name="Line 10"/>
            <p:cNvSpPr>
              <a:spLocks noChangeShapeType="1"/>
            </p:cNvSpPr>
            <p:nvPr/>
          </p:nvSpPr>
          <p:spPr bwMode="auto">
            <a:xfrm>
              <a:off x="1728" y="3024"/>
              <a:ext cx="2112" cy="2976"/>
            </a:xfrm>
            <a:prstGeom prst="line">
              <a:avLst/>
            </a:prstGeom>
            <a:noFill/>
            <a:ln w="9525">
              <a:solidFill>
                <a:srgbClr val="66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124939" name="Group 11"/>
            <p:cNvGrpSpPr>
              <a:grpSpLocks/>
            </p:cNvGrpSpPr>
            <p:nvPr/>
          </p:nvGrpSpPr>
          <p:grpSpPr bwMode="auto">
            <a:xfrm>
              <a:off x="-336" y="480"/>
              <a:ext cx="2094" cy="2976"/>
              <a:chOff x="1842" y="480"/>
              <a:chExt cx="2094" cy="2976"/>
            </a:xfrm>
          </p:grpSpPr>
          <p:pic>
            <p:nvPicPr>
              <p:cNvPr id="124940" name="Picture 12" descr="khoi tru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480"/>
                <a:ext cx="2094" cy="297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124941" name="Group 13"/>
              <p:cNvGrpSpPr>
                <a:grpSpLocks/>
              </p:cNvGrpSpPr>
              <p:nvPr/>
            </p:nvGrpSpPr>
            <p:grpSpPr bwMode="auto">
              <a:xfrm>
                <a:off x="1862" y="952"/>
                <a:ext cx="2050" cy="2400"/>
                <a:chOff x="-384" y="936"/>
                <a:chExt cx="2050" cy="2400"/>
              </a:xfrm>
            </p:grpSpPr>
            <p:sp>
              <p:nvSpPr>
                <p:cNvPr id="124942" name="Oval 14"/>
                <p:cNvSpPr>
                  <a:spLocks noChangeArrowheads="1"/>
                </p:cNvSpPr>
                <p:nvPr/>
              </p:nvSpPr>
              <p:spPr bwMode="auto">
                <a:xfrm>
                  <a:off x="-368" y="2568"/>
                  <a:ext cx="2016" cy="76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3399FF">
                        <a:gamma/>
                        <a:shade val="60392"/>
                        <a:invGamma/>
                      </a:srgbClr>
                    </a:gs>
                    <a:gs pos="100000">
                      <a:srgbClr val="3399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22225">
                      <a:solidFill>
                        <a:schemeClr val="folHlink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24943" name="AutoShape 15"/>
                <p:cNvSpPr>
                  <a:spLocks noChangeArrowheads="1"/>
                </p:cNvSpPr>
                <p:nvPr/>
              </p:nvSpPr>
              <p:spPr bwMode="auto">
                <a:xfrm>
                  <a:off x="-384" y="936"/>
                  <a:ext cx="2050" cy="2016"/>
                </a:xfrm>
                <a:custGeom>
                  <a:avLst/>
                  <a:gdLst>
                    <a:gd name="G0" fmla="+- 233 0 0"/>
                    <a:gd name="G1" fmla="+- 21600 0 233"/>
                    <a:gd name="G2" fmla="*/ 233 1 2"/>
                    <a:gd name="G3" fmla="+- 21600 0 G2"/>
                    <a:gd name="G4" fmla="+/ 233 21600 2"/>
                    <a:gd name="G5" fmla="+/ G1 0 2"/>
                    <a:gd name="G6" fmla="*/ 21600 21600 233"/>
                    <a:gd name="G7" fmla="*/ G6 1 2"/>
                    <a:gd name="G8" fmla="+- 21600 0 G7"/>
                    <a:gd name="G9" fmla="*/ 21600 1 2"/>
                    <a:gd name="G10" fmla="+- 233 0 G9"/>
                    <a:gd name="G11" fmla="?: G10 G8 0"/>
                    <a:gd name="G12" fmla="?: G10 G7 21600"/>
                    <a:gd name="T0" fmla="*/ 21483 w 21600"/>
                    <a:gd name="T1" fmla="*/ 10800 h 21600"/>
                    <a:gd name="T2" fmla="*/ 10800 w 21600"/>
                    <a:gd name="T3" fmla="*/ 21600 h 21600"/>
                    <a:gd name="T4" fmla="*/ 117 w 21600"/>
                    <a:gd name="T5" fmla="*/ 10800 h 21600"/>
                    <a:gd name="T6" fmla="*/ 10800 w 21600"/>
                    <a:gd name="T7" fmla="*/ 0 h 21600"/>
                    <a:gd name="T8" fmla="*/ 1917 w 21600"/>
                    <a:gd name="T9" fmla="*/ 1917 h 21600"/>
                    <a:gd name="T10" fmla="*/ 19683 w 21600"/>
                    <a:gd name="T11" fmla="*/ 19683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233" y="21600"/>
                      </a:lnTo>
                      <a:lnTo>
                        <a:pt x="21367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3399FF">
                        <a:gamma/>
                        <a:shade val="57255"/>
                        <a:invGamma/>
                      </a:srgbClr>
                    </a:gs>
                    <a:gs pos="100000">
                      <a:srgbClr val="3399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sp>
            <p:nvSpPr>
              <p:cNvPr id="124944" name="Oval 16"/>
              <p:cNvSpPr>
                <a:spLocks noChangeArrowheads="1"/>
              </p:cNvSpPr>
              <p:nvPr/>
            </p:nvSpPr>
            <p:spPr bwMode="auto">
              <a:xfrm>
                <a:off x="1862" y="498"/>
                <a:ext cx="2050" cy="777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>
                      <a:alpha val="97000"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2225">
                    <a:solidFill>
                      <a:schemeClr val="folHlink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sp>
        <p:nvSpPr>
          <p:cNvPr id="124945" name="AutoShape 1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248150" y="55626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124946" name="AutoShape 1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949950" y="55626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charset="0"/>
              </a:rPr>
              <a:t>3</a:t>
            </a:r>
          </a:p>
        </p:txBody>
      </p:sp>
      <p:sp>
        <p:nvSpPr>
          <p:cNvPr id="12494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00850" y="55626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charset="0"/>
              </a:rPr>
              <a:t>4</a:t>
            </a:r>
          </a:p>
        </p:txBody>
      </p:sp>
      <p:sp>
        <p:nvSpPr>
          <p:cNvPr id="124948" name="AutoShape 2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086350" y="55626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charset="0"/>
              </a:rPr>
              <a:t>2</a:t>
            </a:r>
          </a:p>
        </p:txBody>
      </p:sp>
      <p:sp>
        <p:nvSpPr>
          <p:cNvPr id="124949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362200" y="5562600"/>
            <a:ext cx="1676400" cy="533400"/>
          </a:xfrm>
          <a:prstGeom prst="actionButtonBlank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1"/>
                </a:solidFill>
                <a:latin typeface="Arial" charset="0"/>
              </a:rPr>
              <a:t>Khối trụ</a:t>
            </a:r>
          </a:p>
        </p:txBody>
      </p:sp>
      <p:sp>
        <p:nvSpPr>
          <p:cNvPr id="124950" name="Text Box 22"/>
          <p:cNvSpPr txBox="1">
            <a:spLocks noChangeArrowheads="1"/>
          </p:cNvSpPr>
          <p:nvPr/>
        </p:nvSpPr>
        <p:spPr bwMode="auto">
          <a:xfrm>
            <a:off x="0" y="5980113"/>
            <a:ext cx="26304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Khung của khối trụ.</a:t>
            </a:r>
          </a:p>
        </p:txBody>
      </p:sp>
      <p:sp>
        <p:nvSpPr>
          <p:cNvPr id="124951" name="Text Box 23"/>
          <p:cNvSpPr txBox="1">
            <a:spLocks noChangeArrowheads="1"/>
          </p:cNvSpPr>
          <p:nvPr/>
        </p:nvSpPr>
        <p:spPr bwMode="auto">
          <a:xfrm>
            <a:off x="2690813" y="6022975"/>
            <a:ext cx="29860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1. Mặt trên và mặt đáy</a:t>
            </a:r>
            <a:r>
              <a:rPr lang="en-US">
                <a:solidFill>
                  <a:srgbClr val="FF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</a:t>
            </a:r>
          </a:p>
        </p:txBody>
      </p:sp>
      <p:sp>
        <p:nvSpPr>
          <p:cNvPr id="124952" name="Text Box 24"/>
          <p:cNvSpPr txBox="1">
            <a:spLocks noChangeArrowheads="1"/>
          </p:cNvSpPr>
          <p:nvPr/>
        </p:nvSpPr>
        <p:spPr bwMode="auto">
          <a:xfrm>
            <a:off x="5867400" y="6097588"/>
            <a:ext cx="29860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2. Mặt tròn bao quanh.</a:t>
            </a:r>
          </a:p>
        </p:txBody>
      </p:sp>
      <p:sp>
        <p:nvSpPr>
          <p:cNvPr id="124953" name="Text Box 25"/>
          <p:cNvSpPr txBox="1">
            <a:spLocks noChangeArrowheads="1"/>
          </p:cNvSpPr>
          <p:nvPr/>
        </p:nvSpPr>
        <p:spPr bwMode="auto">
          <a:xfrm>
            <a:off x="1236663" y="6491288"/>
            <a:ext cx="3335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3. Khối trụ có thể trượt</a:t>
            </a:r>
            <a:r>
              <a:rPr lang="en-US">
                <a:solidFill>
                  <a:srgbClr val="FF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</a:t>
            </a:r>
          </a:p>
        </p:txBody>
      </p:sp>
      <p:sp>
        <p:nvSpPr>
          <p:cNvPr id="124954" name="Text Box 26"/>
          <p:cNvSpPr txBox="1">
            <a:spLocks noChangeArrowheads="1"/>
          </p:cNvSpPr>
          <p:nvPr/>
        </p:nvSpPr>
        <p:spPr bwMode="auto">
          <a:xfrm>
            <a:off x="4648200" y="6491288"/>
            <a:ext cx="3479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4. Khối trụ có thể lật và lăn.</a:t>
            </a:r>
          </a:p>
        </p:txBody>
      </p:sp>
      <p:pic>
        <p:nvPicPr>
          <p:cNvPr id="124955" name="Picture 27" descr="2FF4A10BE8D543779575ADE7409EF7B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38275" cy="343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4956" name="Picture 28" descr="69D537EC41674A80AAA68CB93FBC129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4338" y="0"/>
            <a:ext cx="1109662" cy="326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1989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49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4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4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949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249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24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124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124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94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249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24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2000"/>
                                        <p:tgtEl>
                                          <p:spTgt spid="124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124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4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948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249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24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1249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1249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249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1249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1249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3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4798E-6 L -0.3125 -2.94798E-6 " pathEditMode="relative" rAng="0" ptsTypes="AA">
                                      <p:cBhvr>
                                        <p:cTn id="64" dur="5000" fill="hold"/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946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249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24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8" presetClass="emp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72" dur="2000" fill="hold"/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64" presetClass="path" presetSubtype="0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125 -2.94798E-6 L -0.0625 -0.13896 " pathEditMode="relative" rAng="0" ptsTypes="AA">
                                      <p:cBhvr>
                                        <p:cTn id="75" dur="3000" fill="hold"/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6960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6" presetClass="emph" presetSubtype="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7" dur="3000" fill="hold"/>
                                        <p:tgtEl>
                                          <p:spTgt spid="124937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947"/>
                  </p:tgtEl>
                </p:cond>
              </p:nextCondLst>
            </p:seq>
          </p:childTnLst>
        </p:cTn>
      </p:par>
    </p:tnLst>
    <p:bldLst>
      <p:bldP spid="124931" grpId="0" animBg="1"/>
      <p:bldP spid="124931" grpId="1" animBg="1"/>
      <p:bldP spid="124932" grpId="0" animBg="1"/>
      <p:bldP spid="124932" grpId="1" animBg="1"/>
      <p:bldP spid="124936" grpId="0" animBg="1"/>
      <p:bldP spid="124936" grpId="1" animBg="1"/>
      <p:bldP spid="124950" grpId="0"/>
      <p:bldP spid="124951" grpId="0"/>
      <p:bldP spid="124952" grpId="0"/>
      <p:bldP spid="124953" grpId="0"/>
      <p:bldP spid="1249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" y="2324100"/>
            <a:ext cx="4533900" cy="4208463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06666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4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1" dur="2000" fill="hold"/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Freeform 2"/>
          <p:cNvSpPr>
            <a:spLocks/>
          </p:cNvSpPr>
          <p:nvPr/>
        </p:nvSpPr>
        <p:spPr bwMode="auto">
          <a:xfrm>
            <a:off x="3821113" y="1323975"/>
            <a:ext cx="801687" cy="3241675"/>
          </a:xfrm>
          <a:custGeom>
            <a:avLst/>
            <a:gdLst>
              <a:gd name="T0" fmla="*/ 0 w 525"/>
              <a:gd name="T1" fmla="*/ 528 h 2270"/>
              <a:gd name="T2" fmla="*/ 525 w 525"/>
              <a:gd name="T3" fmla="*/ 0 h 2270"/>
              <a:gd name="T4" fmla="*/ 517 w 525"/>
              <a:gd name="T5" fmla="*/ 1762 h 2270"/>
              <a:gd name="T6" fmla="*/ 0 w 525"/>
              <a:gd name="T7" fmla="*/ 2270 h 2270"/>
              <a:gd name="T8" fmla="*/ 8 w 525"/>
              <a:gd name="T9" fmla="*/ 517 h 2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5" h="2270">
                <a:moveTo>
                  <a:pt x="0" y="528"/>
                </a:moveTo>
                <a:lnTo>
                  <a:pt x="525" y="0"/>
                </a:lnTo>
                <a:lnTo>
                  <a:pt x="517" y="1762"/>
                </a:lnTo>
                <a:lnTo>
                  <a:pt x="0" y="2270"/>
                </a:lnTo>
                <a:lnTo>
                  <a:pt x="8" y="517"/>
                </a:lnTo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5475" name="Rectangle 3"/>
          <p:cNvSpPr>
            <a:spLocks noChangeArrowheads="1"/>
          </p:cNvSpPr>
          <p:nvPr/>
        </p:nvSpPr>
        <p:spPr bwMode="auto">
          <a:xfrm>
            <a:off x="4616450" y="1257300"/>
            <a:ext cx="2540000" cy="25400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5476" name="Freeform 4"/>
          <p:cNvSpPr>
            <a:spLocks/>
          </p:cNvSpPr>
          <p:nvPr/>
        </p:nvSpPr>
        <p:spPr bwMode="auto">
          <a:xfrm>
            <a:off x="3829050" y="3790950"/>
            <a:ext cx="3284538" cy="819150"/>
          </a:xfrm>
          <a:custGeom>
            <a:avLst/>
            <a:gdLst>
              <a:gd name="T0" fmla="*/ 0 w 2109"/>
              <a:gd name="T1" fmla="*/ 542 h 542"/>
              <a:gd name="T2" fmla="*/ 1567 w 2109"/>
              <a:gd name="T3" fmla="*/ 542 h 542"/>
              <a:gd name="T4" fmla="*/ 2109 w 2109"/>
              <a:gd name="T5" fmla="*/ 8 h 542"/>
              <a:gd name="T6" fmla="*/ 525 w 2109"/>
              <a:gd name="T7" fmla="*/ 0 h 542"/>
              <a:gd name="T8" fmla="*/ 0 w 2109"/>
              <a:gd name="T9" fmla="*/ 525 h 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09" h="542">
                <a:moveTo>
                  <a:pt x="0" y="542"/>
                </a:moveTo>
                <a:lnTo>
                  <a:pt x="1567" y="542"/>
                </a:lnTo>
                <a:lnTo>
                  <a:pt x="2109" y="8"/>
                </a:lnTo>
                <a:lnTo>
                  <a:pt x="525" y="0"/>
                </a:lnTo>
                <a:lnTo>
                  <a:pt x="0" y="525"/>
                </a:lnTo>
              </a:path>
            </a:pathLst>
          </a:cu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05477" name="Group 5"/>
          <p:cNvGrpSpPr>
            <a:grpSpLocks/>
          </p:cNvGrpSpPr>
          <p:nvPr/>
        </p:nvGrpSpPr>
        <p:grpSpPr bwMode="auto">
          <a:xfrm>
            <a:off x="3810000" y="1287463"/>
            <a:ext cx="3359150" cy="3297237"/>
            <a:chOff x="2400" y="811"/>
            <a:chExt cx="2116" cy="2077"/>
          </a:xfrm>
        </p:grpSpPr>
        <p:sp>
          <p:nvSpPr>
            <p:cNvPr id="10261" name="AutoShape 6"/>
            <p:cNvSpPr>
              <a:spLocks noChangeArrowheads="1"/>
            </p:cNvSpPr>
            <p:nvPr/>
          </p:nvSpPr>
          <p:spPr bwMode="auto">
            <a:xfrm>
              <a:off x="2400" y="811"/>
              <a:ext cx="2116" cy="2077"/>
            </a:xfrm>
            <a:prstGeom prst="cube">
              <a:avLst>
                <a:gd name="adj" fmla="val 25000"/>
              </a:avLst>
            </a:prstGeom>
            <a:noFill/>
            <a:ln w="38100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262" name="Line 7"/>
            <p:cNvSpPr>
              <a:spLocks noChangeShapeType="1"/>
            </p:cNvSpPr>
            <p:nvPr/>
          </p:nvSpPr>
          <p:spPr bwMode="auto">
            <a:xfrm>
              <a:off x="2904" y="2397"/>
              <a:ext cx="1584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263" name="Line 8"/>
            <p:cNvSpPr>
              <a:spLocks noChangeShapeType="1"/>
            </p:cNvSpPr>
            <p:nvPr/>
          </p:nvSpPr>
          <p:spPr bwMode="auto">
            <a:xfrm flipH="1">
              <a:off x="2416" y="2413"/>
              <a:ext cx="484" cy="46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264" name="Line 9"/>
            <p:cNvSpPr>
              <a:spLocks noChangeShapeType="1"/>
            </p:cNvSpPr>
            <p:nvPr/>
          </p:nvSpPr>
          <p:spPr bwMode="auto">
            <a:xfrm>
              <a:off x="2916" y="840"/>
              <a:ext cx="0" cy="1557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5482" name="Freeform 10"/>
          <p:cNvSpPr>
            <a:spLocks/>
          </p:cNvSpPr>
          <p:nvPr/>
        </p:nvSpPr>
        <p:spPr bwMode="auto">
          <a:xfrm>
            <a:off x="6369050" y="1282700"/>
            <a:ext cx="788988" cy="3248025"/>
          </a:xfrm>
          <a:custGeom>
            <a:avLst/>
            <a:gdLst>
              <a:gd name="T0" fmla="*/ 0 w 525"/>
              <a:gd name="T1" fmla="*/ 528 h 2270"/>
              <a:gd name="T2" fmla="*/ 525 w 525"/>
              <a:gd name="T3" fmla="*/ 0 h 2270"/>
              <a:gd name="T4" fmla="*/ 517 w 525"/>
              <a:gd name="T5" fmla="*/ 1762 h 2270"/>
              <a:gd name="T6" fmla="*/ 0 w 525"/>
              <a:gd name="T7" fmla="*/ 2270 h 2270"/>
              <a:gd name="T8" fmla="*/ 8 w 525"/>
              <a:gd name="T9" fmla="*/ 517 h 2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5" h="2270">
                <a:moveTo>
                  <a:pt x="0" y="528"/>
                </a:moveTo>
                <a:lnTo>
                  <a:pt x="525" y="0"/>
                </a:lnTo>
                <a:lnTo>
                  <a:pt x="517" y="1762"/>
                </a:lnTo>
                <a:lnTo>
                  <a:pt x="0" y="2270"/>
                </a:lnTo>
                <a:lnTo>
                  <a:pt x="8" y="517"/>
                </a:lnTo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5483" name="Rectangle 11"/>
          <p:cNvSpPr>
            <a:spLocks noChangeArrowheads="1"/>
          </p:cNvSpPr>
          <p:nvPr/>
        </p:nvSpPr>
        <p:spPr bwMode="auto">
          <a:xfrm>
            <a:off x="3822700" y="2101850"/>
            <a:ext cx="2514600" cy="2489200"/>
          </a:xfrm>
          <a:prstGeom prst="rect">
            <a:avLst/>
          </a:prstGeom>
          <a:solidFill>
            <a:schemeClr val="folHlink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5484" name="Freeform 12"/>
          <p:cNvSpPr>
            <a:spLocks/>
          </p:cNvSpPr>
          <p:nvPr/>
        </p:nvSpPr>
        <p:spPr bwMode="auto">
          <a:xfrm>
            <a:off x="3797300" y="1270000"/>
            <a:ext cx="3386138" cy="831850"/>
          </a:xfrm>
          <a:custGeom>
            <a:avLst/>
            <a:gdLst>
              <a:gd name="T0" fmla="*/ 0 w 2109"/>
              <a:gd name="T1" fmla="*/ 542 h 542"/>
              <a:gd name="T2" fmla="*/ 1567 w 2109"/>
              <a:gd name="T3" fmla="*/ 542 h 542"/>
              <a:gd name="T4" fmla="*/ 2109 w 2109"/>
              <a:gd name="T5" fmla="*/ 8 h 542"/>
              <a:gd name="T6" fmla="*/ 525 w 2109"/>
              <a:gd name="T7" fmla="*/ 0 h 542"/>
              <a:gd name="T8" fmla="*/ 0 w 2109"/>
              <a:gd name="T9" fmla="*/ 525 h 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09" h="542">
                <a:moveTo>
                  <a:pt x="0" y="542"/>
                </a:moveTo>
                <a:lnTo>
                  <a:pt x="1567" y="542"/>
                </a:lnTo>
                <a:lnTo>
                  <a:pt x="2109" y="8"/>
                </a:lnTo>
                <a:lnTo>
                  <a:pt x="525" y="0"/>
                </a:lnTo>
                <a:lnTo>
                  <a:pt x="0" y="525"/>
                </a:lnTo>
              </a:path>
            </a:pathLst>
          </a:cu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5492" name="Text Box 20"/>
          <p:cNvSpPr txBox="1">
            <a:spLocks noChangeArrowheads="1"/>
          </p:cNvSpPr>
          <p:nvPr/>
        </p:nvSpPr>
        <p:spPr bwMode="auto">
          <a:xfrm>
            <a:off x="685800" y="5943600"/>
            <a:ext cx="2514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CC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Khung của khối vuông.</a:t>
            </a:r>
          </a:p>
        </p:txBody>
      </p:sp>
      <p:sp>
        <p:nvSpPr>
          <p:cNvPr id="105493" name="Text Box 21"/>
          <p:cNvSpPr txBox="1">
            <a:spLocks noChangeArrowheads="1"/>
          </p:cNvSpPr>
          <p:nvPr/>
        </p:nvSpPr>
        <p:spPr bwMode="auto">
          <a:xfrm>
            <a:off x="3429000" y="5943600"/>
            <a:ext cx="2590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1. Mặt trên và mặt đáy.</a:t>
            </a:r>
          </a:p>
        </p:txBody>
      </p:sp>
      <p:sp>
        <p:nvSpPr>
          <p:cNvPr id="105494" name="Text Box 22"/>
          <p:cNvSpPr txBox="1">
            <a:spLocks noChangeArrowheads="1"/>
          </p:cNvSpPr>
          <p:nvPr/>
        </p:nvSpPr>
        <p:spPr bwMode="auto">
          <a:xfrm>
            <a:off x="6248400" y="5945188"/>
            <a:ext cx="213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2. Hai mặt hai bên.</a:t>
            </a:r>
          </a:p>
        </p:txBody>
      </p:sp>
      <p:sp>
        <p:nvSpPr>
          <p:cNvPr id="105495" name="Text Box 23"/>
          <p:cNvSpPr txBox="1">
            <a:spLocks noChangeArrowheads="1"/>
          </p:cNvSpPr>
          <p:nvPr/>
        </p:nvSpPr>
        <p:spPr bwMode="auto">
          <a:xfrm>
            <a:off x="228600" y="6313488"/>
            <a:ext cx="2819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CC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3. Mặt sau và mặt trước.</a:t>
            </a:r>
          </a:p>
        </p:txBody>
      </p:sp>
      <p:sp>
        <p:nvSpPr>
          <p:cNvPr id="105496" name="Text Box 24"/>
          <p:cNvSpPr txBox="1">
            <a:spLocks noChangeArrowheads="1"/>
          </p:cNvSpPr>
          <p:nvPr/>
        </p:nvSpPr>
        <p:spPr bwMode="auto">
          <a:xfrm>
            <a:off x="3200400" y="6313488"/>
            <a:ext cx="2819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4. Khối vuông có thể lật.</a:t>
            </a:r>
          </a:p>
        </p:txBody>
      </p:sp>
      <p:sp>
        <p:nvSpPr>
          <p:cNvPr id="105497" name="Text Box 25"/>
          <p:cNvSpPr txBox="1">
            <a:spLocks noChangeArrowheads="1"/>
          </p:cNvSpPr>
          <p:nvPr/>
        </p:nvSpPr>
        <p:spPr bwMode="auto">
          <a:xfrm>
            <a:off x="5943600" y="6313488"/>
            <a:ext cx="3048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5. Khối vuông có thể trượt.</a:t>
            </a:r>
          </a:p>
        </p:txBody>
      </p:sp>
      <p:sp>
        <p:nvSpPr>
          <p:cNvPr id="105498" name="AutoShape 2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4925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105499" name="AutoShape 2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3307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</a:p>
        </p:txBody>
      </p:sp>
      <p:sp>
        <p:nvSpPr>
          <p:cNvPr id="105500" name="AutoShape 2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905000" y="5334000"/>
            <a:ext cx="1447800" cy="533400"/>
          </a:xfrm>
          <a:prstGeom prst="actionButtonBlank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Khối vuông</a:t>
            </a:r>
          </a:p>
        </p:txBody>
      </p:sp>
      <p:sp>
        <p:nvSpPr>
          <p:cNvPr id="105501" name="AutoShape 2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580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5</a:t>
            </a:r>
          </a:p>
        </p:txBody>
      </p:sp>
      <p:sp>
        <p:nvSpPr>
          <p:cNvPr id="105502" name="AutoShape 3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0071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4</a:t>
            </a:r>
          </a:p>
        </p:txBody>
      </p:sp>
      <p:sp>
        <p:nvSpPr>
          <p:cNvPr id="105503" name="AutoShape 3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1689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66154964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55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5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5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5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500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054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 nodeType="clickPar">
                      <p:stCondLst>
                        <p:cond delay="0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54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54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05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05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499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054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5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54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105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05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498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055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 nodeType="clickPar">
                      <p:stCondLst>
                        <p:cond delay="0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54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54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105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05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054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1054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054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054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054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1054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054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503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055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 nodeType="clickPar">
                      <p:stCondLst>
                        <p:cond delay="0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054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054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501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1055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 nodeType="clickPar">
                      <p:stCondLst>
                        <p:cond delay="0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05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05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502"/>
                  </p:tgtEl>
                </p:cond>
              </p:nextCondLst>
            </p:seq>
          </p:childTnLst>
        </p:cTn>
      </p:par>
    </p:tnLst>
    <p:bldLst>
      <p:bldP spid="105492" grpId="0"/>
      <p:bldP spid="105493" grpId="0"/>
      <p:bldP spid="105494" grpId="0"/>
      <p:bldP spid="105495" grpId="0"/>
      <p:bldP spid="105496" grpId="0"/>
      <p:bldP spid="10549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25" name="Text Box 29"/>
          <p:cNvSpPr txBox="1">
            <a:spLocks noChangeArrowheads="1"/>
          </p:cNvSpPr>
          <p:nvPr/>
        </p:nvSpPr>
        <p:spPr bwMode="auto">
          <a:xfrm>
            <a:off x="2843808" y="5301209"/>
            <a:ext cx="405070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6526" name="Text Box 30"/>
          <p:cNvSpPr txBox="1">
            <a:spLocks noChangeArrowheads="1"/>
          </p:cNvSpPr>
          <p:nvPr/>
        </p:nvSpPr>
        <p:spPr bwMode="auto">
          <a:xfrm>
            <a:off x="1727200" y="0"/>
            <a:ext cx="6096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 err="1"/>
              <a:t>Nhận</a:t>
            </a:r>
            <a:r>
              <a:rPr lang="en-US" sz="4400" b="1" dirty="0"/>
              <a:t> </a:t>
            </a:r>
            <a:r>
              <a:rPr lang="en-US" sz="4400" b="1" dirty="0" err="1"/>
              <a:t>biết</a:t>
            </a:r>
            <a:r>
              <a:rPr lang="en-US" sz="4400" b="1" dirty="0"/>
              <a:t> </a:t>
            </a:r>
            <a:r>
              <a:rPr lang="en-US" sz="4400" b="1" dirty="0" err="1"/>
              <a:t>khối</a:t>
            </a:r>
            <a:r>
              <a:rPr lang="en-US" sz="4400" b="1" dirty="0"/>
              <a:t> </a:t>
            </a:r>
            <a:r>
              <a:rPr lang="en-US" sz="4400" b="1" dirty="0" err="1" smtClean="0"/>
              <a:t>chữ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nhật</a:t>
            </a:r>
            <a:endParaRPr lang="en-US" sz="4400" b="1" dirty="0"/>
          </a:p>
        </p:txBody>
      </p:sp>
      <p:sp>
        <p:nvSpPr>
          <p:cNvPr id="5" name="Cube 4"/>
          <p:cNvSpPr/>
          <p:nvPr/>
        </p:nvSpPr>
        <p:spPr>
          <a:xfrm>
            <a:off x="3491880" y="1895198"/>
            <a:ext cx="1665637" cy="2256406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955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25" grpId="0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Freeform 2"/>
          <p:cNvSpPr>
            <a:spLocks/>
          </p:cNvSpPr>
          <p:nvPr/>
        </p:nvSpPr>
        <p:spPr bwMode="auto">
          <a:xfrm>
            <a:off x="3846513" y="1044575"/>
            <a:ext cx="827087" cy="3114675"/>
          </a:xfrm>
          <a:custGeom>
            <a:avLst/>
            <a:gdLst>
              <a:gd name="T0" fmla="*/ 9 w 505"/>
              <a:gd name="T1" fmla="*/ 462 h 2042"/>
              <a:gd name="T2" fmla="*/ 505 w 505"/>
              <a:gd name="T3" fmla="*/ 0 h 2042"/>
              <a:gd name="T4" fmla="*/ 497 w 505"/>
              <a:gd name="T5" fmla="*/ 1585 h 2042"/>
              <a:gd name="T6" fmla="*/ 0 w 505"/>
              <a:gd name="T7" fmla="*/ 2042 h 2042"/>
              <a:gd name="T8" fmla="*/ 8 w 505"/>
              <a:gd name="T9" fmla="*/ 465 h 20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5" h="2042">
                <a:moveTo>
                  <a:pt x="9" y="462"/>
                </a:moveTo>
                <a:lnTo>
                  <a:pt x="505" y="0"/>
                </a:lnTo>
                <a:lnTo>
                  <a:pt x="497" y="1585"/>
                </a:lnTo>
                <a:lnTo>
                  <a:pt x="0" y="2042"/>
                </a:lnTo>
                <a:lnTo>
                  <a:pt x="8" y="465"/>
                </a:lnTo>
              </a:path>
            </a:pathLst>
          </a:custGeom>
          <a:gradFill rotWithShape="1">
            <a:gsLst>
              <a:gs pos="0">
                <a:srgbClr val="FFFF99"/>
              </a:gs>
              <a:gs pos="100000">
                <a:srgbClr val="FFFF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4679950" y="1054100"/>
            <a:ext cx="4127500" cy="2362200"/>
          </a:xfrm>
          <a:prstGeom prst="rect">
            <a:avLst/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444" name="Freeform 4"/>
          <p:cNvSpPr>
            <a:spLocks/>
          </p:cNvSpPr>
          <p:nvPr/>
        </p:nvSpPr>
        <p:spPr bwMode="auto">
          <a:xfrm>
            <a:off x="3797300" y="3429000"/>
            <a:ext cx="4978400" cy="762000"/>
          </a:xfrm>
          <a:custGeom>
            <a:avLst/>
            <a:gdLst>
              <a:gd name="T0" fmla="*/ 0 w 3136"/>
              <a:gd name="T1" fmla="*/ 480 h 480"/>
              <a:gd name="T2" fmla="*/ 2680 w 3136"/>
              <a:gd name="T3" fmla="*/ 480 h 480"/>
              <a:gd name="T4" fmla="*/ 3136 w 3136"/>
              <a:gd name="T5" fmla="*/ 0 h 480"/>
              <a:gd name="T6" fmla="*/ 520 w 3136"/>
              <a:gd name="T7" fmla="*/ 0 h 480"/>
              <a:gd name="T8" fmla="*/ 32 w 3136"/>
              <a:gd name="T9" fmla="*/ 480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36" h="480">
                <a:moveTo>
                  <a:pt x="0" y="480"/>
                </a:moveTo>
                <a:lnTo>
                  <a:pt x="2680" y="480"/>
                </a:lnTo>
                <a:lnTo>
                  <a:pt x="3136" y="0"/>
                </a:lnTo>
                <a:lnTo>
                  <a:pt x="520" y="0"/>
                </a:lnTo>
                <a:lnTo>
                  <a:pt x="32" y="480"/>
                </a:lnTo>
              </a:path>
            </a:pathLst>
          </a:custGeom>
          <a:gradFill rotWithShape="1">
            <a:gsLst>
              <a:gs pos="0">
                <a:srgbClr val="CC99FF">
                  <a:gamma/>
                  <a:shade val="46275"/>
                  <a:invGamma/>
                </a:srgbClr>
              </a:gs>
              <a:gs pos="100000">
                <a:srgbClr val="CC99FF"/>
              </a:gs>
            </a:gsLst>
            <a:lin ang="5400000" scaled="1"/>
          </a:gradFill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61473" name="Group 33"/>
          <p:cNvGrpSpPr>
            <a:grpSpLocks/>
          </p:cNvGrpSpPr>
          <p:nvPr/>
        </p:nvGrpSpPr>
        <p:grpSpPr bwMode="auto">
          <a:xfrm>
            <a:off x="3835400" y="1033463"/>
            <a:ext cx="5019675" cy="3182937"/>
            <a:chOff x="1200" y="1091"/>
            <a:chExt cx="3162" cy="2005"/>
          </a:xfrm>
        </p:grpSpPr>
        <p:sp>
          <p:nvSpPr>
            <p:cNvPr id="61446" name="AutoShape 6"/>
            <p:cNvSpPr>
              <a:spLocks noChangeArrowheads="1"/>
            </p:cNvSpPr>
            <p:nvPr/>
          </p:nvSpPr>
          <p:spPr bwMode="auto">
            <a:xfrm>
              <a:off x="1200" y="1091"/>
              <a:ext cx="3156" cy="2005"/>
            </a:xfrm>
            <a:prstGeom prst="cube">
              <a:avLst>
                <a:gd name="adj" fmla="val 25000"/>
              </a:avLst>
            </a:prstGeom>
            <a:noFill/>
            <a:ln w="38100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grpSp>
          <p:nvGrpSpPr>
            <p:cNvPr id="61472" name="Group 32"/>
            <p:cNvGrpSpPr>
              <a:grpSpLocks/>
            </p:cNvGrpSpPr>
            <p:nvPr/>
          </p:nvGrpSpPr>
          <p:grpSpPr bwMode="auto">
            <a:xfrm>
              <a:off x="1224" y="1119"/>
              <a:ext cx="3138" cy="1962"/>
              <a:chOff x="1224" y="1119"/>
              <a:chExt cx="3138" cy="1962"/>
            </a:xfrm>
          </p:grpSpPr>
          <p:sp>
            <p:nvSpPr>
              <p:cNvPr id="61447" name="Line 7"/>
              <p:cNvSpPr>
                <a:spLocks noChangeShapeType="1"/>
              </p:cNvSpPr>
              <p:nvPr/>
            </p:nvSpPr>
            <p:spPr bwMode="auto">
              <a:xfrm flipV="1">
                <a:off x="1736" y="2582"/>
                <a:ext cx="2626" cy="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1448" name="Line 8"/>
              <p:cNvSpPr>
                <a:spLocks noChangeShapeType="1"/>
              </p:cNvSpPr>
              <p:nvPr/>
            </p:nvSpPr>
            <p:spPr bwMode="auto">
              <a:xfrm flipH="1">
                <a:off x="1224" y="2573"/>
                <a:ext cx="514" cy="508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1449" name="Line 9"/>
              <p:cNvSpPr>
                <a:spLocks noChangeShapeType="1"/>
              </p:cNvSpPr>
              <p:nvPr/>
            </p:nvSpPr>
            <p:spPr bwMode="auto">
              <a:xfrm>
                <a:off x="1730" y="1119"/>
                <a:ext cx="0" cy="1503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61450" name="Freeform 10"/>
          <p:cNvSpPr>
            <a:spLocks/>
          </p:cNvSpPr>
          <p:nvPr/>
        </p:nvSpPr>
        <p:spPr bwMode="auto">
          <a:xfrm>
            <a:off x="7991475" y="1079500"/>
            <a:ext cx="831850" cy="3209925"/>
          </a:xfrm>
          <a:custGeom>
            <a:avLst/>
            <a:gdLst>
              <a:gd name="T0" fmla="*/ 12 w 508"/>
              <a:gd name="T1" fmla="*/ 474 h 2022"/>
              <a:gd name="T2" fmla="*/ 505 w 508"/>
              <a:gd name="T3" fmla="*/ 0 h 2022"/>
              <a:gd name="T4" fmla="*/ 508 w 508"/>
              <a:gd name="T5" fmla="*/ 1488 h 2022"/>
              <a:gd name="T6" fmla="*/ 0 w 508"/>
              <a:gd name="T7" fmla="*/ 2022 h 2022"/>
              <a:gd name="T8" fmla="*/ 8 w 508"/>
              <a:gd name="T9" fmla="*/ 461 h 20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8" h="2022">
                <a:moveTo>
                  <a:pt x="12" y="474"/>
                </a:moveTo>
                <a:lnTo>
                  <a:pt x="505" y="0"/>
                </a:lnTo>
                <a:lnTo>
                  <a:pt x="508" y="1488"/>
                </a:lnTo>
                <a:lnTo>
                  <a:pt x="0" y="2022"/>
                </a:lnTo>
                <a:lnTo>
                  <a:pt x="8" y="461"/>
                </a:lnTo>
              </a:path>
            </a:pathLst>
          </a:custGeom>
          <a:gradFill rotWithShape="1">
            <a:gsLst>
              <a:gs pos="0">
                <a:srgbClr val="FFFF99"/>
              </a:gs>
              <a:gs pos="100000">
                <a:srgbClr val="FFFF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451" name="Rectangle 11"/>
          <p:cNvSpPr>
            <a:spLocks noChangeArrowheads="1"/>
          </p:cNvSpPr>
          <p:nvPr/>
        </p:nvSpPr>
        <p:spPr bwMode="auto">
          <a:xfrm>
            <a:off x="3835400" y="1809750"/>
            <a:ext cx="4140200" cy="2413000"/>
          </a:xfrm>
          <a:prstGeom prst="rect">
            <a:avLst/>
          </a:prstGeom>
          <a:solidFill>
            <a:srgbClr val="FF99CC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452" name="Freeform 12"/>
          <p:cNvSpPr>
            <a:spLocks/>
          </p:cNvSpPr>
          <p:nvPr/>
        </p:nvSpPr>
        <p:spPr bwMode="auto">
          <a:xfrm>
            <a:off x="3797300" y="1016000"/>
            <a:ext cx="4991100" cy="793750"/>
          </a:xfrm>
          <a:custGeom>
            <a:avLst/>
            <a:gdLst>
              <a:gd name="T0" fmla="*/ 0 w 3128"/>
              <a:gd name="T1" fmla="*/ 516 h 516"/>
              <a:gd name="T2" fmla="*/ 2640 w 3128"/>
              <a:gd name="T3" fmla="*/ 496 h 516"/>
              <a:gd name="T4" fmla="*/ 3128 w 3128"/>
              <a:gd name="T5" fmla="*/ 0 h 516"/>
              <a:gd name="T6" fmla="*/ 488 w 3128"/>
              <a:gd name="T7" fmla="*/ 8 h 516"/>
              <a:gd name="T8" fmla="*/ 0 w 3128"/>
              <a:gd name="T9" fmla="*/ 500 h 5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28" h="516">
                <a:moveTo>
                  <a:pt x="0" y="516"/>
                </a:moveTo>
                <a:lnTo>
                  <a:pt x="2640" y="496"/>
                </a:lnTo>
                <a:lnTo>
                  <a:pt x="3128" y="0"/>
                </a:lnTo>
                <a:lnTo>
                  <a:pt x="488" y="8"/>
                </a:lnTo>
                <a:lnTo>
                  <a:pt x="0" y="500"/>
                </a:lnTo>
              </a:path>
            </a:pathLst>
          </a:custGeom>
          <a:gradFill rotWithShape="1">
            <a:gsLst>
              <a:gs pos="0">
                <a:srgbClr val="CC99FF">
                  <a:gamma/>
                  <a:shade val="46275"/>
                  <a:invGamma/>
                </a:srgbClr>
              </a:gs>
              <a:gs pos="100000">
                <a:srgbClr val="CC99FF"/>
              </a:gs>
            </a:gsLst>
            <a:lin ang="5400000" scaled="1"/>
          </a:gradFill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460" name="Text Box 20"/>
          <p:cNvSpPr txBox="1">
            <a:spLocks noChangeArrowheads="1"/>
          </p:cNvSpPr>
          <p:nvPr/>
        </p:nvSpPr>
        <p:spPr bwMode="auto">
          <a:xfrm>
            <a:off x="685800" y="5943600"/>
            <a:ext cx="279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CC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Khung của khối chữ nhật.</a:t>
            </a:r>
          </a:p>
        </p:txBody>
      </p:sp>
      <p:sp>
        <p:nvSpPr>
          <p:cNvPr id="61461" name="Text Box 21"/>
          <p:cNvSpPr txBox="1">
            <a:spLocks noChangeArrowheads="1"/>
          </p:cNvSpPr>
          <p:nvPr/>
        </p:nvSpPr>
        <p:spPr bwMode="auto">
          <a:xfrm>
            <a:off x="3429000" y="5943600"/>
            <a:ext cx="2590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1. Mặt trên và mặt đáy.</a:t>
            </a:r>
          </a:p>
        </p:txBody>
      </p:sp>
      <p:sp>
        <p:nvSpPr>
          <p:cNvPr id="61462" name="Text Box 22"/>
          <p:cNvSpPr txBox="1">
            <a:spLocks noChangeArrowheads="1"/>
          </p:cNvSpPr>
          <p:nvPr/>
        </p:nvSpPr>
        <p:spPr bwMode="auto">
          <a:xfrm>
            <a:off x="6248400" y="5945188"/>
            <a:ext cx="213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2. Hai mặt hai bên.</a:t>
            </a:r>
          </a:p>
        </p:txBody>
      </p:sp>
      <p:sp>
        <p:nvSpPr>
          <p:cNvPr id="61463" name="Text Box 23"/>
          <p:cNvSpPr txBox="1">
            <a:spLocks noChangeArrowheads="1"/>
          </p:cNvSpPr>
          <p:nvPr/>
        </p:nvSpPr>
        <p:spPr bwMode="auto">
          <a:xfrm>
            <a:off x="0" y="6313488"/>
            <a:ext cx="2819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CC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3. Mặt sau và mặt trước.</a:t>
            </a:r>
          </a:p>
        </p:txBody>
      </p:sp>
      <p:sp>
        <p:nvSpPr>
          <p:cNvPr id="61464" name="Text Box 24"/>
          <p:cNvSpPr txBox="1">
            <a:spLocks noChangeArrowheads="1"/>
          </p:cNvSpPr>
          <p:nvPr/>
        </p:nvSpPr>
        <p:spPr bwMode="auto">
          <a:xfrm>
            <a:off x="2717800" y="6313488"/>
            <a:ext cx="292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4. Khối chữ nhật có thể lật.</a:t>
            </a:r>
          </a:p>
        </p:txBody>
      </p:sp>
      <p:sp>
        <p:nvSpPr>
          <p:cNvPr id="61465" name="Text Box 25"/>
          <p:cNvSpPr txBox="1">
            <a:spLocks noChangeArrowheads="1"/>
          </p:cNvSpPr>
          <p:nvPr/>
        </p:nvSpPr>
        <p:spPr bwMode="auto">
          <a:xfrm>
            <a:off x="5537200" y="6313488"/>
            <a:ext cx="3454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5. Khối chữ nhật có thể trượt.</a:t>
            </a:r>
          </a:p>
        </p:txBody>
      </p:sp>
      <p:sp>
        <p:nvSpPr>
          <p:cNvPr id="61466" name="AutoShape 2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4925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61467" name="AutoShape 2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3307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</a:p>
        </p:txBody>
      </p:sp>
      <p:sp>
        <p:nvSpPr>
          <p:cNvPr id="61468" name="AutoShape 2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651000" y="5321300"/>
            <a:ext cx="1701800" cy="546100"/>
          </a:xfrm>
          <a:prstGeom prst="actionButtonBlank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Khối ch</a:t>
            </a:r>
            <a:r>
              <a:rPr kumimoji="0" lang="en-US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ữ nhật</a:t>
            </a:r>
          </a:p>
        </p:txBody>
      </p:sp>
      <p:sp>
        <p:nvSpPr>
          <p:cNvPr id="61469" name="AutoShape 2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580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5</a:t>
            </a:r>
          </a:p>
        </p:txBody>
      </p:sp>
      <p:sp>
        <p:nvSpPr>
          <p:cNvPr id="61470" name="AutoShape 3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0071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4</a:t>
            </a:r>
          </a:p>
        </p:txBody>
      </p:sp>
      <p:sp>
        <p:nvSpPr>
          <p:cNvPr id="61471" name="AutoShape 3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1689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02517346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14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61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6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14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61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6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614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61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6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614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 nodeType="clickPar">
                      <p:stCondLst>
                        <p:cond delay="0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1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1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61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614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614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614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7" dur="1000"/>
                                        <p:tgtEl>
                                          <p:spTgt spid="614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71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614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 nodeType="clickPar">
                      <p:stCondLst>
                        <p:cond delay="0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1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1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69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614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 nodeType="clickPar">
                      <p:stCondLst>
                        <p:cond delay="0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1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1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70"/>
                  </p:tgtEl>
                </p:cond>
              </p:nextCondLst>
            </p:seq>
          </p:childTnLst>
        </p:cTn>
      </p:par>
    </p:tnLst>
    <p:bldLst>
      <p:bldP spid="61460" grpId="0"/>
      <p:bldP spid="61461" grpId="0"/>
      <p:bldP spid="61462" grpId="0"/>
      <p:bldP spid="61463" grpId="0"/>
      <p:bldP spid="61464" grpId="0"/>
      <p:bldP spid="6146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PROPS" val="D:\MIEN\E - LEARNING\CNTT\nhac, ghi am, video GV so 7\Fur Elise - Richard Clayderman.mp3"/>
  <p:tag name="PPSNARRATION" val="1,61564441,D:\ELEARING\chu a ă â\Presentation1\Media.ppcx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1597</TotalTime>
  <Words>506</Words>
  <Application>Microsoft Office PowerPoint</Application>
  <PresentationFormat>On-screen Show (4:3)</PresentationFormat>
  <Paragraphs>87</Paragraphs>
  <Slides>14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.VnAvant</vt:lpstr>
      <vt:lpstr>Arial</vt:lpstr>
      <vt:lpstr>Calibri</vt:lpstr>
      <vt:lpstr>Times New Roman</vt:lpstr>
      <vt:lpstr>Office Theme</vt:lpstr>
      <vt:lpstr>Default Design</vt:lpstr>
      <vt:lpstr>1_Default Design</vt:lpstr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KHỐI NÀO CÓ MẶT TRÒN BAO QUANH TRONG CÁC KHỐI SAU?</vt:lpstr>
      <vt:lpstr>KHỐI NÀO CÓ MẶT TRÊN VÀ MẶT ĐÁY LÀ MẶT PHẲNG?</vt:lpstr>
      <vt:lpstr>PowerPoint Presentation</vt:lpstr>
    </vt:vector>
  </TitlesOfParts>
  <Company>Nathan Nguyen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91</cp:revision>
  <dcterms:created xsi:type="dcterms:W3CDTF">2020-04-14T07:04:16Z</dcterms:created>
  <dcterms:modified xsi:type="dcterms:W3CDTF">2024-01-08T07:36:20Z</dcterms:modified>
</cp:coreProperties>
</file>