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comments/comment1.xml" ContentType="application/vnd.openxmlformats-officedocument.presentationml.comments+xml"/>
  <Override PartName="/ppt/ink/ink4.xml" ContentType="application/inkml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35" r:id="rId2"/>
    <p:sldId id="281" r:id="rId3"/>
    <p:sldId id="362" r:id="rId4"/>
    <p:sldId id="310" r:id="rId5"/>
    <p:sldId id="365" r:id="rId6"/>
    <p:sldId id="309" r:id="rId7"/>
    <p:sldId id="366" r:id="rId8"/>
    <p:sldId id="311" r:id="rId9"/>
    <p:sldId id="367" r:id="rId10"/>
    <p:sldId id="312" r:id="rId11"/>
    <p:sldId id="403" r:id="rId12"/>
    <p:sldId id="313" r:id="rId13"/>
    <p:sldId id="368" r:id="rId14"/>
    <p:sldId id="369" r:id="rId15"/>
    <p:sldId id="289" r:id="rId16"/>
    <p:sldId id="404" r:id="rId17"/>
    <p:sldId id="405" r:id="rId18"/>
    <p:sldId id="406" r:id="rId19"/>
    <p:sldId id="402" r:id="rId20"/>
    <p:sldId id="290" r:id="rId21"/>
    <p:sldId id="282" r:id="rId22"/>
    <p:sldId id="407" r:id="rId23"/>
    <p:sldId id="268" r:id="rId24"/>
    <p:sldId id="269" r:id="rId25"/>
    <p:sldId id="384" r:id="rId26"/>
    <p:sldId id="283" r:id="rId27"/>
    <p:sldId id="408" r:id="rId28"/>
    <p:sldId id="391" r:id="rId29"/>
    <p:sldId id="392" r:id="rId30"/>
    <p:sldId id="275" r:id="rId31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09" userDrawn="1">
          <p15:clr>
            <a:srgbClr val="A4A3A4"/>
          </p15:clr>
        </p15:guide>
        <p15:guide id="2" pos="283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uy Loc" initials="HL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0DA311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6" d="100"/>
          <a:sy n="86" d="100"/>
        </p:scale>
        <p:origin x="1524" y="96"/>
      </p:cViewPr>
      <p:guideLst>
        <p:guide orient="horz" pos="2109"/>
        <p:guide pos="283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198" cy="7619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5-11-08T06:20:38.288" idx="1">
    <p:pos x="10" y="10"/>
    <p:text/>
  </p:cm>
</p:cmLst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3.35505" units="1/cm"/>
          <inkml:channelProperty channel="Y" name="resolution" value="33.3913" units="1/cm"/>
          <inkml:channelProperty channel="T" name="resolution" value="1" units="1/dev"/>
        </inkml:channelProperties>
      </inkml:inkSource>
      <inkml:timestamp xml:id="ts0" timeString="2024-10-01T01:42:32.69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22275 13022 0,'0'-24'907</inkml:trace>
  <inkml:trace contextRef="#ctx0" brushRef="#br0" timeOffset="1608.9955">15974 15007 0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3.35505" units="1/cm"/>
          <inkml:channelProperty channel="Y" name="resolution" value="33.3913" units="1/cm"/>
          <inkml:channelProperty channel="T" name="resolution" value="1" units="1/dev"/>
        </inkml:channelProperties>
      </inkml:inkSource>
      <inkml:timestamp xml:id="ts0" timeString="2024-10-01T01:42:51.93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11410 12278 0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3.35505" units="1/cm"/>
          <inkml:channelProperty channel="Y" name="resolution" value="33.3913" units="1/cm"/>
          <inkml:channelProperty channel="T" name="resolution" value="1" units="1/dev"/>
        </inkml:channelProperties>
      </inkml:inkSource>
      <inkml:timestamp xml:id="ts0" timeString="2024-10-01T01:44:48.87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8880 9996 0</inkml:trace>
  <inkml:trace contextRef="#ctx0" brushRef="#br0" timeOffset="2071.7985">15652 9922 0,'25'0'172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3.35505" units="1/cm"/>
          <inkml:channelProperty channel="Y" name="resolution" value="33.3913" units="1/cm"/>
          <inkml:channelProperty channel="T" name="resolution" value="1" units="1/dev"/>
        </inkml:channelProperties>
      </inkml:inkSource>
      <inkml:timestamp xml:id="ts0" timeString="2024-10-01T01:52:57.16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5159 10889 0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base"/>
            <a:r>
              <a:rPr lang="en-US" strike="noStrike" noProof="1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9AEC3CB-4917-4ACD-AED3-FCD652CFEE7E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/>
              <a:t>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9AEC3CB-4917-4ACD-AED3-FCD652CFEE7E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fontAlgn="base"/>
            <a:r>
              <a:rPr lang="en-US" strike="noStrike" noProof="1"/>
              <a:t>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9AEC3CB-4917-4ACD-AED3-FCD652CFEE7E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/>
              <a:t>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9AEC3CB-4917-4ACD-AED3-FCD652CFEE7E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fontAlgn="base"/>
            <a:r>
              <a:rPr lang="en-US" strike="noStrike" noProof="1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9AEC3CB-4917-4ACD-AED3-FCD652CFEE7E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 fontAlgn="base"/>
            <a:r>
              <a:rPr lang="en-US" strike="noStrike" noProof="1"/>
              <a:t>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 fontAlgn="base"/>
            <a:r>
              <a:rPr lang="en-US" strike="noStrike" noProof="1"/>
              <a:t>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9AEC3CB-4917-4ACD-AED3-FCD652CFEE7E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 fontAlgn="base"/>
            <a:r>
              <a:rPr lang="en-US" strike="noStrike" noProof="1"/>
              <a:t>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 fontAlgn="base"/>
            <a:r>
              <a:rPr lang="en-US" strike="noStrike" noProof="1"/>
              <a:t>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9AEC3CB-4917-4ACD-AED3-FCD652CFEE7E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9AEC3CB-4917-4ACD-AED3-FCD652CFEE7E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9AEC3CB-4917-4ACD-AED3-FCD652CFEE7E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en-US" strike="noStrike" noProof="1"/>
              <a:t>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en-US" strike="noStrike" noProof="1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9AEC3CB-4917-4ACD-AED3-FCD652CFEE7E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en-US" strike="noStrike" noProof="1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9AEC3CB-4917-4ACD-AED3-FCD652CFEE7E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panose="020B0604020202020204" pitchFamily="34" charset="0"/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  <a:cs typeface="+mn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9AEC3CB-4917-4ACD-AED3-FCD652CFEE7E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emf"/><Relationship Id="rId5" Type="http://schemas.openxmlformats.org/officeDocument/2006/relationships/customXml" Target="../ink/ink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299+ Hình nền PowerPoint đẹp, CHUYÊN NGHIỆP nhấ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39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2286030"/>
            <a:ext cx="6858000" cy="2519045"/>
          </a:xfrm>
        </p:spPr>
        <p:txBody>
          <a:bodyPr>
            <a:prstTxWarp prst="textArchUp">
              <a:avLst/>
            </a:prstTxWarp>
          </a:bodyPr>
          <a:lstStyle/>
          <a:p>
            <a:r>
              <a:rPr lang="en-US" sz="6600" dirty="0" err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Làm</a:t>
            </a:r>
            <a:r>
              <a:rPr lang="en-US" sz="66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6600" dirty="0" err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quen</a:t>
            </a:r>
            <a:r>
              <a:rPr lang="en-US" sz="66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6600" dirty="0" err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với</a:t>
            </a:r>
            <a:r>
              <a:rPr lang="en-US" sz="66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6600" dirty="0" err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toán</a:t>
            </a:r>
            <a:endParaRPr lang="en-US" sz="6600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308" y="3088364"/>
            <a:ext cx="8229384" cy="2588126"/>
          </a:xfrm>
          <a:effectLst>
            <a:outerShdw blurRad="50800" dist="50800" dir="21180000" algn="ctr" rotWithShape="0">
              <a:srgbClr val="000000">
                <a:alpha val="43000"/>
              </a:srgbClr>
            </a:outerShdw>
          </a:effectLst>
        </p:spPr>
        <p:txBody>
          <a:bodyPr/>
          <a:lstStyle/>
          <a:p>
            <a:r>
              <a:rPr lang="en-US" sz="3600" dirty="0" err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Đề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tài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: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Chắp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ghép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các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hình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học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để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tạo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thành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hình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mới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theo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yêu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cầu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và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theo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ý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thích</a:t>
            </a:r>
            <a:endParaRPr lang="en-US" sz="3600" dirty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2800" smtClean="0">
                <a:latin typeface="Times New Roman" panose="02020603050405020304" charset="0"/>
                <a:cs typeface="Times New Roman" panose="02020603050405020304" charset="0"/>
              </a:rPr>
              <a:t>Lứa tuổi: MGL (5-6 tuổi)</a:t>
            </a:r>
          </a:p>
          <a:p>
            <a:r>
              <a:rPr lang="en-US" sz="2800" smtClean="0">
                <a:latin typeface="Times New Roman" panose="02020603050405020304" charset="0"/>
                <a:cs typeface="Times New Roman" panose="02020603050405020304" charset="0"/>
              </a:rPr>
              <a:t>Giáo viên: Nguyễn Thị Nga</a:t>
            </a:r>
            <a:endParaRPr lang="en-US" sz="2800" dirty="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sz="2800" b="1" smtClean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00357" y="256099"/>
            <a:ext cx="43432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algn="ctr"/>
            <a:r>
              <a:rPr lang="en-US" sz="16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HỒNG TIẾN</a:t>
            </a:r>
            <a:endParaRPr lang="en-US" sz="16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507" y="1043122"/>
            <a:ext cx="742986" cy="7429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4"/>
          <p:cNvSpPr/>
          <p:nvPr/>
        </p:nvSpPr>
        <p:spPr>
          <a:xfrm rot="14421193" flipH="1">
            <a:off x="1423035" y="1367790"/>
            <a:ext cx="5293360" cy="4598670"/>
          </a:xfrm>
          <a:prstGeom prst="triangle">
            <a:avLst/>
          </a:prstGeom>
          <a:solidFill>
            <a:srgbClr val="0066FF"/>
          </a:solidFill>
          <a:ln w="38100">
            <a:noFill/>
          </a:ln>
        </p:spPr>
        <p:txBody>
          <a:bodyPr vert="eaVert" wrap="none" anchor="ctr" anchorCtr="0"/>
          <a:lstStyle/>
          <a:p>
            <a:pPr eaLnBrk="0" hangingPunct="0"/>
            <a:endParaRPr lang="en-US">
              <a:latin typeface="Arial" panose="020B0604020202020204" pitchFamily="34" charset="0"/>
            </a:endParaRPr>
          </a:p>
        </p:txBody>
      </p:sp>
      <p:sp>
        <p:nvSpPr>
          <p:cNvPr id="7170" name="Text Box 5"/>
          <p:cNvSpPr txBox="1"/>
          <p:nvPr/>
        </p:nvSpPr>
        <p:spPr>
          <a:xfrm>
            <a:off x="1981200" y="5446395"/>
            <a:ext cx="5549265" cy="899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no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5400" b="1" err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Hình</a:t>
            </a:r>
            <a:r>
              <a:rPr lang="en-US" sz="5400" b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 tam </a:t>
            </a:r>
            <a:r>
              <a:rPr lang="en-US" sz="5400" b="1" err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giác</a:t>
            </a:r>
            <a:endParaRPr lang="en-US" sz="5400" b="1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2" name="Tieng-vo-tay-tra-loi-dung-www_tiengdong_com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239000" y="5334000"/>
            <a:ext cx="619125" cy="61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6" dur="808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14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 rot="10800000" flipV="1">
            <a:off x="4643438" y="1357298"/>
            <a:ext cx="3929090" cy="2786082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Một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góc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góc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nhọn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cạnh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biết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hình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̀?</a:t>
            </a:r>
            <a:endParaRPr lang="vi-VN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6" name="AutoShape 2"/>
          <p:cNvSpPr>
            <a:spLocks noChangeArrowheads="1"/>
          </p:cNvSpPr>
          <p:nvPr/>
        </p:nvSpPr>
        <p:spPr bwMode="auto">
          <a:xfrm>
            <a:off x="2214546" y="1428736"/>
            <a:ext cx="4643470" cy="4214842"/>
          </a:xfrm>
          <a:prstGeom prst="rtTriangle">
            <a:avLst/>
          </a:prstGeom>
          <a:solidFill>
            <a:srgbClr val="FFFF00"/>
          </a:solidFill>
          <a:ln w="0">
            <a:noFill/>
            <a:miter lim="800000"/>
            <a:headEnd/>
            <a:tailEnd/>
          </a:ln>
          <a:effectLst>
            <a:outerShdw dist="28398" dir="3806097" algn="ctr" rotWithShape="0">
              <a:srgbClr val="243F6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81692343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WordArt 5" descr="Narrow vertical"/>
          <p:cNvSpPr>
            <a:spLocks noTextEdit="1"/>
          </p:cNvSpPr>
          <p:nvPr/>
        </p:nvSpPr>
        <p:spPr>
          <a:xfrm>
            <a:off x="-5080" y="1320800"/>
            <a:ext cx="8101330" cy="2686685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0"/>
              </a:avLst>
            </a:prstTxWarp>
            <a:normAutofit fontScale="25000" lnSpcReduction="20000"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3200" b="1" i="0" u="none" strike="noStrike" kern="1200" cap="none" spc="0" normalizeH="0" baseline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ea typeface="Times New Roman" panose="02020603050405020304" charset="0"/>
                <a:cs typeface="+mn-cs"/>
              </a:rPr>
              <a:t>     </a:t>
            </a:r>
            <a:r>
              <a:rPr kumimoji="0" lang="en-US" sz="3200" b="1" i="0" u="none" strike="noStrike" kern="1200" cap="none" spc="0" normalizeH="0" baseline="0" noProof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charset="0"/>
                <a:ea typeface="Times New Roman" panose="02020603050405020304" charset="0"/>
                <a:cs typeface="+mn-cs"/>
              </a:rPr>
              <a:t>                   </a:t>
            </a:r>
            <a:r>
              <a:rPr kumimoji="0" lang="en-US" sz="17600" b="1" i="0" u="none" strike="noStrike" kern="1200" cap="none" spc="0" normalizeH="0" baseline="0" noProof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charset="0"/>
                <a:ea typeface="Times New Roman" panose="02020603050405020304" charset="0"/>
                <a:cs typeface="+mn-cs"/>
              </a:rPr>
              <a:t>      </a:t>
            </a:r>
            <a:r>
              <a:rPr kumimoji="0" lang="en-US" sz="17600" b="1" i="0" u="none" strike="noStrike" kern="1200" cap="none" spc="0" normalizeH="0" baseline="0" noProof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/>
                <a:latin typeface="Times New Roman" panose="02020603050405020304" charset="0"/>
                <a:ea typeface="Times New Roman" panose="02020603050405020304" charset="0"/>
                <a:cs typeface="+mn-cs"/>
              </a:rPr>
              <a:t>  Hoạt động 2: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17600" b="1" i="0" u="none" strike="noStrike" kern="1200" cap="none" spc="0" normalizeH="0" baseline="0" noProof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/>
                <a:latin typeface="Times New Roman" panose="02020603050405020304" charset="0"/>
                <a:ea typeface="Times New Roman" panose="02020603050405020304" charset="0"/>
                <a:cs typeface="+mn-cs"/>
              </a:rPr>
              <a:t>    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17600" b="1" i="0" u="none" strike="noStrike" kern="1200" cap="none" spc="0" normalizeH="0" baseline="0" noProof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/>
                <a:latin typeface="Times New Roman" panose="02020603050405020304" charset="0"/>
                <a:ea typeface="Times New Roman" panose="02020603050405020304" charset="0"/>
                <a:cs typeface="+mn-cs"/>
              </a:rPr>
              <a:t>                      Chắp ghép các hình học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17600" b="1" i="0" u="none" strike="noStrike" kern="1200" cap="none" spc="0" normalizeH="0" baseline="0" noProof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/>
                <a:latin typeface="Times New Roman" panose="02020603050405020304" charset="0"/>
                <a:ea typeface="Times New Roman" panose="02020603050405020304" charset="0"/>
                <a:cs typeface="+mn-cs"/>
              </a:rPr>
              <a:t>            để tạo thành hình mới theo yêu cầu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17600" b="1" i="0" u="none" strike="noStrike" kern="1200" cap="none" spc="0" normalizeH="0" baseline="0" noProof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/>
                <a:latin typeface="Times New Roman" panose="02020603050405020304" charset="0"/>
                <a:ea typeface="Times New Roman" panose="02020603050405020304" charset="0"/>
                <a:cs typeface="+mn-cs"/>
              </a:rPr>
              <a:t>                            và theo ý thích</a:t>
            </a:r>
          </a:p>
        </p:txBody>
      </p:sp>
      <p:pic>
        <p:nvPicPr>
          <p:cNvPr id="2" name="Picture 4" descr="khungdayleo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9230360" cy="694499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0.95 -0.0444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500" y="-2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uối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635" y="635"/>
            <a:ext cx="9144635" cy="6856730"/>
          </a:xfrm>
          <a:prstGeom prst="rect">
            <a:avLst/>
          </a:prstGeom>
        </p:spPr>
      </p:pic>
      <p:sp>
        <p:nvSpPr>
          <p:cNvPr id="100" name="Text Box 99"/>
          <p:cNvSpPr txBox="1"/>
          <p:nvPr/>
        </p:nvSpPr>
        <p:spPr>
          <a:xfrm>
            <a:off x="2540" y="-635"/>
            <a:ext cx="9141460" cy="6863080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/>
          <a:p>
            <a:pPr algn="ctr"/>
            <a:endParaRPr lang="en-US" sz="3600" b="1" i="1">
              <a:solidFill>
                <a:srgbClr val="000000"/>
              </a:solidFill>
              <a:latin typeface="Times New Roman" panose="02020603050405020304" charset="0"/>
            </a:endParaRPr>
          </a:p>
          <a:p>
            <a:pPr algn="ctr"/>
            <a:endParaRPr lang="en-US" sz="3600" b="1" i="1">
              <a:solidFill>
                <a:srgbClr val="000000"/>
              </a:solidFill>
              <a:latin typeface="Times New Roman" panose="02020603050405020304" charset="0"/>
            </a:endParaRPr>
          </a:p>
          <a:p>
            <a:pPr algn="ctr"/>
            <a:endParaRPr lang="en-US" sz="3600" b="1" i="1">
              <a:solidFill>
                <a:srgbClr val="000000"/>
              </a:solidFill>
              <a:latin typeface="Times New Roman" panose="02020603050405020304" charset="0"/>
            </a:endParaRPr>
          </a:p>
          <a:p>
            <a:pPr algn="ctr"/>
            <a:endParaRPr lang="en-US" sz="3600" b="1" i="1">
              <a:solidFill>
                <a:srgbClr val="000000"/>
              </a:solidFill>
              <a:latin typeface="Times New Roman" panose="02020603050405020304" charset="0"/>
            </a:endParaRPr>
          </a:p>
          <a:p>
            <a:pPr algn="ctr"/>
            <a:endParaRPr lang="en-US" sz="3600" b="1" i="1">
              <a:solidFill>
                <a:srgbClr val="000000"/>
              </a:solidFill>
              <a:latin typeface="Times New Roman" panose="02020603050405020304" charset="0"/>
            </a:endParaRPr>
          </a:p>
          <a:p>
            <a:pPr algn="ctr"/>
            <a:r>
              <a:rPr lang="en-US" sz="4400" b="1" i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charset="0"/>
              </a:rPr>
              <a:t>* Chắp ghép theo ý thích.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00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5565"/>
            <a:ext cx="9144000" cy="6782435"/>
          </a:xfrm>
        </p:spPr>
        <p:txBody>
          <a:bodyPr/>
          <a:lstStyle/>
          <a:p>
            <a:pPr marL="0" indent="0">
              <a:buNone/>
            </a:pPr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623570" y="381000"/>
            <a:ext cx="3155315" cy="2997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s 4"/>
          <p:cNvSpPr/>
          <p:nvPr/>
        </p:nvSpPr>
        <p:spPr>
          <a:xfrm>
            <a:off x="4902200" y="587375"/>
            <a:ext cx="3585845" cy="2555240"/>
          </a:xfrm>
          <a:prstGeom prst="rect">
            <a:avLst/>
          </a:prstGeom>
          <a:solidFill>
            <a:srgbClr val="0DA311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s 5"/>
          <p:cNvSpPr/>
          <p:nvPr/>
        </p:nvSpPr>
        <p:spPr>
          <a:xfrm>
            <a:off x="1169035" y="3999865"/>
            <a:ext cx="2675255" cy="255651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/>
          <p:cNvSpPr/>
          <p:nvPr/>
        </p:nvSpPr>
        <p:spPr>
          <a:xfrm>
            <a:off x="5029200" y="4038600"/>
            <a:ext cx="3632200" cy="2414905"/>
          </a:xfrm>
          <a:prstGeom prst="triangle">
            <a:avLst/>
          </a:prstGeom>
          <a:solidFill>
            <a:srgbClr val="00B0F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build="p"/>
      <p:bldP spid="4" grpId="0" animBg="1"/>
      <p:bldP spid="4" grpId="1" animBg="1"/>
      <p:bldP spid="5" grpId="0" bldLvl="0" animBg="1"/>
      <p:bldP spid="5" grpId="1" animBg="1"/>
      <p:bldP spid="6" grpId="0" bldLvl="0" animBg="1"/>
      <p:bldP spid="6" grpId="1" animBg="1"/>
      <p:bldP spid="7" grpId="0" bldLvl="0" animBg="1"/>
      <p:bldP spid="7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2286000"/>
            <a:ext cx="2362200" cy="2438400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/>
          <a:lstStyle/>
          <a:p>
            <a:pPr algn="ctr">
              <a:spcBef>
                <a:spcPct val="20000"/>
              </a:spcBef>
            </a:pPr>
            <a:endParaRPr lang="en-US" altLang="en-US" sz="32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5" name="Rectangle 6"/>
          <p:cNvSpPr/>
          <p:nvPr/>
        </p:nvSpPr>
        <p:spPr>
          <a:xfrm>
            <a:off x="6781800" y="2286000"/>
            <a:ext cx="2362200" cy="2438400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/>
          <a:lstStyle/>
          <a:p>
            <a:pPr algn="ctr">
              <a:spcBef>
                <a:spcPct val="20000"/>
              </a:spcBef>
            </a:pPr>
            <a:endParaRPr lang="en-US" altLang="en-US" sz="32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3196800" y="3571920"/>
              <a:ext cx="2447280" cy="270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187440" y="3562560"/>
                <a:ext cx="2466000" cy="457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5 -1.11111E-6 L 0.2375 -1.11111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40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Chắp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 các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Chắp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ghép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thành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̃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nhật</a:t>
            </a:r>
            <a:endParaRPr lang="vi-VN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500166" y="2000240"/>
            <a:ext cx="2714644" cy="2786082"/>
          </a:xfrm>
          <a:prstGeom prst="rect">
            <a:avLst/>
          </a:prstGeom>
          <a:solidFill>
            <a:srgbClr val="0070C0"/>
          </a:solidFill>
          <a:ln w="0">
            <a:noFill/>
            <a:miter lim="800000"/>
            <a:headEnd/>
            <a:tailEnd/>
          </a:ln>
          <a:effectLst>
            <a:outerShdw dist="28398" dir="3806097" algn="ctr" rotWithShape="0">
              <a:srgbClr val="3F3151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786314" y="2000240"/>
            <a:ext cx="2714644" cy="2857520"/>
          </a:xfrm>
          <a:prstGeom prst="rect">
            <a:avLst/>
          </a:prstGeom>
          <a:solidFill>
            <a:srgbClr val="0070C0"/>
          </a:solidFill>
          <a:ln w="0">
            <a:noFill/>
            <a:miter lim="800000"/>
            <a:headEnd/>
            <a:tailEnd/>
          </a:ln>
          <a:effectLst>
            <a:outerShdw dist="28398" dir="3806097" algn="ctr" rotWithShape="0">
              <a:srgbClr val="3F3151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117592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Chắp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ghép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̃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nhật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thành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vi-VN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1857356" y="1857364"/>
            <a:ext cx="1714512" cy="4429156"/>
          </a:xfrm>
          <a:prstGeom prst="rect">
            <a:avLst/>
          </a:prstGeom>
          <a:solidFill>
            <a:srgbClr val="FF0000"/>
          </a:solidFill>
          <a:ln w="0">
            <a:noFill/>
            <a:miter lim="800000"/>
            <a:headEnd/>
            <a:tailEnd/>
          </a:ln>
          <a:effectLst>
            <a:outerShdw dist="28398" dir="3806097" algn="ctr" rotWithShape="0">
              <a:srgbClr val="974706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5643570" y="1785926"/>
            <a:ext cx="1814506" cy="4500594"/>
          </a:xfrm>
          <a:prstGeom prst="rect">
            <a:avLst/>
          </a:prstGeom>
          <a:solidFill>
            <a:srgbClr val="FF0000"/>
          </a:solidFill>
          <a:ln w="0">
            <a:noFill/>
            <a:miter lim="800000"/>
            <a:headEnd/>
            <a:tailEnd/>
          </a:ln>
          <a:effectLst>
            <a:outerShdw dist="28398" dir="3806097" algn="ctr" rotWithShape="0">
              <a:srgbClr val="974706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79568791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Chắp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ghép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̃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nhật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thành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vi-VN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3108" y="2000240"/>
            <a:ext cx="1928826" cy="4286280"/>
          </a:xfrm>
          <a:prstGeom prst="rect">
            <a:avLst/>
          </a:prstGeom>
          <a:solidFill>
            <a:srgbClr val="FF0000"/>
          </a:solidFill>
          <a:ln w="0">
            <a:noFill/>
            <a:miter lim="800000"/>
            <a:headEnd/>
            <a:tailEnd/>
          </a:ln>
          <a:effectLst>
            <a:outerShdw dist="28398" dir="3806097" algn="ctr" rotWithShape="0">
              <a:srgbClr val="974706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071934" y="2000240"/>
            <a:ext cx="2000264" cy="4286280"/>
          </a:xfrm>
          <a:prstGeom prst="rect">
            <a:avLst/>
          </a:prstGeom>
          <a:solidFill>
            <a:srgbClr val="FF0000"/>
          </a:solidFill>
          <a:ln w="0">
            <a:noFill/>
            <a:miter lim="800000"/>
            <a:headEnd/>
            <a:tailEnd/>
          </a:ln>
          <a:effectLst>
            <a:outerShdw dist="28398" dir="3806097" algn="ctr" rotWithShape="0">
              <a:srgbClr val="974706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49356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/>
          <p:nvPr/>
        </p:nvSpPr>
        <p:spPr>
          <a:xfrm rot="-5400000" flipH="1">
            <a:off x="3910965" y="-186690"/>
            <a:ext cx="3564890" cy="5988685"/>
          </a:xfrm>
          <a:prstGeom prst="rtTriangle">
            <a:avLst/>
          </a:prstGeom>
          <a:solidFill>
            <a:srgbClr val="0066FF"/>
          </a:solidFill>
          <a:ln w="9525">
            <a:solidFill>
              <a:schemeClr val="tx1"/>
            </a:solidFill>
          </a:ln>
        </p:spPr>
        <p:txBody>
          <a:bodyPr wrap="none" anchor="ctr" anchorCtr="0"/>
          <a:lstStyle/>
          <a:p>
            <a:endParaRPr lang="en-US" altLang="en-US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5" name="AutoShape 4"/>
          <p:cNvSpPr/>
          <p:nvPr/>
        </p:nvSpPr>
        <p:spPr>
          <a:xfrm rot="5400000" flipH="1">
            <a:off x="2044700" y="-64135"/>
            <a:ext cx="3557905" cy="5971540"/>
          </a:xfrm>
          <a:prstGeom prst="rtTriangle">
            <a:avLst/>
          </a:prstGeom>
          <a:solidFill>
            <a:srgbClr val="0066FF"/>
          </a:solidFill>
          <a:ln w="9525">
            <a:solidFill>
              <a:schemeClr val="tx1"/>
            </a:solidFill>
          </a:ln>
        </p:spPr>
        <p:txBody>
          <a:bodyPr wrap="none" anchor="ctr" anchorCtr="0"/>
          <a:lstStyle/>
          <a:p>
            <a:endParaRPr lang="en-US" altLang="en-US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1526 -0.0126504 C 0.0211956 -0.0113954 -0.068612 -0.0100236 -0.108182 -0.00951381 C -0.147398 -0.0088872 -0.122007 -0.0095934 -0.125859 -0.00951381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" y="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0828 -0.00638672 C -0.081877 -0.0103266 0.0163931 -0.0144966 0.0597931 -0.0161166 C 0.102853 -0.0179666 0.075073 -0.0158866 0.0792431 -0.0161166 " pathEditMode="relative" rAng="-1607466960" ptsTypes="a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00" y="-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4" descr="khungdayleo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76200" y="-75565"/>
            <a:ext cx="92202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WordArt 5" descr="Narrow vertical"/>
          <p:cNvSpPr>
            <a:spLocks noTextEdit="1"/>
          </p:cNvSpPr>
          <p:nvPr/>
        </p:nvSpPr>
        <p:spPr>
          <a:xfrm>
            <a:off x="864870" y="2160905"/>
            <a:ext cx="7288530" cy="271907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3125"/>
              </a:avLst>
            </a:prstTxWarp>
            <a:norm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3600" b="1" i="0" u="none" strike="noStrike" kern="1200" cap="none" spc="0" normalizeH="0" baseline="0" noProof="1" smtClean="0">
                <a:ln w="1270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blipFill rotWithShape="0">
                  <a:blip r:embed="rId3"/>
                </a:blip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charset="0"/>
                <a:ea typeface="Times New Roman" panose="02020603050405020304" charset="0"/>
                <a:cs typeface="+mn-cs"/>
              </a:rPr>
              <a:t>1</a:t>
            </a:r>
            <a:r>
              <a:rPr lang="en-US" sz="3600" b="1" noProof="1" smtClean="0">
                <a:ln w="1270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blipFill rotWithShape="0">
                  <a:blip r:embed="rId3"/>
                </a:blip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charset="0"/>
                <a:ea typeface="Times New Roman" panose="02020603050405020304" charset="0"/>
              </a:rPr>
              <a:t>. </a:t>
            </a:r>
            <a:r>
              <a:rPr kumimoji="0" lang="en-US" sz="3600" b="1" i="0" u="none" strike="noStrike" kern="1200" cap="none" spc="0" normalizeH="0" baseline="0" noProof="1" smtClean="0">
                <a:ln w="1270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blipFill rotWithShape="0">
                  <a:blip r:embed="rId3"/>
                </a:blip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charset="0"/>
                <a:ea typeface="Times New Roman" panose="02020603050405020304" charset="0"/>
                <a:cs typeface="+mn-cs"/>
              </a:rPr>
              <a:t>Ôn </a:t>
            </a:r>
            <a:r>
              <a:rPr kumimoji="0" lang="en-US" sz="3600" b="1" i="0" u="none" strike="noStrike" kern="1200" cap="none" spc="0" normalizeH="0" baseline="0" noProof="1">
                <a:ln w="1270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blipFill rotWithShape="0">
                  <a:blip r:embed="rId3"/>
                </a:blip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charset="0"/>
                <a:ea typeface="Times New Roman" panose="02020603050405020304" charset="0"/>
                <a:cs typeface="+mn-cs"/>
              </a:rPr>
              <a:t>các hình đã học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/>
          <p:nvPr/>
        </p:nvSpPr>
        <p:spPr>
          <a:xfrm rot="-5400000" flipH="1">
            <a:off x="3063240" y="975360"/>
            <a:ext cx="3833495" cy="3863975"/>
          </a:xfrm>
          <a:prstGeom prst="rtTriangle">
            <a:avLst/>
          </a:prstGeom>
          <a:solidFill>
            <a:srgbClr val="00B0F0"/>
          </a:solidFill>
          <a:ln w="9525">
            <a:solidFill>
              <a:schemeClr val="tx1"/>
            </a:solidFill>
          </a:ln>
        </p:spPr>
        <p:txBody>
          <a:bodyPr wrap="none" anchor="ctr" anchorCtr="0"/>
          <a:lstStyle/>
          <a:p>
            <a:endParaRPr lang="en-US" altLang="en-US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5" name="AutoShape 4"/>
          <p:cNvSpPr/>
          <p:nvPr/>
        </p:nvSpPr>
        <p:spPr>
          <a:xfrm rot="5400000" flipH="1">
            <a:off x="1690370" y="1053465"/>
            <a:ext cx="3832860" cy="3860165"/>
          </a:xfrm>
          <a:prstGeom prst="rtTriangle">
            <a:avLst/>
          </a:prstGeom>
          <a:solidFill>
            <a:srgbClr val="00B0F0"/>
          </a:solidFill>
          <a:ln w="9525">
            <a:solidFill>
              <a:schemeClr val="tx1"/>
            </a:solidFill>
          </a:ln>
        </p:spPr>
        <p:txBody>
          <a:bodyPr wrap="none" anchor="ctr" anchorCtr="0"/>
          <a:lstStyle/>
          <a:p>
            <a:endParaRPr lang="en-US" altLang="en-US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5107 0.000315274 C 0.0692752 0.00373377 -0.0160781 0.00786507 -0.0536705 0.00912617 C -0.0909454 0.0110929 -0.0667648 0.00804667 -0.0704287 0.00834607 " pathEditMode="relative" rAng="-536870880" ptsTypes="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" y="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923 0.00435407 C -0.09028 0.000414067 0.00798997 -0.00375593 0.05139 -0.00537593 C 0.0944497 -0.00722593 0.06667 -0.00514593 0.07084 -0.00537593 " pathEditMode="relative" rAng="-1607466960" ptsTypes="a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00" y="-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/>
          <p:nvPr/>
        </p:nvSpPr>
        <p:spPr>
          <a:xfrm rot="-8074283" flipH="1">
            <a:off x="3216910" y="4705350"/>
            <a:ext cx="3048000" cy="3032760"/>
          </a:xfrm>
          <a:prstGeom prst="rtTriangle">
            <a:avLst/>
          </a:prstGeom>
          <a:solidFill>
            <a:srgbClr val="0066FF"/>
          </a:solidFill>
          <a:ln w="3175">
            <a:solidFill>
              <a:schemeClr val="tx1"/>
            </a:solidFill>
          </a:ln>
        </p:spPr>
        <p:txBody>
          <a:bodyPr wrap="none" anchor="ctr" anchorCtr="0"/>
          <a:lstStyle/>
          <a:p>
            <a:endParaRPr lang="en-US" altLang="en-US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5" name="AutoShape 4"/>
          <p:cNvSpPr/>
          <p:nvPr/>
        </p:nvSpPr>
        <p:spPr>
          <a:xfrm rot="8130482" flipH="1">
            <a:off x="5997575" y="1931035"/>
            <a:ext cx="3031490" cy="3107690"/>
          </a:xfrm>
          <a:prstGeom prst="rtTriangle">
            <a:avLst/>
          </a:prstGeom>
          <a:solidFill>
            <a:srgbClr val="0066FF"/>
          </a:solidFill>
          <a:ln w="3175">
            <a:solidFill>
              <a:schemeClr val="tx1"/>
            </a:solidFill>
          </a:ln>
        </p:spPr>
        <p:txBody>
          <a:bodyPr wrap="none" anchor="ctr" anchorCtr="0"/>
          <a:lstStyle/>
          <a:p>
            <a:endParaRPr lang="en-US" altLang="en-US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6" name="AutoShape 4"/>
          <p:cNvSpPr/>
          <p:nvPr/>
        </p:nvSpPr>
        <p:spPr>
          <a:xfrm rot="-2658896" flipH="1">
            <a:off x="487045" y="1780540"/>
            <a:ext cx="3040380" cy="3135630"/>
          </a:xfrm>
          <a:prstGeom prst="rtTriangle">
            <a:avLst/>
          </a:prstGeom>
          <a:solidFill>
            <a:srgbClr val="0066FF"/>
          </a:solidFill>
          <a:ln w="3175">
            <a:solidFill>
              <a:schemeClr val="tx1"/>
            </a:solidFill>
          </a:ln>
        </p:spPr>
        <p:txBody>
          <a:bodyPr wrap="none" anchor="ctr" anchorCtr="0"/>
          <a:lstStyle/>
          <a:p>
            <a:endParaRPr lang="en-US" altLang="en-US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7" name="AutoShape 4"/>
          <p:cNvSpPr/>
          <p:nvPr/>
        </p:nvSpPr>
        <p:spPr>
          <a:xfrm rot="2739565" flipH="1">
            <a:off x="3296285" y="-894080"/>
            <a:ext cx="3035300" cy="3035300"/>
          </a:xfrm>
          <a:prstGeom prst="rtTriangle">
            <a:avLst/>
          </a:prstGeom>
          <a:solidFill>
            <a:srgbClr val="0066FF"/>
          </a:solidFill>
          <a:ln w="3175">
            <a:solidFill>
              <a:schemeClr val="tx1"/>
            </a:solidFill>
          </a:ln>
        </p:spPr>
        <p:txBody>
          <a:bodyPr wrap="none" anchor="ctr" anchorCtr="0"/>
          <a:lstStyle/>
          <a:p>
            <a:endParaRPr lang="en-US" altLang="en-US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.16898 C -0.00052 0.06713 -0.00105 -0.0345 -0.0007 -0.07917 C 0.00086 -0.12315 0.00208 -0.09445 0.00208 -0.09838 " pathEditMode="relative" rAng="-2040282480" ptsTypes="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6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184 0.00139 C 0.06371 -3.7037E-6 -0.01424 -0.00139 -0.04844 -0.00231 C -0.08264 -0.00324 -0.05799 -0.00486 -0.06354 -0.00393 " pathEditMode="relative" rAng="17338980" ptsTypes="a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00" y="-2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2 -0.17986 C 0.00208 -0.07569 0.00104 0.02847 0.00035 0.07384 C -0.00035 0.11921 -0.0007 0.08658 -0.0007 0.09398 " pathEditMode="relative" rAng="-2145063600" ptsTypes="a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150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906 0.01527 C -0.06111 0.01134 0.01649 0.00717 0.05069 0.00555 C 0.08472 0.0037 0.06267 0.00578 0.06597 0.00555 " pathEditMode="relative" rAng="-1607466960" ptsTypes="aaA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00" y="-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3"/>
          <p:cNvSpPr>
            <a:spLocks noChangeArrowheads="1"/>
          </p:cNvSpPr>
          <p:nvPr/>
        </p:nvSpPr>
        <p:spPr bwMode="auto">
          <a:xfrm rot="8160492">
            <a:off x="2864163" y="812821"/>
            <a:ext cx="3055633" cy="2951715"/>
          </a:xfrm>
          <a:prstGeom prst="rtTriangle">
            <a:avLst/>
          </a:prstGeom>
          <a:solidFill>
            <a:srgbClr val="FF000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267744" y="2289316"/>
            <a:ext cx="4248472" cy="3665627"/>
          </a:xfrm>
          <a:prstGeom prst="rect">
            <a:avLst/>
          </a:prstGeom>
          <a:solidFill>
            <a:srgbClr val="0070C0"/>
          </a:solidFill>
          <a:ln w="0">
            <a:noFill/>
            <a:miter lim="800000"/>
            <a:headEnd/>
            <a:tailEnd/>
          </a:ln>
          <a:effectLst>
            <a:outerShdw dist="28398" dir="3806097" algn="ctr" rotWithShape="0">
              <a:srgbClr val="3F3151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2483768" y="2636912"/>
            <a:ext cx="1154978" cy="1069290"/>
          </a:xfrm>
          <a:prstGeom prst="rect">
            <a:avLst/>
          </a:prstGeom>
          <a:solidFill>
            <a:srgbClr val="FFFF00"/>
          </a:solidFill>
          <a:ln w="0">
            <a:noFill/>
            <a:miter lim="800000"/>
            <a:headEnd/>
            <a:tailEnd/>
          </a:ln>
          <a:effectLst>
            <a:outerShdw dist="28398" dir="3806097" algn="ctr" rotWithShape="0">
              <a:srgbClr val="3F3151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5220072" y="2636912"/>
            <a:ext cx="1154978" cy="1069290"/>
          </a:xfrm>
          <a:prstGeom prst="rect">
            <a:avLst/>
          </a:prstGeom>
          <a:solidFill>
            <a:srgbClr val="FFFF00"/>
          </a:solidFill>
          <a:ln w="0">
            <a:noFill/>
            <a:miter lim="800000"/>
            <a:headEnd/>
            <a:tailEnd/>
          </a:ln>
          <a:effectLst>
            <a:outerShdw dist="28398" dir="3806097" algn="ctr" rotWithShape="0">
              <a:srgbClr val="3F3151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3851918" y="3861048"/>
            <a:ext cx="1152129" cy="2021846"/>
          </a:xfrm>
          <a:prstGeom prst="rect">
            <a:avLst/>
          </a:prstGeom>
          <a:solidFill>
            <a:srgbClr val="00B050"/>
          </a:solidFill>
          <a:ln w="0">
            <a:noFill/>
            <a:miter lim="800000"/>
            <a:headEnd/>
            <a:tailEnd/>
          </a:ln>
          <a:effectLst>
            <a:outerShdw dist="28398" dir="3806097" algn="ctr" rotWithShape="0">
              <a:srgbClr val="3F3151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55650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0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4"/>
          <p:cNvSpPr/>
          <p:nvPr/>
        </p:nvSpPr>
        <p:spPr>
          <a:xfrm>
            <a:off x="3200400" y="1600200"/>
            <a:ext cx="3886200" cy="24384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/>
          <a:lstStyle/>
          <a:p>
            <a:pPr marL="342900" indent="-342900">
              <a:spcBef>
                <a:spcPct val="20000"/>
              </a:spcBef>
              <a:buChar char="•"/>
            </a:pPr>
            <a:endParaRPr lang="en-US" altLang="en-US" sz="32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5365" name="Rectangle 5"/>
          <p:cNvSpPr/>
          <p:nvPr/>
        </p:nvSpPr>
        <p:spPr>
          <a:xfrm>
            <a:off x="1295400" y="304800"/>
            <a:ext cx="1905000" cy="3733800"/>
          </a:xfrm>
          <a:prstGeom prst="rect">
            <a:avLst/>
          </a:prstGeom>
          <a:solidFill>
            <a:srgbClr val="0DA31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/>
          <a:lstStyle/>
          <a:p>
            <a:pPr marL="342900" indent="-342900">
              <a:spcBef>
                <a:spcPct val="20000"/>
              </a:spcBef>
              <a:buChar char="•"/>
            </a:pPr>
            <a:endParaRPr lang="en-US" altLang="en-US" sz="32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2531" name="AutoShape 6"/>
          <p:cNvSpPr/>
          <p:nvPr/>
        </p:nvSpPr>
        <p:spPr>
          <a:xfrm>
            <a:off x="1752600" y="4038600"/>
            <a:ext cx="1447800" cy="1524000"/>
          </a:xfrm>
          <a:prstGeom prst="flowChartConnector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endParaRPr lang="en-US" altLang="en-US" sz="4400" dirty="0">
              <a:solidFill>
                <a:schemeClr val="tx2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2532" name="AutoShape 7"/>
          <p:cNvSpPr/>
          <p:nvPr/>
        </p:nvSpPr>
        <p:spPr>
          <a:xfrm>
            <a:off x="4572000" y="4038600"/>
            <a:ext cx="1447800" cy="1524000"/>
          </a:xfrm>
          <a:prstGeom prst="flowChartConnector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endParaRPr lang="en-US" altLang="en-US" sz="4400" dirty="0">
              <a:solidFill>
                <a:schemeClr val="tx2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2533" name="Text Box 8"/>
          <p:cNvSpPr txBox="1"/>
          <p:nvPr/>
        </p:nvSpPr>
        <p:spPr>
          <a:xfrm>
            <a:off x="2667000" y="5776595"/>
            <a:ext cx="3962400" cy="88201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en-US" alt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 ô tô tải</a:t>
            </a:r>
            <a:endParaRPr lang="en-US" altLang="en-US" sz="5400" dirty="0">
              <a:solidFill>
                <a:srgbClr val="0000FF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535" name="Rectangle 5"/>
          <p:cNvSpPr/>
          <p:nvPr/>
        </p:nvSpPr>
        <p:spPr>
          <a:xfrm>
            <a:off x="1676400" y="685800"/>
            <a:ext cx="1186180" cy="1128395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/>
          <a:lstStyle/>
          <a:p>
            <a:pPr marL="342900" indent="-342900">
              <a:spcBef>
                <a:spcPct val="20000"/>
              </a:spcBef>
              <a:buChar char="•"/>
            </a:pPr>
            <a:endParaRPr lang="en-US" altLang="en-US" sz="32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2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9" grpId="0" bldLvl="0" animBg="1"/>
      <p:bldP spid="15365" grpId="0" bldLvl="0" animBg="1"/>
      <p:bldP spid="22531" grpId="0" animBg="1"/>
      <p:bldP spid="22532" grpId="0" animBg="1"/>
      <p:bldP spid="2253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4"/>
          <p:cNvSpPr/>
          <p:nvPr/>
        </p:nvSpPr>
        <p:spPr>
          <a:xfrm rot="10800000">
            <a:off x="2667000" y="3505200"/>
            <a:ext cx="3886200" cy="2438400"/>
          </a:xfrm>
          <a:prstGeom prst="rect">
            <a:avLst/>
          </a:prstGeom>
          <a:solidFill>
            <a:srgbClr val="0000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rot="10800000" anchor="t" anchorCtr="0"/>
          <a:lstStyle/>
          <a:p>
            <a:pPr marL="342900" indent="-342900">
              <a:spcBef>
                <a:spcPct val="20000"/>
              </a:spcBef>
              <a:buChar char="•"/>
            </a:pPr>
            <a:endParaRPr lang="en-US" altLang="en-US" sz="32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3554" name="AutoShape 5"/>
          <p:cNvSpPr/>
          <p:nvPr/>
        </p:nvSpPr>
        <p:spPr>
          <a:xfrm rot="5400000" flipV="1">
            <a:off x="419100" y="3695700"/>
            <a:ext cx="2438400" cy="2057400"/>
          </a:xfrm>
          <a:prstGeom prst="rtTriangle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txBody>
          <a:bodyPr wrap="none" anchor="ctr" anchorCtr="0"/>
          <a:lstStyle/>
          <a:p>
            <a:endParaRPr lang="en-US" altLang="en-US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3555" name="AutoShape 6"/>
          <p:cNvSpPr/>
          <p:nvPr/>
        </p:nvSpPr>
        <p:spPr>
          <a:xfrm rot="31875" flipV="1">
            <a:off x="6553200" y="3514725"/>
            <a:ext cx="2209800" cy="2435225"/>
          </a:xfrm>
          <a:prstGeom prst="rtTriangle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txBody>
          <a:bodyPr wrap="none" anchor="ctr" anchorCtr="0"/>
          <a:lstStyle/>
          <a:p>
            <a:endParaRPr lang="en-US" altLang="en-US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3556" name="AutoShape 7"/>
          <p:cNvSpPr/>
          <p:nvPr/>
        </p:nvSpPr>
        <p:spPr>
          <a:xfrm rot="-2689605" flipH="1">
            <a:off x="3606800" y="1231900"/>
            <a:ext cx="1828800" cy="1905000"/>
          </a:xfrm>
          <a:prstGeom prst="rtTriangle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txBody>
          <a:bodyPr wrap="none" anchor="ctr" anchorCtr="0"/>
          <a:lstStyle/>
          <a:p>
            <a:endParaRPr lang="en-US" altLang="en-US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3557" name="Text Box 8"/>
          <p:cNvSpPr txBox="1"/>
          <p:nvPr/>
        </p:nvSpPr>
        <p:spPr>
          <a:xfrm>
            <a:off x="1978660" y="6096000"/>
            <a:ext cx="5361940" cy="707886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Thuyền Buồm</a:t>
            </a:r>
          </a:p>
        </p:txBody>
      </p:sp>
      <p:sp>
        <p:nvSpPr>
          <p:cNvPr id="23558" name="AutoShape 7"/>
          <p:cNvSpPr/>
          <p:nvPr/>
        </p:nvSpPr>
        <p:spPr>
          <a:xfrm rot="8120729" flipH="1">
            <a:off x="2798763" y="695325"/>
            <a:ext cx="2476500" cy="2266950"/>
          </a:xfrm>
          <a:prstGeom prst="rtTriangle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txBody>
          <a:bodyPr wrap="none" anchor="ctr" anchorCtr="0"/>
          <a:lstStyle/>
          <a:p>
            <a:endParaRPr lang="en-US" altLang="en-US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3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3" grpId="0" bldLvl="0" animBg="1"/>
      <p:bldP spid="23553" grpId="1" animBg="1"/>
      <p:bldP spid="23554" grpId="0" bldLvl="0" animBg="1"/>
      <p:bldP spid="23554" grpId="1" animBg="1"/>
      <p:bldP spid="23555" grpId="0" bldLvl="0" animBg="1"/>
      <p:bldP spid="23555" grpId="1" animBg="1"/>
      <p:bldP spid="23556" grpId="0" bldLvl="0" animBg="1"/>
      <p:bldP spid="23558" grpId="0" bldLvl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5"/>
          <p:cNvSpPr/>
          <p:nvPr/>
        </p:nvSpPr>
        <p:spPr>
          <a:xfrm rot="5400000">
            <a:off x="2644140" y="437515"/>
            <a:ext cx="2819400" cy="5297805"/>
          </a:xfrm>
          <a:prstGeom prst="rect">
            <a:avLst/>
          </a:prstGeom>
          <a:solidFill>
            <a:srgbClr val="0DA31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rot="10800000" vert="eaVert"/>
          <a:lstStyle/>
          <a:p>
            <a:pPr marL="342900" indent="-342900">
              <a:spcBef>
                <a:spcPct val="20000"/>
              </a:spcBef>
              <a:buChar char="•"/>
            </a:pPr>
            <a:endParaRPr sz="3200">
              <a:latin typeface="Arial" panose="020B0604020202020204" pitchFamily="34" charset="0"/>
            </a:endParaRPr>
          </a:p>
        </p:txBody>
      </p:sp>
      <p:sp>
        <p:nvSpPr>
          <p:cNvPr id="22534" name="AutoShape 6"/>
          <p:cNvSpPr/>
          <p:nvPr/>
        </p:nvSpPr>
        <p:spPr>
          <a:xfrm rot="5400000">
            <a:off x="6003290" y="2378710"/>
            <a:ext cx="2819400" cy="141478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txBody>
          <a:bodyPr wrap="none" anchor="ctr" anchorCtr="0"/>
          <a:lstStyle/>
          <a:p>
            <a:endParaRPr>
              <a:latin typeface="Arial" panose="020B0604020202020204" pitchFamily="34" charset="0"/>
            </a:endParaRPr>
          </a:p>
        </p:txBody>
      </p:sp>
      <p:sp>
        <p:nvSpPr>
          <p:cNvPr id="22535" name="AutoShape 7"/>
          <p:cNvSpPr/>
          <p:nvPr/>
        </p:nvSpPr>
        <p:spPr>
          <a:xfrm rot="317216">
            <a:off x="3657600" y="457200"/>
            <a:ext cx="2819400" cy="106680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txBody>
          <a:bodyPr wrap="none" anchor="ctr" anchorCtr="0"/>
          <a:lstStyle/>
          <a:p>
            <a:endParaRPr>
              <a:latin typeface="Arial" panose="020B0604020202020204" pitchFamily="34" charset="0"/>
            </a:endParaRPr>
          </a:p>
        </p:txBody>
      </p:sp>
      <p:sp>
        <p:nvSpPr>
          <p:cNvPr id="22536" name="AutoShape 8"/>
          <p:cNvSpPr/>
          <p:nvPr/>
        </p:nvSpPr>
        <p:spPr>
          <a:xfrm rot="10430890">
            <a:off x="3581400" y="4648200"/>
            <a:ext cx="2819400" cy="106680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txBody>
          <a:bodyPr wrap="none" anchor="ctr" anchorCtr="0"/>
          <a:lstStyle/>
          <a:p>
            <a:endParaRPr>
              <a:latin typeface="Arial" panose="020B0604020202020204" pitchFamily="34" charset="0"/>
            </a:endParaRPr>
          </a:p>
        </p:txBody>
      </p:sp>
      <p:sp>
        <p:nvSpPr>
          <p:cNvPr id="22537" name="AutoShape 9"/>
          <p:cNvSpPr/>
          <p:nvPr/>
        </p:nvSpPr>
        <p:spPr>
          <a:xfrm rot="1705194" flipV="1">
            <a:off x="300990" y="2091690"/>
            <a:ext cx="3276600" cy="98425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txBody>
          <a:bodyPr wrap="none" anchor="ctr" anchorCtr="0"/>
          <a:lstStyle/>
          <a:p>
            <a:endParaRPr>
              <a:latin typeface="Arial" panose="020B0604020202020204" pitchFamily="34" charset="0"/>
            </a:endParaRPr>
          </a:p>
        </p:txBody>
      </p:sp>
      <p:sp>
        <p:nvSpPr>
          <p:cNvPr id="18440" name="Text Box 10"/>
          <p:cNvSpPr txBox="1"/>
          <p:nvPr/>
        </p:nvSpPr>
        <p:spPr>
          <a:xfrm>
            <a:off x="1222026" y="5714940"/>
            <a:ext cx="6851015" cy="8699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lstStyle/>
          <a:p>
            <a:pPr algn="ctr">
              <a:spcBef>
                <a:spcPct val="50000"/>
              </a:spcBef>
            </a:pPr>
            <a:r>
              <a:rPr sz="400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sz="4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</a:t>
            </a:r>
          </a:p>
        </p:txBody>
      </p:sp>
      <p:sp>
        <p:nvSpPr>
          <p:cNvPr id="4" name="Rectangles 3"/>
          <p:cNvSpPr/>
          <p:nvPr/>
        </p:nvSpPr>
        <p:spPr>
          <a:xfrm>
            <a:off x="5752465" y="2056765"/>
            <a:ext cx="667385" cy="685165"/>
          </a:xfrm>
          <a:prstGeom prst="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s 4"/>
          <p:cNvSpPr/>
          <p:nvPr/>
        </p:nvSpPr>
        <p:spPr>
          <a:xfrm>
            <a:off x="4724400" y="2056765"/>
            <a:ext cx="715645" cy="685800"/>
          </a:xfrm>
          <a:prstGeom prst="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s 5"/>
          <p:cNvSpPr/>
          <p:nvPr/>
        </p:nvSpPr>
        <p:spPr>
          <a:xfrm>
            <a:off x="3696335" y="2057400"/>
            <a:ext cx="715645" cy="685800"/>
          </a:xfrm>
          <a:prstGeom prst="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1857240" y="3920040"/>
              <a:ext cx="360" cy="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47880" y="391068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8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animBg="1"/>
      <p:bldP spid="22534" grpId="0" animBg="1"/>
      <p:bldP spid="22535" grpId="0" bldLvl="0" animBg="1"/>
      <p:bldP spid="22536" grpId="0" animBg="1"/>
      <p:bldP spid="22537" grpId="0" bldLvl="0" animBg="1"/>
      <p:bldP spid="4" grpId="0" animBg="1"/>
      <p:bldP spid="5" grpId="0" animBg="1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5"/>
          <p:cNvSpPr/>
          <p:nvPr/>
        </p:nvSpPr>
        <p:spPr>
          <a:xfrm>
            <a:off x="4052570" y="4970145"/>
            <a:ext cx="1038860" cy="1640205"/>
          </a:xfrm>
          <a:prstGeom prst="rect">
            <a:avLst/>
          </a:prstGeom>
          <a:solidFill>
            <a:schemeClr val="tx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/>
          <a:lstStyle/>
          <a:p>
            <a:pPr marL="342900" indent="-342900">
              <a:spcBef>
                <a:spcPct val="20000"/>
              </a:spcBef>
              <a:buChar char="•"/>
            </a:pPr>
            <a:endParaRPr lang="en-US" altLang="en-US" sz="32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" name="Rectangles 1"/>
          <p:cNvSpPr/>
          <p:nvPr/>
        </p:nvSpPr>
        <p:spPr>
          <a:xfrm>
            <a:off x="3429000" y="210185"/>
            <a:ext cx="2209800" cy="47599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utoShape 6"/>
          <p:cNvSpPr/>
          <p:nvPr/>
        </p:nvSpPr>
        <p:spPr>
          <a:xfrm>
            <a:off x="3886200" y="3432175"/>
            <a:ext cx="1447800" cy="1524000"/>
          </a:xfrm>
          <a:prstGeom prst="flowChartConnector">
            <a:avLst/>
          </a:prstGeom>
          <a:solidFill>
            <a:srgbClr val="0DA31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endParaRPr lang="en-US" altLang="en-US" sz="4400" dirty="0">
              <a:solidFill>
                <a:srgbClr val="00B05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" name="AutoShape 6"/>
          <p:cNvSpPr/>
          <p:nvPr/>
        </p:nvSpPr>
        <p:spPr>
          <a:xfrm>
            <a:off x="3810000" y="228600"/>
            <a:ext cx="1447800" cy="1524000"/>
          </a:xfrm>
          <a:prstGeom prst="flowChartConnector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endParaRPr lang="en-US" altLang="en-US" sz="4400" dirty="0">
              <a:solidFill>
                <a:schemeClr val="tx2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5" name="AutoShape 6"/>
          <p:cNvSpPr/>
          <p:nvPr/>
        </p:nvSpPr>
        <p:spPr>
          <a:xfrm>
            <a:off x="3810000" y="1828800"/>
            <a:ext cx="1447800" cy="1524000"/>
          </a:xfrm>
          <a:prstGeom prst="flowChartConnector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endParaRPr lang="en-US" altLang="en-US" sz="4400" dirty="0">
              <a:solidFill>
                <a:schemeClr val="tx2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5257800" y="5887720"/>
            <a:ext cx="3846195" cy="79502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>
              <a:spcBef>
                <a:spcPct val="50000"/>
              </a:spcBef>
            </a:pPr>
            <a:r>
              <a:rPr lang="en-US" sz="3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Đèn giao thông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 animBg="1"/>
      <p:bldP spid="2" grpId="0" bldLvl="0" animBg="1"/>
      <p:bldP spid="2" grpId="1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038614" y="2667020"/>
            <a:ext cx="1523960" cy="144776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886218" y="1634928"/>
            <a:ext cx="1066772" cy="106677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932210" y="1773475"/>
            <a:ext cx="1066772" cy="106677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541794" y="2606400"/>
            <a:ext cx="1066772" cy="106677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261210" y="3638492"/>
            <a:ext cx="1066772" cy="106677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099966" y="2341469"/>
            <a:ext cx="1066772" cy="106677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099966" y="3390901"/>
            <a:ext cx="1066772" cy="106677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57308" y="457278"/>
            <a:ext cx="1066772" cy="106677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913854" y="4080102"/>
            <a:ext cx="1066772" cy="106677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903571" y="4080102"/>
            <a:ext cx="306506" cy="274321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/>
          <p:cNvSpPr/>
          <p:nvPr/>
        </p:nvSpPr>
        <p:spPr>
          <a:xfrm rot="19121580">
            <a:off x="4777683" y="5220013"/>
            <a:ext cx="1825324" cy="704884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/>
          <p:cNvSpPr/>
          <p:nvPr/>
        </p:nvSpPr>
        <p:spPr>
          <a:xfrm rot="20159361">
            <a:off x="3862721" y="5451711"/>
            <a:ext cx="989717" cy="720417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17954553">
            <a:off x="-29369" y="2033841"/>
            <a:ext cx="973355" cy="10065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 rot="15118302">
            <a:off x="737767" y="2007968"/>
            <a:ext cx="973355" cy="15132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 rot="13098478">
            <a:off x="1446542" y="1745002"/>
            <a:ext cx="973355" cy="15132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 rot="10800000">
            <a:off x="1779854" y="1052739"/>
            <a:ext cx="973355" cy="15132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966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uối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635" y="635"/>
            <a:ext cx="9144635" cy="6856730"/>
          </a:xfrm>
          <a:prstGeom prst="rect">
            <a:avLst/>
          </a:prstGeom>
        </p:spPr>
      </p:pic>
      <p:sp>
        <p:nvSpPr>
          <p:cNvPr id="100" name="Text Box 99"/>
          <p:cNvSpPr txBox="1"/>
          <p:nvPr/>
        </p:nvSpPr>
        <p:spPr>
          <a:xfrm>
            <a:off x="2540" y="-635"/>
            <a:ext cx="9141460" cy="6863080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/>
          <a:p>
            <a:pPr algn="ctr"/>
            <a:endParaRPr lang="en-US" sz="3600" b="1" i="1">
              <a:solidFill>
                <a:srgbClr val="000000"/>
              </a:solidFill>
              <a:latin typeface="Times New Roman" panose="02020603050405020304" charset="0"/>
            </a:endParaRPr>
          </a:p>
          <a:p>
            <a:pPr algn="ctr"/>
            <a:endParaRPr lang="en-US" sz="3600" b="1" i="1">
              <a:solidFill>
                <a:srgbClr val="000000"/>
              </a:solidFill>
              <a:latin typeface="Times New Roman" panose="02020603050405020304" charset="0"/>
            </a:endParaRPr>
          </a:p>
          <a:p>
            <a:pPr algn="ctr"/>
            <a:endParaRPr lang="en-US" sz="3600" b="1" i="1">
              <a:solidFill>
                <a:srgbClr val="000000"/>
              </a:solidFill>
              <a:latin typeface="Times New Roman" panose="02020603050405020304" charset="0"/>
            </a:endParaRPr>
          </a:p>
          <a:p>
            <a:pPr algn="ctr"/>
            <a:endParaRPr lang="en-US" sz="3600" b="1" i="1">
              <a:solidFill>
                <a:srgbClr val="000000"/>
              </a:solidFill>
              <a:latin typeface="Times New Roman" panose="02020603050405020304" charset="0"/>
            </a:endParaRPr>
          </a:p>
          <a:p>
            <a:pPr algn="ctr"/>
            <a:endParaRPr lang="en-US" sz="3600" b="1" i="1">
              <a:solidFill>
                <a:srgbClr val="000000"/>
              </a:solidFill>
              <a:latin typeface="Times New Roman" panose="02020603050405020304" charset="0"/>
            </a:endParaRPr>
          </a:p>
          <a:p>
            <a:pPr algn="ctr"/>
            <a:r>
              <a:rPr lang="en-US" sz="4400" b="1" i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charset="0"/>
              </a:rPr>
              <a:t>* Chắp ghép theo yêu cầu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00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WordArt 5" descr="Narrow vertical"/>
          <p:cNvSpPr>
            <a:spLocks noTextEdit="1"/>
          </p:cNvSpPr>
          <p:nvPr/>
        </p:nvSpPr>
        <p:spPr>
          <a:xfrm>
            <a:off x="-5080" y="1320800"/>
            <a:ext cx="8101330" cy="2686685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0"/>
              </a:avLst>
            </a:prstTxWarp>
            <a:normAutofit fontScale="60000" lnSpcReduction="20000"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3200" b="1" i="0" u="none" strike="noStrike" kern="1200" cap="none" spc="0" normalizeH="0" baseline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ea typeface="Times New Roman" panose="02020603050405020304" charset="0"/>
                <a:cs typeface="+mn-cs"/>
              </a:rPr>
              <a:t>     </a:t>
            </a:r>
            <a:r>
              <a:rPr kumimoji="0" lang="en-US" sz="3200" b="1" i="0" u="none" strike="noStrike" kern="1200" cap="none" spc="0" normalizeH="0" baseline="0" noProof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charset="0"/>
                <a:ea typeface="Times New Roman" panose="02020603050405020304" charset="0"/>
                <a:cs typeface="+mn-cs"/>
              </a:rPr>
              <a:t>                   </a:t>
            </a:r>
            <a:r>
              <a:rPr kumimoji="0" lang="en-US" sz="17600" b="1" i="0" u="none" strike="noStrike" kern="1200" cap="none" spc="0" normalizeH="0" baseline="0" noProof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charset="0"/>
                <a:ea typeface="Times New Roman" panose="02020603050405020304" charset="0"/>
                <a:cs typeface="+mn-cs"/>
              </a:rPr>
              <a:t>      </a:t>
            </a:r>
            <a:r>
              <a:rPr kumimoji="0" lang="en-US" sz="17600" b="1" i="0" u="none" strike="noStrike" kern="1200" cap="none" spc="0" normalizeH="0" baseline="0" noProof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/>
                <a:latin typeface="Times New Roman" panose="02020603050405020304" charset="0"/>
                <a:ea typeface="Times New Roman" panose="02020603050405020304" charset="0"/>
                <a:cs typeface="+mn-cs"/>
              </a:rPr>
              <a:t>  Hoạt động 3: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17600" b="1" i="0" u="none" strike="noStrike" kern="1200" cap="none" spc="0" normalizeH="0" baseline="0" noProof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/>
                <a:latin typeface="Times New Roman" panose="02020603050405020304" charset="0"/>
                <a:ea typeface="Times New Roman" panose="02020603050405020304" charset="0"/>
                <a:cs typeface="+mn-cs"/>
              </a:rPr>
              <a:t>    Trò chơi luyện tập</a:t>
            </a:r>
          </a:p>
        </p:txBody>
      </p:sp>
      <p:pic>
        <p:nvPicPr>
          <p:cNvPr id="2" name="Picture 4" descr="khungdayleo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9230360" cy="694499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0.95 -0.0444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500" y="-2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36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ctr">
              <a:buNone/>
            </a:pPr>
            <a:endParaRPr lang="en-US" sz="36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0" y="-22860"/>
            <a:ext cx="9144000" cy="6880860"/>
          </a:xfrm>
          <a:prstGeom prst="rect">
            <a:avLst/>
          </a:prstGeom>
        </p:spPr>
      </p:pic>
      <p:sp>
        <p:nvSpPr>
          <p:cNvPr id="100" name="Text Box 99"/>
          <p:cNvSpPr txBox="1"/>
          <p:nvPr/>
        </p:nvSpPr>
        <p:spPr>
          <a:xfrm>
            <a:off x="0" y="22860"/>
            <a:ext cx="8291974" cy="6858000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/>
          <a:p>
            <a:pPr indent="622300" algn="ctr"/>
            <a:endParaRPr lang="en-US" sz="3200" dirty="0">
              <a:latin typeface="Times New Roman" panose="02020603050405020304" charset="0"/>
            </a:endParaRPr>
          </a:p>
          <a:p>
            <a:pPr indent="622300" algn="ctr"/>
            <a:endParaRPr lang="en-US" sz="3200" dirty="0">
              <a:latin typeface="Times New Roman" panose="02020603050405020304" charset="0"/>
            </a:endParaRPr>
          </a:p>
          <a:p>
            <a:pPr indent="622300" algn="l"/>
            <a:r>
              <a:rPr lang="en-US" sz="3200" dirty="0" err="1">
                <a:solidFill>
                  <a:srgbClr val="002060"/>
                </a:solidFill>
                <a:latin typeface="Times New Roman" panose="02020603050405020304" charset="0"/>
              </a:rPr>
              <a:t>Câu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charset="0"/>
              </a:rPr>
              <a:t> </a:t>
            </a:r>
            <a:r>
              <a:rPr lang="en-US" sz="3200" err="1">
                <a:solidFill>
                  <a:srgbClr val="002060"/>
                </a:solidFill>
                <a:latin typeface="Times New Roman" panose="02020603050405020304" charset="0"/>
              </a:rPr>
              <a:t>hỏi</a:t>
            </a:r>
            <a:r>
              <a:rPr lang="en-US" sz="3200">
                <a:solidFill>
                  <a:srgbClr val="002060"/>
                </a:solidFill>
                <a:latin typeface="Times New Roman" panose="02020603050405020304" charset="0"/>
              </a:rPr>
              <a:t> </a:t>
            </a:r>
            <a:r>
              <a:rPr lang="en-US" sz="3200" smtClean="0">
                <a:solidFill>
                  <a:srgbClr val="002060"/>
                </a:solidFill>
                <a:latin typeface="Times New Roman" panose="02020603050405020304" charset="0"/>
              </a:rPr>
              <a:t>1</a:t>
            </a:r>
            <a:endParaRPr lang="en-US" sz="3200" dirty="0">
              <a:solidFill>
                <a:srgbClr val="002060"/>
              </a:solidFill>
              <a:latin typeface="Times New Roman" panose="02020603050405020304" charset="0"/>
            </a:endParaRPr>
          </a:p>
          <a:p>
            <a:pPr indent="622300" algn="l"/>
            <a:endParaRPr lang="en-US" sz="3200" b="1" dirty="0">
              <a:latin typeface="Times New Roman" panose="02020603050405020304" charset="0"/>
            </a:endParaRPr>
          </a:p>
          <a:p>
            <a:pPr indent="622300" algn="ctr"/>
            <a:r>
              <a:rPr lang="en-US" sz="320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</a:rPr>
              <a:t>   </a:t>
            </a:r>
            <a:r>
              <a:rPr lang="en-US" sz="3200" smtClean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</a:rPr>
              <a:t> </a:t>
            </a:r>
            <a:r>
              <a:rPr lang="en-US" sz="3200" dirty="0" err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</a:rPr>
              <a:t>Hình</a:t>
            </a:r>
            <a:r>
              <a:rPr lang="en-US" sz="32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</a:rPr>
              <a:t> </a:t>
            </a:r>
            <a:r>
              <a:rPr lang="en-US" sz="3200" dirty="0" err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</a:rPr>
              <a:t>gì</a:t>
            </a:r>
            <a:r>
              <a:rPr lang="en-US" sz="32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</a:rPr>
              <a:t> </a:t>
            </a:r>
            <a:r>
              <a:rPr lang="en-US" sz="3200" dirty="0" err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</a:rPr>
              <a:t>mà</a:t>
            </a:r>
            <a:r>
              <a:rPr lang="en-US" sz="32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</a:rPr>
              <a:t> </a:t>
            </a:r>
            <a:r>
              <a:rPr lang="en-US" sz="3200" dirty="0" err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</a:rPr>
              <a:t>lại</a:t>
            </a:r>
            <a:r>
              <a:rPr lang="en-US" sz="32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</a:rPr>
              <a:t> </a:t>
            </a:r>
            <a:r>
              <a:rPr lang="en-US" sz="3200" dirty="0" err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</a:rPr>
              <a:t>có</a:t>
            </a:r>
            <a:r>
              <a:rPr lang="en-US" sz="32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</a:rPr>
              <a:t> </a:t>
            </a:r>
            <a:r>
              <a:rPr lang="en-US" sz="3200" dirty="0" err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</a:rPr>
              <a:t>đôi</a:t>
            </a:r>
            <a:endParaRPr lang="en-US" sz="3200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charset="0"/>
            </a:endParaRPr>
          </a:p>
          <a:p>
            <a:pPr indent="622300" algn="ctr"/>
            <a:r>
              <a:rPr lang="en-US" sz="3200" smtClean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</a:rPr>
              <a:t>2 </a:t>
            </a:r>
            <a:r>
              <a:rPr lang="en-US" sz="3200" dirty="0" err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</a:rPr>
              <a:t>dài</a:t>
            </a:r>
            <a:r>
              <a:rPr lang="en-US" sz="32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</a:rPr>
              <a:t> 2 </a:t>
            </a:r>
            <a:r>
              <a:rPr lang="en-US" sz="3200" dirty="0" err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</a:rPr>
              <a:t>ngắn</a:t>
            </a:r>
            <a:r>
              <a:rPr lang="en-US" sz="32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</a:rPr>
              <a:t> </a:t>
            </a:r>
            <a:r>
              <a:rPr lang="en-US" sz="3200" dirty="0" err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</a:rPr>
              <a:t>đứng</a:t>
            </a:r>
            <a:r>
              <a:rPr lang="en-US" sz="32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</a:rPr>
              <a:t> </a:t>
            </a:r>
            <a:r>
              <a:rPr lang="en-US" sz="3200" dirty="0" err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</a:rPr>
              <a:t>ngồi</a:t>
            </a:r>
            <a:r>
              <a:rPr lang="en-US" sz="32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</a:rPr>
              <a:t> </a:t>
            </a:r>
            <a:r>
              <a:rPr lang="en-US" sz="3200" dirty="0" err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</a:rPr>
              <a:t>bằng</a:t>
            </a:r>
            <a:r>
              <a:rPr lang="en-US" sz="32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</a:rPr>
              <a:t> </a:t>
            </a:r>
            <a:r>
              <a:rPr lang="en-US" sz="3200" dirty="0" err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</a:rPr>
              <a:t>nhau</a:t>
            </a:r>
            <a:r>
              <a:rPr lang="en-US" sz="320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</a:rPr>
              <a:t>? </a:t>
            </a:r>
            <a:endParaRPr lang="en-US" sz="3200" smtClean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charset="0"/>
            </a:endParaRPr>
          </a:p>
          <a:p>
            <a:pPr indent="622300" algn="ctr"/>
            <a:r>
              <a:rPr lang="en-US" sz="3200" smtClean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</a:rPr>
              <a:t> </a:t>
            </a:r>
            <a:r>
              <a:rPr lang="en-US" sz="3200" dirty="0" err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</a:rPr>
              <a:t>Hình</a:t>
            </a:r>
            <a:r>
              <a:rPr lang="en-US" sz="32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</a:rPr>
              <a:t> </a:t>
            </a:r>
            <a:r>
              <a:rPr lang="en-US" sz="3200" dirty="0" err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</a:rPr>
              <a:t>gì</a:t>
            </a:r>
            <a:r>
              <a:rPr lang="en-US" sz="32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</a:rPr>
              <a:t> </a:t>
            </a:r>
            <a:r>
              <a:rPr lang="en-US" sz="3200" dirty="0" err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</a:rPr>
              <a:t>bé</a:t>
            </a:r>
            <a:r>
              <a:rPr lang="en-US" sz="32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</a:rPr>
              <a:t> </a:t>
            </a:r>
            <a:r>
              <a:rPr lang="en-US" sz="3200" dirty="0" err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</a:rPr>
              <a:t>hãy</a:t>
            </a:r>
            <a:r>
              <a:rPr lang="en-US" sz="32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</a:rPr>
              <a:t> </a:t>
            </a:r>
            <a:r>
              <a:rPr lang="en-US" sz="3200" dirty="0" err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</a:rPr>
              <a:t>đoán</a:t>
            </a:r>
            <a:r>
              <a:rPr lang="en-US" sz="32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</a:rPr>
              <a:t> </a:t>
            </a:r>
            <a:r>
              <a:rPr lang="en-US" sz="3200" dirty="0" err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</a:rPr>
              <a:t>mau</a:t>
            </a:r>
            <a:r>
              <a:rPr lang="en-US" sz="32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</a:rPr>
              <a:t>,</a:t>
            </a:r>
          </a:p>
          <a:p>
            <a:pPr indent="622300" algn="ctr"/>
            <a:r>
              <a:rPr lang="en-US" sz="320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</a:rPr>
              <a:t> </a:t>
            </a:r>
            <a:r>
              <a:rPr lang="en-US" sz="3200" smtClean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</a:rPr>
              <a:t> </a:t>
            </a:r>
            <a:r>
              <a:rPr lang="en-US" sz="3200" dirty="0" err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</a:rPr>
              <a:t>Nhanh</a:t>
            </a:r>
            <a:r>
              <a:rPr lang="en-US" sz="32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</a:rPr>
              <a:t> </a:t>
            </a:r>
            <a:r>
              <a:rPr lang="en-US" sz="3200" dirty="0" err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</a:rPr>
              <a:t>nhanh</a:t>
            </a:r>
            <a:r>
              <a:rPr lang="en-US" sz="32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</a:rPr>
              <a:t> </a:t>
            </a:r>
            <a:r>
              <a:rPr lang="en-US" sz="3200" dirty="0" err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</a:rPr>
              <a:t>kẻo</a:t>
            </a:r>
            <a:r>
              <a:rPr lang="en-US" sz="32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</a:rPr>
              <a:t> </a:t>
            </a:r>
            <a:r>
              <a:rPr lang="en-US" sz="3200" dirty="0" err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</a:rPr>
              <a:t>chậm</a:t>
            </a:r>
            <a:r>
              <a:rPr lang="en-US" sz="32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</a:rPr>
              <a:t> </a:t>
            </a:r>
            <a:r>
              <a:rPr lang="en-US" sz="3200" dirty="0" err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</a:rPr>
              <a:t>đoán</a:t>
            </a:r>
            <a:r>
              <a:rPr lang="en-US" sz="32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</a:rPr>
              <a:t> </a:t>
            </a:r>
            <a:r>
              <a:rPr lang="en-US" sz="3200" dirty="0" err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</a:rPr>
              <a:t>sau</a:t>
            </a:r>
            <a:r>
              <a:rPr lang="en-US" sz="32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</a:rPr>
              <a:t> </a:t>
            </a:r>
            <a:r>
              <a:rPr lang="en-US" sz="3200" dirty="0" err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</a:rPr>
              <a:t>hết</a:t>
            </a:r>
            <a:r>
              <a:rPr lang="en-US" sz="32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</a:rPr>
              <a:t> </a:t>
            </a:r>
            <a:r>
              <a:rPr lang="en-US" sz="3200" dirty="0" err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</a:rPr>
              <a:t>quà</a:t>
            </a:r>
            <a:r>
              <a:rPr lang="en-US" sz="32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4" descr="khungdayleo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74" name="WordArt 7" descr="Narrow vertical"/>
          <p:cNvSpPr>
            <a:spLocks noTextEdit="1"/>
          </p:cNvSpPr>
          <p:nvPr/>
        </p:nvSpPr>
        <p:spPr>
          <a:xfrm>
            <a:off x="685800" y="1295400"/>
            <a:ext cx="6829425" cy="30099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  <a:normAutofit/>
          </a:bodyPr>
          <a:lstStyle/>
          <a:p>
            <a:pPr algn="ctr"/>
            <a:r>
              <a:rPr lang="en-US" sz="3600" b="1">
                <a:ln w="127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blipFill rotWithShape="0">
                  <a:blip r:embed="rId3"/>
                </a:blip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charset="0"/>
                <a:ea typeface="Times New Roman" panose="02020603050405020304" charset="0"/>
              </a:rPr>
              <a:t>Các cháu chăm ngoan học giỏi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/>
          <p:nvPr/>
        </p:nvSpPr>
        <p:spPr>
          <a:xfrm>
            <a:off x="1295400" y="990600"/>
            <a:ext cx="6324600" cy="3886200"/>
          </a:xfrm>
          <a:prstGeom prst="rect">
            <a:avLst/>
          </a:prstGeom>
          <a:solidFill>
            <a:srgbClr val="6633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/>
          <a:lstStyle/>
          <a:p>
            <a:pPr marL="342900" indent="-342900" eaLnBrk="0" hangingPunct="0">
              <a:spcBef>
                <a:spcPct val="20000"/>
              </a:spcBef>
              <a:buChar char="•"/>
            </a:pPr>
            <a:endParaRPr lang="en-US" sz="3200">
              <a:latin typeface="Arial" panose="020B0604020202020204" pitchFamily="34" charset="0"/>
            </a:endParaRPr>
          </a:p>
        </p:txBody>
      </p:sp>
      <p:sp>
        <p:nvSpPr>
          <p:cNvPr id="4098" name="Text Box 5"/>
          <p:cNvSpPr txBox="1"/>
          <p:nvPr/>
        </p:nvSpPr>
        <p:spPr>
          <a:xfrm>
            <a:off x="1234440" y="5338445"/>
            <a:ext cx="6385560" cy="99250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no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5400" b="1" err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Hình</a:t>
            </a:r>
            <a:r>
              <a:rPr lang="en-US" sz="5400" b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5400" b="1" err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chữ</a:t>
            </a:r>
            <a:r>
              <a:rPr lang="en-US" sz="5400" b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5400" b="1" err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nhật</a:t>
            </a:r>
            <a:endParaRPr lang="en-US" sz="5400" b="1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2" name="Tieng-vo-tay-tra-loi-dung-www_tiengdong_com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467600" y="5257800"/>
            <a:ext cx="619125" cy="61912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/>
              <p14:cNvContentPartPr/>
              <p14:nvPr/>
            </p14:nvContentPartPr>
            <p14:xfrm>
              <a:off x="5750640" y="4679280"/>
              <a:ext cx="2268720" cy="7236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741280" y="4669920"/>
                <a:ext cx="2287440" cy="7423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6" dur="808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024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36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ctr">
              <a:buNone/>
            </a:pPr>
            <a:endParaRPr lang="en-US" sz="36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7050"/>
          </a:xfrm>
          <a:prstGeom prst="rect">
            <a:avLst/>
          </a:prstGeom>
        </p:spPr>
      </p:pic>
      <p:sp>
        <p:nvSpPr>
          <p:cNvPr id="100" name="Text Box 99"/>
          <p:cNvSpPr txBox="1"/>
          <p:nvPr/>
        </p:nvSpPr>
        <p:spPr>
          <a:xfrm>
            <a:off x="0" y="87630"/>
            <a:ext cx="9065260" cy="6762750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/>
          <a:p>
            <a:pPr indent="622300" algn="ctr"/>
            <a:endParaRPr lang="en-US" sz="3200" b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charset="0"/>
            </a:endParaRPr>
          </a:p>
          <a:p>
            <a:pPr indent="622300" algn="ctr"/>
            <a:endParaRPr lang="en-US" sz="3200" b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charset="0"/>
            </a:endParaRPr>
          </a:p>
          <a:p>
            <a:pPr indent="622300" algn="l"/>
            <a:r>
              <a:rPr lang="en-US" sz="320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</a:rPr>
              <a:t>Câu hỏi 2:</a:t>
            </a:r>
          </a:p>
          <a:p>
            <a:pPr indent="622300" algn="l"/>
            <a:endParaRPr lang="en-US" sz="32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</a:endParaRPr>
          </a:p>
          <a:p>
            <a:pPr indent="622300" algn="l"/>
            <a:r>
              <a:rPr lang="en-US" sz="32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</a:rPr>
              <a:t>                    </a:t>
            </a:r>
            <a:r>
              <a:rPr lang="en-US" sz="3200">
                <a:solidFill>
                  <a:srgbClr val="002060"/>
                </a:solidFill>
                <a:latin typeface="Times New Roman" panose="02020603050405020304" charset="0"/>
              </a:rPr>
              <a:t>Bao quanh đường thẳng</a:t>
            </a:r>
          </a:p>
          <a:p>
            <a:pPr indent="622300" algn="l"/>
            <a:r>
              <a:rPr lang="en-US" sz="3200">
                <a:solidFill>
                  <a:srgbClr val="002060"/>
                </a:solidFill>
                <a:latin typeface="Times New Roman" panose="02020603050405020304" charset="0"/>
              </a:rPr>
              <a:t>                    4 cạnh bằng nhau</a:t>
            </a:r>
          </a:p>
          <a:p>
            <a:pPr indent="622300" algn="l"/>
            <a:r>
              <a:rPr lang="en-US" sz="3200">
                <a:solidFill>
                  <a:srgbClr val="002060"/>
                </a:solidFill>
                <a:latin typeface="Times New Roman" panose="02020603050405020304" charset="0"/>
              </a:rPr>
              <a:t>                    Bé hãy đoán mau</a:t>
            </a:r>
          </a:p>
          <a:p>
            <a:pPr indent="622300" algn="l"/>
            <a:r>
              <a:rPr lang="en-US" sz="3200">
                <a:solidFill>
                  <a:srgbClr val="002060"/>
                </a:solidFill>
                <a:latin typeface="Times New Roman" panose="02020603050405020304" charset="0"/>
              </a:rPr>
              <a:t>                    Hình gì thế nhỉ?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4107600" y="4420080"/>
              <a:ext cx="360" cy="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98240" y="441072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/>
          <p:nvPr/>
        </p:nvSpPr>
        <p:spPr>
          <a:xfrm>
            <a:off x="2240915" y="563880"/>
            <a:ext cx="4892675" cy="4908550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/>
          <a:lstStyle/>
          <a:p>
            <a:pPr marL="342900" indent="-342900" algn="ctr" eaLnBrk="0" hangingPunct="0">
              <a:spcBef>
                <a:spcPct val="20000"/>
              </a:spcBef>
              <a:buChar char="•"/>
            </a:pPr>
            <a:endParaRPr lang="en-US" sz="3200">
              <a:latin typeface="Arial" panose="020B0604020202020204" pitchFamily="34" charset="0"/>
            </a:endParaRPr>
          </a:p>
        </p:txBody>
      </p:sp>
      <p:sp>
        <p:nvSpPr>
          <p:cNvPr id="5122" name="Text Box 5"/>
          <p:cNvSpPr txBox="1"/>
          <p:nvPr/>
        </p:nvSpPr>
        <p:spPr>
          <a:xfrm>
            <a:off x="2240915" y="5562600"/>
            <a:ext cx="4692650" cy="92202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5400" b="1" err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Hình</a:t>
            </a:r>
            <a:r>
              <a:rPr lang="en-US" sz="5400" b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5400" b="1" err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vuông</a:t>
            </a:r>
            <a:endParaRPr lang="en-US" sz="5400" b="1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2" name="Tieng-vo-tay-tra-loi-dung-www_tiengdong_com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620000" y="4876800"/>
            <a:ext cx="619125" cy="61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6" dur="808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36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ctr">
              <a:buNone/>
            </a:pPr>
            <a:endParaRPr lang="en-US" sz="36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92925"/>
          </a:xfrm>
          <a:prstGeom prst="rect">
            <a:avLst/>
          </a:prstGeom>
        </p:spPr>
      </p:pic>
      <p:sp>
        <p:nvSpPr>
          <p:cNvPr id="100" name="Text Box 99"/>
          <p:cNvSpPr txBox="1"/>
          <p:nvPr/>
        </p:nvSpPr>
        <p:spPr>
          <a:xfrm>
            <a:off x="-62865" y="4445"/>
            <a:ext cx="9144000" cy="6888480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/>
          <a:p>
            <a:pPr indent="622300" algn="ctr"/>
            <a:endParaRPr lang="en-US" sz="32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</a:endParaRPr>
          </a:p>
          <a:p>
            <a:pPr indent="622300" algn="ctr"/>
            <a:endParaRPr lang="en-US" sz="32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</a:endParaRPr>
          </a:p>
          <a:p>
            <a:pPr indent="622300" algn="l"/>
            <a:r>
              <a:rPr lang="en-US" sz="320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</a:rPr>
              <a:t>Câu hỏi 3:</a:t>
            </a:r>
          </a:p>
          <a:p>
            <a:pPr indent="622300" algn="l"/>
            <a:endParaRPr lang="en-US" sz="32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</a:endParaRPr>
          </a:p>
          <a:p>
            <a:pPr indent="622300" algn="l"/>
            <a:r>
              <a:rPr lang="en-US" sz="32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</a:rPr>
              <a:t>                         </a:t>
            </a:r>
            <a:r>
              <a:rPr lang="en-US" sz="3200">
                <a:solidFill>
                  <a:srgbClr val="002060"/>
                </a:solidFill>
                <a:latin typeface="Times New Roman" panose="02020603050405020304" charset="0"/>
              </a:rPr>
              <a:t>Hình gì lăn được</a:t>
            </a:r>
          </a:p>
          <a:p>
            <a:pPr indent="622300" algn="l"/>
            <a:r>
              <a:rPr lang="en-US" sz="3200">
                <a:solidFill>
                  <a:srgbClr val="002060"/>
                </a:solidFill>
                <a:latin typeface="Times New Roman" panose="02020603050405020304" charset="0"/>
              </a:rPr>
              <a:t>                         Lăn ngược lăn xuôi</a:t>
            </a:r>
          </a:p>
          <a:p>
            <a:pPr indent="622300" algn="l"/>
            <a:r>
              <a:rPr lang="en-US" sz="3200">
                <a:solidFill>
                  <a:srgbClr val="002060"/>
                </a:solidFill>
                <a:latin typeface="Times New Roman" panose="02020603050405020304" charset="0"/>
              </a:rPr>
              <a:t>                         Rong ruổi khắp nơi</a:t>
            </a:r>
          </a:p>
          <a:p>
            <a:pPr indent="622300" algn="l"/>
            <a:r>
              <a:rPr lang="en-US" sz="3200">
                <a:solidFill>
                  <a:srgbClr val="002060"/>
                </a:solidFill>
                <a:latin typeface="Times New Roman" panose="02020603050405020304" charset="0"/>
              </a:rPr>
              <a:t>                         Mà không thấy mệt?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1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Oval 4"/>
          <p:cNvSpPr/>
          <p:nvPr/>
        </p:nvSpPr>
        <p:spPr>
          <a:xfrm>
            <a:off x="2286000" y="534035"/>
            <a:ext cx="4572000" cy="4572000"/>
          </a:xfrm>
          <a:prstGeom prst="ellipse">
            <a:avLst/>
          </a:prstGeom>
          <a:solidFill>
            <a:srgbClr val="FF3300"/>
          </a:solidFill>
          <a:ln w="38100">
            <a:noFill/>
          </a:ln>
        </p:spPr>
        <p:txBody>
          <a:bodyPr wrap="none" anchor="ctr" anchorCtr="0"/>
          <a:lstStyle/>
          <a:p>
            <a:pPr eaLnBrk="0" hangingPunct="0"/>
            <a:endParaRPr lang="en-US">
              <a:latin typeface="Arial" panose="020B0604020202020204" pitchFamily="34" charset="0"/>
            </a:endParaRPr>
          </a:p>
        </p:txBody>
      </p:sp>
      <p:sp>
        <p:nvSpPr>
          <p:cNvPr id="6146" name="Text Box 5"/>
          <p:cNvSpPr txBox="1"/>
          <p:nvPr/>
        </p:nvSpPr>
        <p:spPr>
          <a:xfrm>
            <a:off x="1981835" y="5486400"/>
            <a:ext cx="5031740" cy="92202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5400" b="1" err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Hình</a:t>
            </a:r>
            <a:r>
              <a:rPr lang="en-US" sz="5400" b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5400" b="1" err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tròn</a:t>
            </a:r>
            <a:endParaRPr lang="en-US" sz="5400" b="1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2" name="Tieng-vo-tay-tra-loi-dung-www_tiengdong_com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391400" y="4953000"/>
            <a:ext cx="619125" cy="61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1508" grpId="0" animBg="1"/>
      <p:bldP spid="2150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36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ctr">
              <a:buNone/>
            </a:pPr>
            <a:endParaRPr lang="en-US" sz="36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0486390" cy="7505065"/>
          </a:xfrm>
          <a:prstGeom prst="rect">
            <a:avLst/>
          </a:prstGeom>
        </p:spPr>
      </p:pic>
      <p:sp>
        <p:nvSpPr>
          <p:cNvPr id="100" name="Text Box 99"/>
          <p:cNvSpPr txBox="1"/>
          <p:nvPr/>
        </p:nvSpPr>
        <p:spPr>
          <a:xfrm>
            <a:off x="635" y="183515"/>
            <a:ext cx="10346690" cy="7322185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/>
          <a:p>
            <a:pPr indent="622300" algn="ctr"/>
            <a:endParaRPr lang="en-US" sz="3200">
              <a:latin typeface="Times New Roman" panose="02020603050405020304" charset="0"/>
            </a:endParaRPr>
          </a:p>
          <a:p>
            <a:pPr indent="622300" algn="ctr"/>
            <a:endParaRPr lang="en-US" sz="3200">
              <a:latin typeface="Times New Roman" panose="02020603050405020304" charset="0"/>
            </a:endParaRPr>
          </a:p>
          <a:p>
            <a:pPr indent="622300" algn="l"/>
            <a:r>
              <a:rPr lang="en-US" sz="3200">
                <a:solidFill>
                  <a:srgbClr val="002060"/>
                </a:solidFill>
                <a:latin typeface="Times New Roman" panose="02020603050405020304" charset="0"/>
              </a:rPr>
              <a:t>Câu hỏi 4:</a:t>
            </a:r>
          </a:p>
          <a:p>
            <a:pPr indent="622300" algn="l"/>
            <a:endParaRPr lang="en-US" sz="3200" b="1">
              <a:latin typeface="Times New Roman" panose="02020603050405020304" charset="0"/>
            </a:endParaRPr>
          </a:p>
          <a:p>
            <a:pPr indent="622300" algn="l"/>
            <a:r>
              <a:rPr lang="en-US" sz="32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</a:rPr>
              <a:t>                         </a:t>
            </a:r>
            <a:r>
              <a:rPr lang="en-US" sz="3200">
                <a:solidFill>
                  <a:srgbClr val="002060"/>
                </a:solidFill>
                <a:latin typeface="Times New Roman" panose="02020603050405020304" charset="0"/>
              </a:rPr>
              <a:t>Hình gì 3 cạnh</a:t>
            </a:r>
          </a:p>
          <a:p>
            <a:pPr indent="622300" algn="l"/>
            <a:r>
              <a:rPr lang="en-US" sz="3200">
                <a:solidFill>
                  <a:srgbClr val="002060"/>
                </a:solidFill>
                <a:latin typeface="Times New Roman" panose="02020603050405020304" charset="0"/>
              </a:rPr>
              <a:t>                         Đường thẳng bao quanh</a:t>
            </a:r>
          </a:p>
          <a:p>
            <a:pPr indent="622300" algn="l"/>
            <a:r>
              <a:rPr lang="en-US" sz="3200">
                <a:solidFill>
                  <a:srgbClr val="002060"/>
                </a:solidFill>
                <a:latin typeface="Times New Roman" panose="02020603050405020304" charset="0"/>
              </a:rPr>
              <a:t>                         Cũng chẳng biết lăn</a:t>
            </a:r>
          </a:p>
          <a:p>
            <a:pPr indent="622300" algn="l"/>
            <a:r>
              <a:rPr lang="en-US" sz="3200">
                <a:solidFill>
                  <a:srgbClr val="002060"/>
                </a:solidFill>
                <a:latin typeface="Times New Roman" panose="02020603050405020304" charset="0"/>
              </a:rPr>
              <a:t>                         Tìm nhanh đoán đúng.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</TotalTime>
  <Words>274</Words>
  <Application>Microsoft Office PowerPoint</Application>
  <PresentationFormat>On-screen Show (4:3)</PresentationFormat>
  <Paragraphs>71</Paragraphs>
  <Slides>30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Arial</vt:lpstr>
      <vt:lpstr>Times New Roman</vt:lpstr>
      <vt:lpstr>Default Design</vt:lpstr>
      <vt:lpstr>Làm quen với toán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Một góc vuông Hai góc nhọn Ba cạnh như ai Đố biết hình gì?</vt:lpstr>
      <vt:lpstr>PowerPoint Presentation</vt:lpstr>
      <vt:lpstr>PowerPoint Presentation</vt:lpstr>
      <vt:lpstr>PowerPoint Presentation</vt:lpstr>
      <vt:lpstr>PowerPoint Presentation</vt:lpstr>
      <vt:lpstr>Chắp ghép các hình học để tạo thành hình mới. Chắp ghép hai hình vuông thành hình chữ nhật</vt:lpstr>
      <vt:lpstr> Chắp ghép hai hình chữ nhật thành 1 hình vuông</vt:lpstr>
      <vt:lpstr>Chắp ghép hai hình chữ nhật thành 1 hình vuông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&lt;egyptian hak&gt;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Làm quen với toán</dc:title>
  <dc:creator>Admin</dc:creator>
  <cp:lastModifiedBy>Admin</cp:lastModifiedBy>
  <cp:revision>47</cp:revision>
  <dcterms:created xsi:type="dcterms:W3CDTF">2012-04-19T01:30:00Z</dcterms:created>
  <dcterms:modified xsi:type="dcterms:W3CDTF">2024-10-08T09:11:36Z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2BB4458FF90E4F6C900626645F7F8926_12</vt:lpwstr>
  </property>
  <property fmtid="{D5CDD505-2E9C-101B-9397-08002B2CF9AE}" pid="3" name="KSOProductBuildVer">
    <vt:lpwstr>1033-12.2.0.13431</vt:lpwstr>
  </property>
</Properties>
</file>