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B84B2-D459-43CF-89DD-3D4131745E28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CD0E91-1896-495B-BD77-92B74FD1D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208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541F0908-4598-460E-A681-A5D53048AD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CF70A3C4-4E87-4512-83C9-15738226FB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23EAB381-ADDE-440A-ABAE-C17848EE20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85BC9C2-F36E-41E7-8760-58F60703CAB5}" type="slidenum">
              <a:rPr lang="en-US" altLang="en-US">
                <a:solidFill>
                  <a:srgbClr val="000000"/>
                </a:solidFill>
              </a:rPr>
              <a:pPr eaLnBrk="1" hangingPunct="1"/>
              <a:t>9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466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BCB51F-EDCE-4D04-8CFA-FA57932A42E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D622A55-963C-4B14-834F-D8387FD9DBF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1142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B51F-EDCE-4D04-8CFA-FA57932A42E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2A55-963C-4B14-834F-D8387FD9D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10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B51F-EDCE-4D04-8CFA-FA57932A42E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2A55-963C-4B14-834F-D8387FD9D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37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B51F-EDCE-4D04-8CFA-FA57932A42E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2A55-963C-4B14-834F-D8387FD9D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2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B51F-EDCE-4D04-8CFA-FA57932A42E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2A55-963C-4B14-834F-D8387FD9DBF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0123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B51F-EDCE-4D04-8CFA-FA57932A42E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2A55-963C-4B14-834F-D8387FD9D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34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B51F-EDCE-4D04-8CFA-FA57932A42E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2A55-963C-4B14-834F-D8387FD9D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658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B51F-EDCE-4D04-8CFA-FA57932A42E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2A55-963C-4B14-834F-D8387FD9D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4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B51F-EDCE-4D04-8CFA-FA57932A42E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2A55-963C-4B14-834F-D8387FD9D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163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B51F-EDCE-4D04-8CFA-FA57932A42E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2A55-963C-4B14-834F-D8387FD9D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972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B51F-EDCE-4D04-8CFA-FA57932A42E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2A55-963C-4B14-834F-D8387FD9D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1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F7BCB51F-EDCE-4D04-8CFA-FA57932A42E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7D622A55-963C-4B14-834F-D8387FD9D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592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2" name="Rectangle 2">
            <a:extLst>
              <a:ext uri="{FF2B5EF4-FFF2-40B4-BE49-F238E27FC236}">
                <a16:creationId xmlns:a16="http://schemas.microsoft.com/office/drawing/2014/main" id="{07073915-C02C-4F20-BCE0-3AA300B461A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altLang="en-US" dirty="0"/>
          </a:p>
          <a:p>
            <a:pPr eaLnBrk="1" hangingPunct="1">
              <a:buFontTx/>
              <a:buNone/>
            </a:pPr>
            <a:endParaRPr lang="en-US" altLang="en-US" dirty="0"/>
          </a:p>
        </p:txBody>
      </p:sp>
      <p:sp>
        <p:nvSpPr>
          <p:cNvPr id="5139" name="Text Box 19">
            <a:extLst>
              <a:ext uri="{FF2B5EF4-FFF2-40B4-BE49-F238E27FC236}">
                <a16:creationId xmlns:a16="http://schemas.microsoft.com/office/drawing/2014/main" id="{C9CC4911-AA39-4D18-AAEC-4D12A4E40E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1447801"/>
            <a:ext cx="3657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40" name="Text Box 21">
            <a:extLst>
              <a:ext uri="{FF2B5EF4-FFF2-40B4-BE49-F238E27FC236}">
                <a16:creationId xmlns:a16="http://schemas.microsoft.com/office/drawing/2014/main" id="{670D68A2-EDA4-44BB-8E18-11BD2438B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47676"/>
            <a:ext cx="6858000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vi-VN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QUẬN </a:t>
            </a: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BIÊN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HỒNG TIẾN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50" name="TextBox 2">
            <a:extLst>
              <a:ext uri="{FF2B5EF4-FFF2-40B4-BE49-F238E27FC236}">
                <a16:creationId xmlns:a16="http://schemas.microsoft.com/office/drawing/2014/main" id="{CFC6A6B2-3DE2-4E56-867E-288C829EA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2356" y="2447926"/>
            <a:ext cx="85072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A8E1123-9FAD-DFF5-A083-095F45C2855B}"/>
              </a:ext>
            </a:extLst>
          </p:cNvPr>
          <p:cNvSpPr txBox="1"/>
          <p:nvPr/>
        </p:nvSpPr>
        <p:spPr>
          <a:xfrm>
            <a:off x="1703512" y="3057525"/>
            <a:ext cx="878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tài: </a:t>
            </a:r>
            <a:r>
              <a:rPr lang="en-US" sz="400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4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endParaRPr 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12FFF1-6F60-98F8-915B-6245F66505CA}"/>
              </a:ext>
            </a:extLst>
          </p:cNvPr>
          <p:cNvSpPr txBox="1"/>
          <p:nvPr/>
        </p:nvSpPr>
        <p:spPr>
          <a:xfrm>
            <a:off x="3172222" y="3731558"/>
            <a:ext cx="58475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24-36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Thu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Hường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0067A1-15CD-C3D8-88D3-B6D4A91F94E7}"/>
              </a:ext>
            </a:extLst>
          </p:cNvPr>
          <p:cNvSpPr txBox="1"/>
          <p:nvPr/>
        </p:nvSpPr>
        <p:spPr>
          <a:xfrm>
            <a:off x="4588396" y="6175680"/>
            <a:ext cx="3015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2023-2024</a:t>
            </a:r>
          </a:p>
        </p:txBody>
      </p:sp>
      <p:pic>
        <p:nvPicPr>
          <p:cNvPr id="9" name="Picture 4" descr="Mầm non Hồng Tiế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1923" y="1112315"/>
            <a:ext cx="788155" cy="78815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110574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WordArt 3">
            <a:extLst>
              <a:ext uri="{FF2B5EF4-FFF2-40B4-BE49-F238E27FC236}">
                <a16:creationId xmlns:a16="http://schemas.microsoft.com/office/drawing/2014/main" id="{9874FB22-E6D0-4176-B2EA-8B54A7A70A2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1" y="609600"/>
            <a:ext cx="8131175" cy="2171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vi-VN" sz="3600" kern="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*Trò chơi:</a:t>
            </a:r>
          </a:p>
          <a:p>
            <a:pPr algn="ctr"/>
            <a:r>
              <a:rPr lang="vi-VN" sz="3600" kern="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đúng nhà</a:t>
            </a:r>
            <a:endParaRPr lang="en-US" sz="3600" kern="1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8" name="TextBox 1">
            <a:extLst>
              <a:ext uri="{FF2B5EF4-FFF2-40B4-BE49-F238E27FC236}">
                <a16:creationId xmlns:a16="http://schemas.microsoft.com/office/drawing/2014/main" id="{BD743751-4E4F-430F-85CC-7C60CC9F4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1450" y="3429000"/>
            <a:ext cx="6985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phổ biến cách chơi : Trẻ 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ẽ</a:t>
            </a:r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về đúng nhà có số lượng theo cô yêu cầu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và nhiều 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002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7AADFC83-CC60-4DD2-A198-7DCB5EF60F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1519238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 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  <p:sp>
        <p:nvSpPr>
          <p:cNvPr id="17427" name="Text Box 19">
            <a:extLst>
              <a:ext uri="{FF2B5EF4-FFF2-40B4-BE49-F238E27FC236}">
                <a16:creationId xmlns:a16="http://schemas.microsoft.com/office/drawing/2014/main" id="{D027E1BF-8B99-49B3-9622-BD7B409E1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1447801"/>
            <a:ext cx="3657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F8D918E-6733-41CB-A435-71215BE4114E}"/>
              </a:ext>
            </a:extLst>
          </p:cNvPr>
          <p:cNvSpPr txBox="1"/>
          <p:nvPr/>
        </p:nvSpPr>
        <p:spPr>
          <a:xfrm>
            <a:off x="1952124" y="1838266"/>
            <a:ext cx="8310346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3.</a:t>
            </a:r>
            <a:r>
              <a:rPr lang="vi-VN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Kết thúc</a:t>
            </a:r>
            <a:r>
              <a:rPr lang="en-US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:</a:t>
            </a:r>
            <a:endParaRPr lang="vi-VN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17438" name="TextBox 1">
            <a:extLst>
              <a:ext uri="{FF2B5EF4-FFF2-40B4-BE49-F238E27FC236}">
                <a16:creationId xmlns:a16="http://schemas.microsoft.com/office/drawing/2014/main" id="{079F3DDE-4D6E-4760-96D1-675933ACC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1450" y="3429000"/>
            <a:ext cx="6985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94524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3">
            <a:extLst>
              <a:ext uri="{FF2B5EF4-FFF2-40B4-BE49-F238E27FC236}">
                <a16:creationId xmlns:a16="http://schemas.microsoft.com/office/drawing/2014/main" id="{D92DAAE4-CB73-4143-92CC-CD4BBCCA5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600" y="908720"/>
            <a:ext cx="8064252" cy="483235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vi-VN" altLang="en-US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I. Mục đích - yêu cầu</a:t>
            </a:r>
          </a:p>
          <a:p>
            <a:pPr eaLnBrk="1" hangingPunct="1">
              <a:defRPr/>
            </a:pPr>
            <a:r>
              <a:rPr lang="vi-VN" altLang="en-US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1. Kiến thức:</a:t>
            </a:r>
          </a:p>
          <a:p>
            <a:pPr marL="457200" indent="-457200">
              <a:buFontTx/>
              <a:buChar char="-"/>
              <a:defRPr/>
            </a:pPr>
            <a:r>
              <a:rPr lang="en-US" sz="2800" dirty="0">
                <a:solidFill>
                  <a:srgbClr val="002060"/>
                </a:solidFill>
              </a:rPr>
              <a:t> 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biết </a:t>
            </a:r>
            <a:r>
              <a:rPr 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biết và so sánh  nhóm số lượng 1 và nhiều 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  <a:defRPr/>
            </a:pP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Trẻ biết chơi trò chơi.</a:t>
            </a:r>
          </a:p>
          <a:p>
            <a:pPr marL="457200" indent="-457200">
              <a:buFontTx/>
              <a:buChar char="-"/>
              <a:defRPr/>
            </a:pP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Trẻ biết tên bài học.</a:t>
            </a:r>
          </a:p>
          <a:p>
            <a:pPr eaLnBrk="1" hangingPunct="1">
              <a:defRPr/>
            </a:pPr>
            <a:r>
              <a:rPr lang="vi-VN" altLang="en-US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2. Kĩ năng: </a:t>
            </a:r>
          </a:p>
          <a:p>
            <a:pPr eaLnBrk="1" hangingPunct="1">
              <a:defRPr/>
            </a:pPr>
            <a:r>
              <a:rPr lang="vi-VN" altLang="en-US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 trẻ </a:t>
            </a:r>
            <a:r>
              <a:rPr 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 năng sắp xếp tương ứng theo các nhóm và so sánh.</a:t>
            </a:r>
            <a:endParaRPr lang="vi-V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vi-VN" altLang="en-US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3. Thái độ: </a:t>
            </a:r>
          </a:p>
          <a:p>
            <a:pPr eaLnBrk="1" hangingPunct="1">
              <a:defRPr/>
            </a:pPr>
            <a:r>
              <a:rPr lang="vi-VN" altLang="en-US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vi-VN" altLang="en-US" sz="2800" dirty="0">
                <a:solidFill>
                  <a:srgbClr val="002060"/>
                </a:solidFill>
                <a:latin typeface="Times New Roman" panose="02020603050405020304" pitchFamily="18" charset="0"/>
              </a:rPr>
              <a:t>T</a:t>
            </a:r>
            <a:r>
              <a:rPr lang="vi-V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rẻ biết gữ gìn đồ dùng gia đình </a:t>
            </a:r>
            <a:endParaRPr lang="vi-V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691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5" presetClass="emph" presetSubtype="0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9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9" name="WordArt 9">
            <a:extLst>
              <a:ext uri="{FF2B5EF4-FFF2-40B4-BE49-F238E27FC236}">
                <a16:creationId xmlns:a16="http://schemas.microsoft.com/office/drawing/2014/main" id="{447804AC-41EA-4259-BDB6-789CDF37A6E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43139" y="692150"/>
            <a:ext cx="7705725" cy="266484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454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1.Ổn </a:t>
            </a:r>
            <a:r>
              <a:rPr lang="en-US" sz="3600" kern="10" dirty="0" err="1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kern="10" dirty="0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kern="10" dirty="0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3600" kern="10" dirty="0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10" dirty="0" err="1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3600" kern="10" dirty="0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3600" kern="10" dirty="0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3600" kern="10" dirty="0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en-US" sz="3600" kern="10" dirty="0">
              <a:ln w="9525">
                <a:solidFill>
                  <a:srgbClr val="333399"/>
                </a:solidFill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kern="10" dirty="0" err="1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600" kern="10" dirty="0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3600" kern="10" dirty="0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kern="10" dirty="0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kern="10" dirty="0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kern="10" dirty="0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kern="10" dirty="0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333399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3600" kern="10" dirty="0">
              <a:ln w="9525">
                <a:solidFill>
                  <a:srgbClr val="333399"/>
                </a:solidFill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582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53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24EF2BD-BB75-4D97-9492-CC25F86F4D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6105" y="1967249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953C04B-A397-4C1C-B67A-EC88E8D16A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687" y="3375026"/>
            <a:ext cx="3057526" cy="305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07817C0-12A9-46F7-8DFE-A185EC1A46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6" y="3384551"/>
            <a:ext cx="3057525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DF55502-2612-4D1B-9491-600D7FAC2C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0476" y="3346451"/>
            <a:ext cx="3057525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FD25110-6CB5-4B65-86CF-7963DAD148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76" y="3384551"/>
            <a:ext cx="3059113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8364345-CB82-4DC8-A0AF-941E2B2B02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6481" y="1577245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95B2721-C62F-4292-80AB-E40A0B4E8F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8489" y="1577245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DB7DD76-FC92-4FAD-8E9A-0945D07D38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1" y="1543872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sp>
        <p:nvSpPr>
          <p:cNvPr id="9226" name="TextBox 3">
            <a:extLst>
              <a:ext uri="{FF2B5EF4-FFF2-40B4-BE49-F238E27FC236}">
                <a16:creationId xmlns:a16="http://schemas.microsoft.com/office/drawing/2014/main" id="{4B4F7C17-CEEC-49B3-AF5B-E138974D3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4" y="549276"/>
            <a:ext cx="770413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Phương pháp và hình thức tổ chức: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vi-VN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xếp tương ứng 1:1 </a:t>
            </a: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259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56244E-6 L -0.99965 0.0122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983" y="6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56244E-6 L -0.71632 0.0229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816" y="11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7037E-6 L -0.51215 0.0120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608" y="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722 -0.05481 L -0.24028 -0.0337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75" y="10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C1EC60D-9283-46B3-B52F-DFE4C4B141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0272" y="1732717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0774E85-0A17-4B68-A4DE-6987988491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401" y="2924176"/>
            <a:ext cx="3057525" cy="305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2414FC9-69B7-4F1C-9755-976628FB4D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6" y="2997201"/>
            <a:ext cx="3057525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96E6584-2E91-4CD5-AA30-63574610DF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1763" y="2997201"/>
            <a:ext cx="3059112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576B229-6F63-45C8-96D0-A65C763CB7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738" y="2997201"/>
            <a:ext cx="3059112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3F551D6-54D6-4672-9840-DB3FD221AC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8009" y="1732717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A919D7B-63BD-4A5F-840A-DBC62E4E41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8877" y="1644507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EAD98D0-D94B-4F0C-A50F-7FCD1BDD04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306" y="1714846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949042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>
            <a:extLst>
              <a:ext uri="{FF2B5EF4-FFF2-40B4-BE49-F238E27FC236}">
                <a16:creationId xmlns:a16="http://schemas.microsoft.com/office/drawing/2014/main" id="{4AF3F981-8520-443B-B21E-06D961D51A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888" y="1989139"/>
            <a:ext cx="6913562" cy="313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vi-VN" altLang="en-US" sz="6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biết nhóm có số lượng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6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và nhiều </a:t>
            </a:r>
            <a:endParaRPr lang="en-US" altLang="en-US" sz="66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80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2" descr="878031oq6iuoirb6">
            <a:extLst>
              <a:ext uri="{FF2B5EF4-FFF2-40B4-BE49-F238E27FC236}">
                <a16:creationId xmlns:a16="http://schemas.microsoft.com/office/drawing/2014/main" id="{293BE058-F8ED-4E39-BBCB-8E32B9B38EA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524001" y="4114800"/>
            <a:ext cx="752475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51" descr="878031oq6iuoirb6">
            <a:extLst>
              <a:ext uri="{FF2B5EF4-FFF2-40B4-BE49-F238E27FC236}">
                <a16:creationId xmlns:a16="http://schemas.microsoft.com/office/drawing/2014/main" id="{2DD149C7-4074-4AA3-B016-353D24EEC34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795588" y="5214938"/>
            <a:ext cx="752475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8" name="Rectangle 2">
            <a:extLst>
              <a:ext uri="{FF2B5EF4-FFF2-40B4-BE49-F238E27FC236}">
                <a16:creationId xmlns:a16="http://schemas.microsoft.com/office/drawing/2014/main" id="{057DDAF9-3380-4000-9BA8-35A0B3169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6289" y="303213"/>
            <a:ext cx="8099425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vi-VN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 là c</a:t>
            </a:r>
            <a:r>
              <a:rPr lang="en-US" alt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vi-VN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gì? </a:t>
            </a:r>
            <a:endParaRPr lang="en-US" altLang="en-US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vi-VN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mấy </a:t>
            </a:r>
            <a:r>
              <a:rPr lang="en-US" alt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váy</a:t>
            </a:r>
            <a:r>
              <a:rPr lang="vi-VN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altLang="en-US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vi-VN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en-US" alt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 hơn số </a:t>
            </a:r>
            <a:r>
              <a:rPr lang="en-US" alt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váy</a:t>
            </a:r>
            <a:r>
              <a:rPr lang="vi-VN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vi-VN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nhắc lại từ: «  một </a:t>
            </a:r>
            <a:r>
              <a:rPr lang="en-US" alt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câí</a:t>
            </a:r>
            <a:r>
              <a:rPr lang="en-US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váy</a:t>
            </a:r>
            <a:r>
              <a:rPr lang="vi-VN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nhiều </a:t>
            </a:r>
            <a:r>
              <a:rPr lang="en-US" alt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vi-VN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vi-VN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trẻ nhắc lại theo hình thức : Cả lớp, tổ,nhóm, cá nhân.</a:t>
            </a:r>
            <a:endParaRPr lang="en-US" altLang="en-US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BED4999-B61C-4B45-B17A-1B8C7BBC22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326" y="2627314"/>
            <a:ext cx="2378075" cy="179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9776910-3E32-45EB-9F26-6080F39C9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151" y="2435225"/>
            <a:ext cx="2352675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1893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>
            <a:extLst>
              <a:ext uri="{FF2B5EF4-FFF2-40B4-BE49-F238E27FC236}">
                <a16:creationId xmlns:a16="http://schemas.microsoft.com/office/drawing/2014/main" id="{25EB6D68-7DA3-4377-B297-57D11E3A09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404814"/>
            <a:ext cx="2393950" cy="261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4" descr="93585m30">
            <a:extLst>
              <a:ext uri="{FF2B5EF4-FFF2-40B4-BE49-F238E27FC236}">
                <a16:creationId xmlns:a16="http://schemas.microsoft.com/office/drawing/2014/main" id="{FC689F34-C75E-454F-AA8C-A329F5E29B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214" y="4121151"/>
            <a:ext cx="2162175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93585m30">
            <a:extLst>
              <a:ext uri="{FF2B5EF4-FFF2-40B4-BE49-F238E27FC236}">
                <a16:creationId xmlns:a16="http://schemas.microsoft.com/office/drawing/2014/main" id="{AF17FAFE-9DCE-4C66-9B1B-BBF7C3227A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826" y="4149726"/>
            <a:ext cx="2162175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93585m30">
            <a:extLst>
              <a:ext uri="{FF2B5EF4-FFF2-40B4-BE49-F238E27FC236}">
                <a16:creationId xmlns:a16="http://schemas.microsoft.com/office/drawing/2014/main" id="{80BA2F85-2CC8-4B78-806D-98929C29A8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9826" y="4148138"/>
            <a:ext cx="2162175" cy="117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4" descr="93585m30">
            <a:extLst>
              <a:ext uri="{FF2B5EF4-FFF2-40B4-BE49-F238E27FC236}">
                <a16:creationId xmlns:a16="http://schemas.microsoft.com/office/drawing/2014/main" id="{2D1A7A64-E0CC-4640-9A56-273799883E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9464" y="4121151"/>
            <a:ext cx="2162175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3929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28D440-D7ED-4237-8069-050D56EB393E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2133600" y="457201"/>
            <a:ext cx="8229600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vi-VN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 cả các nhóm đối tượng có số lượng là 1 được gọi là « một»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vi-VN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 các nhóm đối tượng có số lượng từ 2 trở lên được gọi là nhiều.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vi-VN" altLang="en-US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vi-VN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BBE8E7FE-A156-4C47-AB36-7244F992FD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839914"/>
            <a:ext cx="2084388" cy="211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4" descr="93585m30">
            <a:extLst>
              <a:ext uri="{FF2B5EF4-FFF2-40B4-BE49-F238E27FC236}">
                <a16:creationId xmlns:a16="http://schemas.microsoft.com/office/drawing/2014/main" id="{4758695A-289F-4939-8EB7-96226BEE89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0288" y="3157539"/>
            <a:ext cx="1638300" cy="89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93585m30">
            <a:extLst>
              <a:ext uri="{FF2B5EF4-FFF2-40B4-BE49-F238E27FC236}">
                <a16:creationId xmlns:a16="http://schemas.microsoft.com/office/drawing/2014/main" id="{F70035AD-FB8E-4C1D-9A7A-AAAE986042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3146425"/>
            <a:ext cx="1733550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4" descr="93585m30">
            <a:extLst>
              <a:ext uri="{FF2B5EF4-FFF2-40B4-BE49-F238E27FC236}">
                <a16:creationId xmlns:a16="http://schemas.microsoft.com/office/drawing/2014/main" id="{4F4C8897-EFA1-4846-83FC-DB909F03B4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0414" y="3103563"/>
            <a:ext cx="1811337" cy="98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4" descr="93585m30">
            <a:extLst>
              <a:ext uri="{FF2B5EF4-FFF2-40B4-BE49-F238E27FC236}">
                <a16:creationId xmlns:a16="http://schemas.microsoft.com/office/drawing/2014/main" id="{4DC98242-38D2-481A-AE56-C14172AEB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751" y="3146426"/>
            <a:ext cx="17367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538EAA0-7A77-4D0D-AFCB-84E543E570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9" y="4592639"/>
            <a:ext cx="2378075" cy="179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9459EC2-A995-499E-84F8-68216F5A23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0864" y="4368800"/>
            <a:ext cx="3290887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198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4</TotalTime>
  <Words>226</Words>
  <Application>Microsoft Office PowerPoint</Application>
  <PresentationFormat>Widescreen</PresentationFormat>
  <Paragraphs>41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Corbel</vt:lpstr>
      <vt:lpstr>Times New Roman</vt:lpstr>
      <vt:lpstr>Verdana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2024-03-28T10:12:45Z</dcterms:created>
  <dcterms:modified xsi:type="dcterms:W3CDTF">2024-04-15T09:50:00Z</dcterms:modified>
</cp:coreProperties>
</file>