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84" r:id="rId16"/>
    <p:sldId id="274" r:id="rId17"/>
    <p:sldId id="277" r:id="rId18"/>
    <p:sldId id="276" r:id="rId19"/>
    <p:sldId id="278" r:id="rId20"/>
    <p:sldId id="279" r:id="rId21"/>
    <p:sldId id="280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7" autoAdjust="0"/>
    <p:restoredTop sz="94624" autoAdjust="0"/>
  </p:normalViewPr>
  <p:slideViewPr>
    <p:cSldViewPr>
      <p:cViewPr>
        <p:scale>
          <a:sx n="118" d="100"/>
          <a:sy n="118" d="100"/>
        </p:scale>
        <p:origin x="-153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4CFDF-6F0D-43CF-A626-F27612C565C8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AD122-BD35-4BE7-A685-A1AF2ECB4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70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AD122-BD35-4BE7-A685-A1AF2ECB47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0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1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4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6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2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9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0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5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57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862C4-B7A4-4D60-B069-B48DC974F1D4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9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1.bin"/><Relationship Id="rId7" Type="http://schemas.openxmlformats.org/officeDocument/2006/relationships/slide" Target="slide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12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g"/><Relationship Id="rId4" Type="http://schemas.openxmlformats.org/officeDocument/2006/relationships/image" Target="../media/image18.jpeg"/><Relationship Id="rId9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12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5248" r="4060" b="7235"/>
          <a:stretch/>
        </p:blipFill>
        <p:spPr>
          <a:xfrm>
            <a:off x="-1500976" y="219619"/>
            <a:ext cx="1126671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704" y="3821981"/>
            <a:ext cx="6662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Hoạt </a:t>
            </a:r>
            <a:r>
              <a:rPr lang="vi-VN" sz="3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Làm quen chữ cái</a:t>
            </a:r>
          </a:p>
          <a:p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Đề tài: Làm quen chữ m, n</a:t>
            </a:r>
          </a:p>
          <a:p>
            <a:endParaRPr lang="en-US" sz="3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E0FFDBB-FB0C-89BB-64DF-FF6CA7B60995}"/>
              </a:ext>
            </a:extLst>
          </p:cNvPr>
          <p:cNvSpPr txBox="1">
            <a:spLocks/>
          </p:cNvSpPr>
          <p:nvPr/>
        </p:nvSpPr>
        <p:spPr>
          <a:xfrm>
            <a:off x="-407251" y="1217187"/>
            <a:ext cx="9144000" cy="965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  <a:b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08413"/>
            <a:ext cx="900793" cy="900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12B665D-50E1-B15C-C9EA-BAB8FF5EA10B}"/>
              </a:ext>
            </a:extLst>
          </p:cNvPr>
          <p:cNvSpPr/>
          <p:nvPr/>
        </p:nvSpPr>
        <p:spPr>
          <a:xfrm>
            <a:off x="-1108241" y="3276600"/>
            <a:ext cx="9975273" cy="14225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LĨNH VỰC PHÁT TRIỂN </a:t>
            </a:r>
            <a:r>
              <a:rPr lang="en-US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NGÔN NGỮ</a:t>
            </a:r>
            <a:endParaRPr 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14478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Hoạt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3: Làm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quen chữ 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9500" y="1447800"/>
            <a:ext cx="2209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25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thieuchu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5340" y="1554166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Phân tích cấu tạo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chữ 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38325" r="84576" b="4427"/>
          <a:stretch/>
        </p:blipFill>
        <p:spPr>
          <a:xfrm>
            <a:off x="3583022" y="2971800"/>
            <a:ext cx="486383" cy="1741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4" t="38326" r="58884" b="4427"/>
          <a:stretch/>
        </p:blipFill>
        <p:spPr>
          <a:xfrm>
            <a:off x="4051569" y="2989634"/>
            <a:ext cx="1040861" cy="174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5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1713051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Giới thiệu chữ 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viết th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ường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flipV="1">
            <a:off x="1257300" y="2743200"/>
            <a:ext cx="2819400" cy="3124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r="50000" b="39657"/>
          <a:stretch/>
        </p:blipFill>
        <p:spPr>
          <a:xfrm>
            <a:off x="5209161" y="3129064"/>
            <a:ext cx="2047427" cy="23622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6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" t="-937" r="775" b="7327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67000" y="6858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So sánh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chữ m, 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t="37363" r="84972" b="4494"/>
          <a:stretch/>
        </p:blipFill>
        <p:spPr>
          <a:xfrm>
            <a:off x="2057400" y="2362200"/>
            <a:ext cx="488182" cy="1768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t="37363" r="84972" b="4494"/>
          <a:stretch/>
        </p:blipFill>
        <p:spPr>
          <a:xfrm>
            <a:off x="5455418" y="2375598"/>
            <a:ext cx="488182" cy="1768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37695" r="58929" b="4493"/>
          <a:stretch/>
        </p:blipFill>
        <p:spPr>
          <a:xfrm>
            <a:off x="2545582" y="2372248"/>
            <a:ext cx="1045028" cy="1758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37695" r="58929" b="4493"/>
          <a:stretch/>
        </p:blipFill>
        <p:spPr>
          <a:xfrm>
            <a:off x="3587261" y="2385646"/>
            <a:ext cx="1045028" cy="1758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37695" r="58929" b="4493"/>
          <a:stretch/>
        </p:blipFill>
        <p:spPr>
          <a:xfrm>
            <a:off x="5943600" y="2375598"/>
            <a:ext cx="1045028" cy="175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2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01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1143000"/>
            <a:ext cx="4251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Hoạt động 4: Trò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“Ô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cửa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ẩn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”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7802" y="1752600"/>
            <a:ext cx="5257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+ Cách chơi: Trên màn hình có nhiều chữ cái, con hãy tìm và bấm vào chữ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m, n.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Nếu con tìm và chọn đúng chữ thì chữ cái đó sẽ hiện ở ô phía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đúng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bấm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nút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mũi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tên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đỏ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lật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ô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cửa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món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quà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tặng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con.</a:t>
            </a: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 Con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đúng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tuyên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dương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mở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ô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cửa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ẩn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Tròchoi1cc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1" y="-2969"/>
            <a:ext cx="4572000" cy="4114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6" action="ppaction://hlinksldjump"/>
          </p:cNvPr>
          <p:cNvSpPr/>
          <p:nvPr/>
        </p:nvSpPr>
        <p:spPr>
          <a:xfrm>
            <a:off x="4572001" y="-2969"/>
            <a:ext cx="4569030" cy="41177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7" action="ppaction://hlinksldjump"/>
          </p:cNvPr>
          <p:cNvSpPr/>
          <p:nvPr/>
        </p:nvSpPr>
        <p:spPr>
          <a:xfrm>
            <a:off x="0" y="4114800"/>
            <a:ext cx="9141031" cy="2743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8" action="ppaction://hlinksldjump"/>
          </p:cNvPr>
          <p:cNvSpPr/>
          <p:nvPr/>
        </p:nvSpPr>
        <p:spPr>
          <a:xfrm>
            <a:off x="8153400" y="6019800"/>
            <a:ext cx="685800" cy="685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nhocuab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68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000" y="1295400"/>
            <a:ext cx="1295400" cy="1676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67400" y="1295400"/>
            <a:ext cx="1295400" cy="1676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3478388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sz="10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4443476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0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487680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1000" y="3756392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4727749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0400" y="3751368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2" name="Right Arrow 1">
            <a:hlinkClick r:id="rId4" action="ppaction://hlinksldjump"/>
          </p:cNvPr>
          <p:cNvSpPr/>
          <p:nvPr/>
        </p:nvSpPr>
        <p:spPr>
          <a:xfrm>
            <a:off x="7391400" y="5867400"/>
            <a:ext cx="609600" cy="4915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6.47698E-8 L -0.08716 -0.5063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8" y="-253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24566E-8 L -0.1 -0.3324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66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68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000" y="1295400"/>
            <a:ext cx="1295400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67400" y="1295400"/>
            <a:ext cx="1295400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3478388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4443476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487680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endParaRPr lang="en-US" sz="1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3756392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4727749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3751368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13" name="Right Arrow 12">
            <a:hlinkClick r:id="rId4" action="ppaction://hlinksldjump"/>
          </p:cNvPr>
          <p:cNvSpPr/>
          <p:nvPr/>
        </p:nvSpPr>
        <p:spPr>
          <a:xfrm>
            <a:off x="7391400" y="5867400"/>
            <a:ext cx="609600" cy="4915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9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26 -0.00463 L 0.0026 -0.076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9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24566E-8 L -0.1 -0.3324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66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8029E-6 L -0.375 -0.452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68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000" y="1295400"/>
            <a:ext cx="1295400" cy="1676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67400" y="1295400"/>
            <a:ext cx="1295400" cy="1676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3478388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4443476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487680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</a:t>
            </a:r>
            <a:endParaRPr lang="en-US" sz="10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3756392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  <a:endParaRPr lang="en-US" sz="10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4727749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0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3751368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</a:t>
            </a:r>
            <a:endParaRPr lang="en-US" sz="10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ight Arrow 12">
            <a:hlinkClick r:id="rId4" action="ppaction://hlinksldjump"/>
          </p:cNvPr>
          <p:cNvSpPr/>
          <p:nvPr/>
        </p:nvSpPr>
        <p:spPr>
          <a:xfrm>
            <a:off x="7391400" y="5867400"/>
            <a:ext cx="609600" cy="4915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9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7763E-6 L 3.33333E-6 -0.2704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8029E-6 L 0.05 -0.4635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31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3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1371600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Hoạt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5: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Trò ch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Bé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nhanh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mắt”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2209800"/>
            <a:ext cx="4572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Cách ch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Cô có hình ảnh và tên các loại hoa,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tìm và chọn tên loại hoa nào có chữ m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hoặc n.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xong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con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bấm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nút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mũi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tên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đỏ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Luật ch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Con tìm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đú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ng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sẽ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tuyên d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ươ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5" name="Tc2cc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1771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6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r="2383"/>
          <a:stretch/>
        </p:blipFill>
        <p:spPr>
          <a:xfrm>
            <a:off x="0" y="0"/>
            <a:ext cx="913468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1295400"/>
            <a:ext cx="57150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 ĐÍCH YÊU CẦU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Kiến thức: </a:t>
            </a: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Trẻ nhận biết và phát âm rõ ràng chữ </a:t>
            </a:r>
            <a:r>
              <a:rPr lang="en-US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m, n</a:t>
            </a: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. Biết được cấu tạo của chữ</a:t>
            </a:r>
            <a:r>
              <a:rPr lang="en-US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m, n</a:t>
            </a: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. Nhận biết chữ</a:t>
            </a:r>
            <a:r>
              <a:rPr lang="en-US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m, n</a:t>
            </a: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thông qua các từ</a:t>
            </a:r>
            <a:r>
              <a:rPr lang="en-US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và qua trò chơi.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Kỹ năng: </a:t>
            </a: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trẻ</a:t>
            </a: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kỹ năng so sánh điểm giống nhau và khác nhau của chữ </a:t>
            </a:r>
            <a:r>
              <a:rPr lang="en-US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m, n</a:t>
            </a: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. Rèn</a:t>
            </a:r>
            <a:r>
              <a:rPr lang="en-US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trẻ</a:t>
            </a: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kỹ năng phát âm rõ ràng</a:t>
            </a:r>
            <a:r>
              <a:rPr lang="en-US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Giáo dục: </a:t>
            </a: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Giáo dục trẻ biết yêu </a:t>
            </a:r>
            <a:r>
              <a:rPr lang="en-US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, chăm sóc các </a:t>
            </a:r>
            <a:r>
              <a:rPr lang="en-US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loại hoa, cây xanh</a:t>
            </a:r>
            <a:r>
              <a:rPr lang="vi-VN" sz="2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. Trẻ hứng thú tích cực tham gia trò chơi.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Mdyccc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1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" y="171874"/>
            <a:ext cx="2301875" cy="172402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" y="2439832"/>
            <a:ext cx="2287639" cy="170895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828" y="4733311"/>
            <a:ext cx="2302712" cy="172088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38" y="4712377"/>
            <a:ext cx="2312760" cy="174181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7577"/>
            <a:ext cx="2287639" cy="170895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8" y="4745243"/>
            <a:ext cx="2300200" cy="170895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117" y="2438856"/>
            <a:ext cx="2316110" cy="170895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15" y="2438856"/>
            <a:ext cx="2341318" cy="170992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0" b="14139"/>
          <a:stretch/>
        </p:blipFill>
        <p:spPr>
          <a:xfrm>
            <a:off x="6822539" y="157577"/>
            <a:ext cx="2312760" cy="172402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52400" y="157577"/>
            <a:ext cx="1905000" cy="304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mai</a:t>
            </a:r>
            <a:endParaRPr lang="en-US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22080" y="1546142"/>
            <a:ext cx="1905000" cy="304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ly</a:t>
            </a:r>
            <a:endParaRPr lang="en-US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06018" y="157577"/>
            <a:ext cx="1905000" cy="304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  <a:cs typeface="Arial" pitchFamily="34" charset="0"/>
              </a:rPr>
              <a:t>Hoa vạn thọ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36696" y="3835350"/>
            <a:ext cx="1905000" cy="304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  <a:cs typeface="Arial" pitchFamily="34" charset="0"/>
              </a:rPr>
              <a:t>Hoa hồng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32081" y="3865677"/>
            <a:ext cx="2296807" cy="304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h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ướng</a:t>
            </a:r>
            <a:r>
              <a:rPr lang="en-US" dirty="0" smtClean="0">
                <a:latin typeface="Comic Sans MS" pitchFamily="66" charset="0"/>
                <a:cs typeface="Arial" pitchFamily="34" charset="0"/>
              </a:rPr>
              <a:t> d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ươ</a:t>
            </a:r>
            <a:r>
              <a:rPr lang="en-US" dirty="0" smtClean="0">
                <a:latin typeface="Comic Sans MS" pitchFamily="66" charset="0"/>
                <a:cs typeface="Arial" pitchFamily="34" charset="0"/>
              </a:rPr>
              <a:t>ng</a:t>
            </a:r>
            <a:endParaRPr lang="en-US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6392" y="3843008"/>
            <a:ext cx="1905000" cy="304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</a:t>
            </a:r>
            <a:r>
              <a:rPr lang="vi-VN" dirty="0">
                <a:latin typeface="Arial" pitchFamily="34" charset="0"/>
                <a:cs typeface="Arial" pitchFamily="34" charset="0"/>
              </a:rPr>
              <a:t>đào</a:t>
            </a:r>
            <a:endParaRPr lang="en-US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2254" y="6170072"/>
            <a:ext cx="1905000" cy="304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  <a:cs typeface="Arial" pitchFamily="34" charset="0"/>
              </a:rPr>
              <a:t>Hoa </a:t>
            </a:r>
            <a:r>
              <a:rPr lang="en-US" dirty="0" smtClean="0">
                <a:latin typeface="Comic Sans MS" pitchFamily="66" charset="0"/>
                <a:cs typeface="Arial" pitchFamily="34" charset="0"/>
              </a:rPr>
              <a:t>mimosa</a:t>
            </a:r>
            <a:endParaRPr lang="en-US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48919" y="6149395"/>
            <a:ext cx="1905000" cy="304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lan</a:t>
            </a:r>
            <a:endParaRPr lang="en-US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87215" y="6166070"/>
            <a:ext cx="1905000" cy="304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  <a:cs typeface="Arial" pitchFamily="34" charset="0"/>
              </a:rPr>
              <a:t>Hoa cúc</a:t>
            </a:r>
          </a:p>
        </p:txBody>
      </p:sp>
      <p:sp>
        <p:nvSpPr>
          <p:cNvPr id="7" name="Right Arrow 6">
            <a:hlinkClick r:id="rId12" action="ppaction://hlinksldjump"/>
          </p:cNvPr>
          <p:cNvSpPr/>
          <p:nvPr/>
        </p:nvSpPr>
        <p:spPr>
          <a:xfrm>
            <a:off x="8305800" y="6474872"/>
            <a:ext cx="809098" cy="4593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2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180" y="287425"/>
            <a:ext cx="2316110" cy="1708115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29" y="2463963"/>
            <a:ext cx="2316110" cy="1741818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" y="280183"/>
            <a:ext cx="2316110" cy="1731561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180" y="2444471"/>
            <a:ext cx="2316110" cy="17608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" y="2444471"/>
            <a:ext cx="2316110" cy="17407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82" y="4700392"/>
            <a:ext cx="2357140" cy="17418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8"/>
          <a:stretch/>
        </p:blipFill>
        <p:spPr>
          <a:xfrm>
            <a:off x="6723829" y="254769"/>
            <a:ext cx="2392310" cy="1773429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7" y="4664741"/>
            <a:ext cx="2299807" cy="17533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02" y="4688878"/>
            <a:ext cx="2282222" cy="17533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92256" y="275100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đậu</a:t>
            </a:r>
            <a:r>
              <a:rPr lang="en-US" dirty="0">
                <a:latin typeface="Comic Sans MS" pitchFamily="66" charset="0"/>
                <a:cs typeface="Arial" pitchFamily="34" charset="0"/>
              </a:rPr>
              <a:t> biếc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8262" y="1706944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</a:t>
            </a:r>
            <a:r>
              <a:rPr lang="en-US" dirty="0">
                <a:latin typeface="Comic Sans MS" pitchFamily="66" charset="0"/>
                <a:cs typeface="Arial" pitchFamily="34" charset="0"/>
              </a:rPr>
              <a:t>phong lữ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17035" y="1694565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  <a:cs typeface="Arial" pitchFamily="34" charset="0"/>
              </a:rPr>
              <a:t>Hoa </a:t>
            </a:r>
            <a:r>
              <a:rPr lang="en-US" dirty="0" smtClean="0">
                <a:latin typeface="Comic Sans MS" pitchFamily="66" charset="0"/>
                <a:cs typeface="Arial" pitchFamily="34" charset="0"/>
              </a:rPr>
              <a:t>mẫu 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đơ</a:t>
            </a:r>
            <a:r>
              <a:rPr lang="en-US" dirty="0" smtClean="0">
                <a:latin typeface="Comic Sans MS" pitchFamily="66" charset="0"/>
                <a:cs typeface="Arial" pitchFamily="34" charset="0"/>
              </a:rPr>
              <a:t>n</a:t>
            </a:r>
            <a:endParaRPr lang="en-US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68262" y="3922933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m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ười</a:t>
            </a:r>
            <a:r>
              <a:rPr lang="en-US" dirty="0">
                <a:latin typeface="Comic Sans MS" pitchFamily="66" charset="0"/>
                <a:cs typeface="Arial" pitchFamily="34" charset="0"/>
              </a:rPr>
              <a:t> giờ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67300" y="3922933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  <a:cs typeface="Arial" pitchFamily="34" charset="0"/>
              </a:rPr>
              <a:t>Hoa xác pháo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5823" y="3899300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đồng</a:t>
            </a:r>
            <a:r>
              <a:rPr lang="en-US" dirty="0">
                <a:latin typeface="Comic Sans MS" pitchFamily="66" charset="0"/>
                <a:cs typeface="Arial" pitchFamily="34" charset="0"/>
              </a:rPr>
              <a:t> tiền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6142" y="6099290"/>
            <a:ext cx="1875762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  <a:cs typeface="Arial" pitchFamily="34" charset="0"/>
              </a:rPr>
              <a:t>Hoa thạch </a:t>
            </a:r>
            <a:r>
              <a:rPr lang="en-US" dirty="0" smtClean="0">
                <a:latin typeface="Comic Sans MS" pitchFamily="66" charset="0"/>
                <a:cs typeface="Arial" pitchFamily="34" charset="0"/>
              </a:rPr>
              <a:t>thảo</a:t>
            </a:r>
            <a:endParaRPr lang="en-US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89013" y="6161789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  <a:cs typeface="Arial" pitchFamily="34" charset="0"/>
              </a:rPr>
              <a:t>Hoa dâm bụt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78453" y="6161789"/>
            <a:ext cx="202682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th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ược</a:t>
            </a:r>
            <a:r>
              <a:rPr lang="en-US" dirty="0" smtClean="0">
                <a:latin typeface="Comic Sans MS" pitchFamily="66" charset="0"/>
                <a:cs typeface="Arial" pitchFamily="34" charset="0"/>
              </a:rPr>
              <a:t> d</a:t>
            </a:r>
            <a:r>
              <a:rPr lang="vi-VN" dirty="0">
                <a:latin typeface="Arial" pitchFamily="34" charset="0"/>
                <a:cs typeface="Arial" pitchFamily="34" charset="0"/>
              </a:rPr>
              <a:t>ược</a:t>
            </a:r>
            <a:endParaRPr lang="en-US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0" name="Right Arrow 19">
            <a:hlinkClick r:id="rId12" action="ppaction://hlinksldjump"/>
          </p:cNvPr>
          <p:cNvSpPr/>
          <p:nvPr/>
        </p:nvSpPr>
        <p:spPr>
          <a:xfrm>
            <a:off x="8305800" y="6474872"/>
            <a:ext cx="809098" cy="4593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8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" y="0"/>
            <a:ext cx="9144000" cy="68651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18245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Kết thúc hoạt động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- Hát “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Màu hoa”.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8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306819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vi-VN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Hoạt động trọng tâm</a:t>
            </a:r>
            <a:endParaRPr lang="en-US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000" dirty="0" smtClean="0">
                <a:latin typeface="Arial" pitchFamily="34" charset="0"/>
                <a:cs typeface="Arial" pitchFamily="34" charset="0"/>
              </a:rPr>
              <a:t>Hoạt động 1: Giới thiệu chữ cái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m, n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qua cụm từ “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Hoa lan tím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”.</a:t>
            </a:r>
          </a:p>
          <a:p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62" y="1322481"/>
            <a:ext cx="6121400" cy="40793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449962" y="5638800"/>
            <a:ext cx="655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Hoa lan tím</a:t>
            </a:r>
            <a:endParaRPr lang="en-US" sz="6600" b="1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83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990600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Hoa</a:t>
            </a:r>
            <a:r>
              <a:rPr lang="en-US" sz="7200" dirty="0" smtClean="0">
                <a:latin typeface="Comic Sans MS" pitchFamily="66" charset="0"/>
              </a:rPr>
              <a:t> </a:t>
            </a:r>
            <a:endParaRPr lang="en-US" sz="7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979251"/>
            <a:ext cx="205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lan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9540" y="959796"/>
            <a:ext cx="2133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tím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7" name="Right Brace 6"/>
          <p:cNvSpPr/>
          <p:nvPr/>
        </p:nvSpPr>
        <p:spPr>
          <a:xfrm rot="5400000">
            <a:off x="1790700" y="1333712"/>
            <a:ext cx="457200" cy="2514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 rot="5400000">
            <a:off x="4430138" y="1708227"/>
            <a:ext cx="525294" cy="176557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 rot="5400000">
            <a:off x="6850757" y="1676612"/>
            <a:ext cx="547885" cy="1828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14436" y="2819612"/>
            <a:ext cx="2214664" cy="20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7" idx="0"/>
          </p:cNvCxnSpPr>
          <p:nvPr/>
        </p:nvCxnSpPr>
        <p:spPr>
          <a:xfrm flipH="1">
            <a:off x="4667250" y="2864955"/>
            <a:ext cx="25536" cy="19356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953000" y="2971800"/>
            <a:ext cx="2171700" cy="1905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29100" y="4800600"/>
            <a:ext cx="87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7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" y="0"/>
            <a:ext cx="9144000" cy="6867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6718" y="1006417"/>
            <a:ext cx="114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H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8400" y="979251"/>
            <a:ext cx="89800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a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6247" y="990600"/>
            <a:ext cx="85953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o</a:t>
            </a:r>
          </a:p>
        </p:txBody>
      </p:sp>
      <p:sp>
        <p:nvSpPr>
          <p:cNvPr id="7" name="Rectangle 6"/>
          <p:cNvSpPr/>
          <p:nvPr/>
        </p:nvSpPr>
        <p:spPr>
          <a:xfrm>
            <a:off x="6971489" y="995068"/>
            <a:ext cx="1294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6562364" y="1006417"/>
            <a:ext cx="54373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í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0" y="990600"/>
            <a:ext cx="78899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00600" y="1006417"/>
            <a:ext cx="85632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79767" y="990600"/>
            <a:ext cx="10071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a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1905" y="995068"/>
            <a:ext cx="53572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l</a:t>
            </a:r>
          </a:p>
        </p:txBody>
      </p:sp>
      <p:sp>
        <p:nvSpPr>
          <p:cNvPr id="13" name="Right Brace 12"/>
          <p:cNvSpPr/>
          <p:nvPr/>
        </p:nvSpPr>
        <p:spPr>
          <a:xfrm rot="5400000">
            <a:off x="1189890" y="1981817"/>
            <a:ext cx="342900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 rot="5400000">
            <a:off x="2054561" y="2129151"/>
            <a:ext cx="342900" cy="5816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 rot="5400000">
            <a:off x="2715951" y="2112865"/>
            <a:ext cx="342900" cy="6118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 rot="5400000">
            <a:off x="4411897" y="2121101"/>
            <a:ext cx="342900" cy="6038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 rot="5400000">
            <a:off x="3842765" y="2237864"/>
            <a:ext cx="342900" cy="387770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5052593" y="2133922"/>
            <a:ext cx="342900" cy="6101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 rot="5400000">
            <a:off x="6162314" y="2187370"/>
            <a:ext cx="342900" cy="457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/>
          <p:cNvSpPr/>
          <p:nvPr/>
        </p:nvSpPr>
        <p:spPr>
          <a:xfrm rot="5400000">
            <a:off x="6702810" y="2226015"/>
            <a:ext cx="342900" cy="3799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/>
          <p:cNvSpPr/>
          <p:nvPr/>
        </p:nvSpPr>
        <p:spPr>
          <a:xfrm rot="5400000">
            <a:off x="7432916" y="1954014"/>
            <a:ext cx="342900" cy="97000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361340" y="2637633"/>
            <a:ext cx="2296260" cy="2467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2"/>
          </p:cNvCxnSpPr>
          <p:nvPr/>
        </p:nvCxnSpPr>
        <p:spPr>
          <a:xfrm>
            <a:off x="2226013" y="2621816"/>
            <a:ext cx="1431587" cy="2331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887401" y="2621816"/>
            <a:ext cx="932929" cy="22549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014215" y="2637633"/>
            <a:ext cx="65552" cy="2086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347629" y="2637633"/>
            <a:ext cx="235718" cy="2086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9" idx="1"/>
          </p:cNvCxnSpPr>
          <p:nvPr/>
        </p:nvCxnSpPr>
        <p:spPr>
          <a:xfrm flipH="1">
            <a:off x="4465488" y="2610467"/>
            <a:ext cx="758555" cy="21139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4583347" y="2637633"/>
            <a:ext cx="1750417" cy="22391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4724400" y="2637633"/>
            <a:ext cx="2149862" cy="23153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4844765" y="2626284"/>
            <a:ext cx="2759603" cy="24791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89294" y="4572000"/>
            <a:ext cx="1032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14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2133600"/>
            <a:ext cx="106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H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5879" y="2133600"/>
            <a:ext cx="85953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o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75016" y="2134141"/>
            <a:ext cx="89800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a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1604" y="2131921"/>
            <a:ext cx="85632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n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3757" y="2156213"/>
            <a:ext cx="89800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a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4643" y="2131921"/>
            <a:ext cx="53572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l</a:t>
            </a:r>
          </a:p>
        </p:txBody>
      </p:sp>
      <p:sp>
        <p:nvSpPr>
          <p:cNvPr id="8" name="Rectangle 7"/>
          <p:cNvSpPr/>
          <p:nvPr/>
        </p:nvSpPr>
        <p:spPr>
          <a:xfrm>
            <a:off x="6629400" y="2084119"/>
            <a:ext cx="118013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m</a:t>
            </a:r>
          </a:p>
        </p:txBody>
      </p:sp>
      <p:sp>
        <p:nvSpPr>
          <p:cNvPr id="9" name="Rectangle 8"/>
          <p:cNvSpPr/>
          <p:nvPr/>
        </p:nvSpPr>
        <p:spPr>
          <a:xfrm>
            <a:off x="6235098" y="2102402"/>
            <a:ext cx="54373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í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5000" y="2084119"/>
            <a:ext cx="78899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5879" y="99060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học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05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6" grpId="0"/>
      <p:bldP spid="7" grpId="0"/>
      <p:bldP spid="7" grpId="1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4503" r="1488" b="279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718706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Hoạt động 2: Làm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quen chữ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3472" y="718706"/>
            <a:ext cx="319391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25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thieuchu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5530" y="814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4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4503" r="1488" b="279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0" y="685800"/>
            <a:ext cx="2973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Phân tích cấu tạo chữ m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36727" r="85737" b="4746"/>
          <a:stretch/>
        </p:blipFill>
        <p:spPr>
          <a:xfrm>
            <a:off x="3615917" y="2104415"/>
            <a:ext cx="439366" cy="1780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36727" r="58644" b="4746"/>
          <a:stretch/>
        </p:blipFill>
        <p:spPr>
          <a:xfrm>
            <a:off x="4055283" y="2104415"/>
            <a:ext cx="1021404" cy="1780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36727" r="58644" b="4746"/>
          <a:stretch/>
        </p:blipFill>
        <p:spPr>
          <a:xfrm>
            <a:off x="4953000" y="2104415"/>
            <a:ext cx="1021404" cy="17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4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4503" r="1488" b="279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0" y="1981200"/>
            <a:ext cx="3048000" cy="3962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20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7" b="50000"/>
          <a:stretch/>
        </p:blipFill>
        <p:spPr>
          <a:xfrm>
            <a:off x="5029200" y="2400300"/>
            <a:ext cx="2590800" cy="31242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781300" y="8382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Giới thiệu chữ m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viết th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ường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1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506</Words>
  <Application>Microsoft Office PowerPoint</Application>
  <PresentationFormat>On-screen Show (4:3)</PresentationFormat>
  <Paragraphs>91</Paragraphs>
  <Slides>22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48</cp:revision>
  <dcterms:created xsi:type="dcterms:W3CDTF">2018-09-23T08:21:24Z</dcterms:created>
  <dcterms:modified xsi:type="dcterms:W3CDTF">2024-05-04T04:48:50Z</dcterms:modified>
</cp:coreProperties>
</file>