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90" r:id="rId3"/>
    <p:sldId id="292" r:id="rId4"/>
    <p:sldId id="291" r:id="rId5"/>
    <p:sldId id="286" r:id="rId6"/>
    <p:sldId id="285" r:id="rId7"/>
    <p:sldId id="295" r:id="rId8"/>
    <p:sldId id="296" r:id="rId9"/>
    <p:sldId id="293" r:id="rId10"/>
    <p:sldId id="272" r:id="rId11"/>
    <p:sldId id="274" r:id="rId12"/>
    <p:sldId id="273" r:id="rId13"/>
    <p:sldId id="276" r:id="rId14"/>
    <p:sldId id="275" r:id="rId15"/>
    <p:sldId id="278" r:id="rId16"/>
    <p:sldId id="277" r:id="rId17"/>
    <p:sldId id="282" r:id="rId18"/>
    <p:sldId id="297" r:id="rId19"/>
    <p:sldId id="298" r:id="rId20"/>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33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3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AAB5412-16DD-A639-CA27-D386B3A9FB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250BDB-9211-5643-14DF-AFE3442BC2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101019-6993-663E-3DCA-D1D7A5E774A2}"/>
              </a:ext>
            </a:extLst>
          </p:cNvPr>
          <p:cNvSpPr>
            <a:spLocks noGrp="1" noChangeArrowheads="1"/>
          </p:cNvSpPr>
          <p:nvPr>
            <p:ph type="sldNum" sz="quarter" idx="12"/>
          </p:nvPr>
        </p:nvSpPr>
        <p:spPr>
          <a:ln/>
        </p:spPr>
        <p:txBody>
          <a:bodyPr/>
          <a:lstStyle>
            <a:lvl1pPr>
              <a:defRPr/>
            </a:lvl1pPr>
          </a:lstStyle>
          <a:p>
            <a:pPr>
              <a:defRPr/>
            </a:pPr>
            <a:fld id="{A1279272-2DCA-4F11-AE25-F32CDA8F1A92}" type="slidenum">
              <a:rPr lang="en-US" altLang="en-US"/>
              <a:pPr>
                <a:defRPr/>
              </a:pPr>
              <a:t>‹#›</a:t>
            </a:fld>
            <a:endParaRPr lang="en-US" altLang="en-US"/>
          </a:p>
        </p:txBody>
      </p:sp>
    </p:spTree>
    <p:extLst>
      <p:ext uri="{BB962C8B-B14F-4D97-AF65-F5344CB8AC3E}">
        <p14:creationId xmlns:p14="http://schemas.microsoft.com/office/powerpoint/2010/main" val="137364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1B93FC-18AA-83BE-F6BF-12FD738B48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452AA6-6FDD-C41D-5154-DB45C0C62B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8C976E-BBBA-90EC-8CDB-000C0F742143}"/>
              </a:ext>
            </a:extLst>
          </p:cNvPr>
          <p:cNvSpPr>
            <a:spLocks noGrp="1" noChangeArrowheads="1"/>
          </p:cNvSpPr>
          <p:nvPr>
            <p:ph type="sldNum" sz="quarter" idx="12"/>
          </p:nvPr>
        </p:nvSpPr>
        <p:spPr>
          <a:ln/>
        </p:spPr>
        <p:txBody>
          <a:bodyPr/>
          <a:lstStyle>
            <a:lvl1pPr>
              <a:defRPr/>
            </a:lvl1pPr>
          </a:lstStyle>
          <a:p>
            <a:pPr>
              <a:defRPr/>
            </a:pPr>
            <a:fld id="{9C3E0A05-F8B1-4C45-8DC3-956245E22F1B}" type="slidenum">
              <a:rPr lang="en-US" altLang="en-US"/>
              <a:pPr>
                <a:defRPr/>
              </a:pPr>
              <a:t>‹#›</a:t>
            </a:fld>
            <a:endParaRPr lang="en-US" altLang="en-US"/>
          </a:p>
        </p:txBody>
      </p:sp>
    </p:spTree>
    <p:extLst>
      <p:ext uri="{BB962C8B-B14F-4D97-AF65-F5344CB8AC3E}">
        <p14:creationId xmlns:p14="http://schemas.microsoft.com/office/powerpoint/2010/main" val="29620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E57B2C-BD41-02F2-BDAF-FDD468CF3C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4C7E4C-7B7F-8D50-6038-3E93D81DBE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8206BA-B9E4-8E3F-5260-1E210429048E}"/>
              </a:ext>
            </a:extLst>
          </p:cNvPr>
          <p:cNvSpPr>
            <a:spLocks noGrp="1" noChangeArrowheads="1"/>
          </p:cNvSpPr>
          <p:nvPr>
            <p:ph type="sldNum" sz="quarter" idx="12"/>
          </p:nvPr>
        </p:nvSpPr>
        <p:spPr>
          <a:ln/>
        </p:spPr>
        <p:txBody>
          <a:bodyPr/>
          <a:lstStyle>
            <a:lvl1pPr>
              <a:defRPr/>
            </a:lvl1pPr>
          </a:lstStyle>
          <a:p>
            <a:pPr>
              <a:defRPr/>
            </a:pPr>
            <a:fld id="{F3C8FAD9-1D6D-4AF4-8F96-34CF47A7A9AA}" type="slidenum">
              <a:rPr lang="en-US" altLang="en-US"/>
              <a:pPr>
                <a:defRPr/>
              </a:pPr>
              <a:t>‹#›</a:t>
            </a:fld>
            <a:endParaRPr lang="en-US" altLang="en-US"/>
          </a:p>
        </p:txBody>
      </p:sp>
    </p:spTree>
    <p:extLst>
      <p:ext uri="{BB962C8B-B14F-4D97-AF65-F5344CB8AC3E}">
        <p14:creationId xmlns:p14="http://schemas.microsoft.com/office/powerpoint/2010/main" val="146062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C2A0AF3-B4D5-2FAB-E9A2-ACA872F467E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F76EC59-96BD-FE6A-0FED-D03517169A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C7051FD-F4F2-C7A8-57F9-98EACF84993E}"/>
              </a:ext>
            </a:extLst>
          </p:cNvPr>
          <p:cNvSpPr>
            <a:spLocks noGrp="1" noChangeArrowheads="1"/>
          </p:cNvSpPr>
          <p:nvPr>
            <p:ph type="sldNum" sz="quarter" idx="12"/>
          </p:nvPr>
        </p:nvSpPr>
        <p:spPr>
          <a:ln/>
        </p:spPr>
        <p:txBody>
          <a:bodyPr/>
          <a:lstStyle>
            <a:lvl1pPr>
              <a:defRPr/>
            </a:lvl1pPr>
          </a:lstStyle>
          <a:p>
            <a:pPr>
              <a:defRPr/>
            </a:pPr>
            <a:fld id="{8B06D97C-5D61-4963-A680-9F16440E4BAF}" type="slidenum">
              <a:rPr lang="en-US" altLang="en-US"/>
              <a:pPr>
                <a:defRPr/>
              </a:pPr>
              <a:t>‹#›</a:t>
            </a:fld>
            <a:endParaRPr lang="en-US" altLang="en-US"/>
          </a:p>
        </p:txBody>
      </p:sp>
    </p:spTree>
    <p:extLst>
      <p:ext uri="{BB962C8B-B14F-4D97-AF65-F5344CB8AC3E}">
        <p14:creationId xmlns:p14="http://schemas.microsoft.com/office/powerpoint/2010/main" val="344254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89D792-EB37-9CC0-575D-590D918AD5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E60E4F-6522-9DE5-C096-FB11035B1F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855220-41EA-9945-00E3-C8CC845C61F2}"/>
              </a:ext>
            </a:extLst>
          </p:cNvPr>
          <p:cNvSpPr>
            <a:spLocks noGrp="1" noChangeArrowheads="1"/>
          </p:cNvSpPr>
          <p:nvPr>
            <p:ph type="sldNum" sz="quarter" idx="12"/>
          </p:nvPr>
        </p:nvSpPr>
        <p:spPr>
          <a:ln/>
        </p:spPr>
        <p:txBody>
          <a:bodyPr/>
          <a:lstStyle>
            <a:lvl1pPr>
              <a:defRPr/>
            </a:lvl1pPr>
          </a:lstStyle>
          <a:p>
            <a:pPr>
              <a:defRPr/>
            </a:pPr>
            <a:fld id="{38E15FD1-A130-4B64-8D92-D6BEFBEA49BA}" type="slidenum">
              <a:rPr lang="en-US" altLang="en-US"/>
              <a:pPr>
                <a:defRPr/>
              </a:pPr>
              <a:t>‹#›</a:t>
            </a:fld>
            <a:endParaRPr lang="en-US" altLang="en-US"/>
          </a:p>
        </p:txBody>
      </p:sp>
    </p:spTree>
    <p:extLst>
      <p:ext uri="{BB962C8B-B14F-4D97-AF65-F5344CB8AC3E}">
        <p14:creationId xmlns:p14="http://schemas.microsoft.com/office/powerpoint/2010/main" val="136941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0C0DA0C-2481-8C85-BE83-B6DE072D48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0515BB-DECE-AAAC-9ED4-6892A57B77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32F197-6AD8-72C5-FA21-B3AA8A542714}"/>
              </a:ext>
            </a:extLst>
          </p:cNvPr>
          <p:cNvSpPr>
            <a:spLocks noGrp="1" noChangeArrowheads="1"/>
          </p:cNvSpPr>
          <p:nvPr>
            <p:ph type="sldNum" sz="quarter" idx="12"/>
          </p:nvPr>
        </p:nvSpPr>
        <p:spPr>
          <a:ln/>
        </p:spPr>
        <p:txBody>
          <a:bodyPr/>
          <a:lstStyle>
            <a:lvl1pPr>
              <a:defRPr/>
            </a:lvl1pPr>
          </a:lstStyle>
          <a:p>
            <a:pPr>
              <a:defRPr/>
            </a:pPr>
            <a:fld id="{A0F28441-DDDE-4380-9782-4C1EC81F7CD9}" type="slidenum">
              <a:rPr lang="en-US" altLang="en-US"/>
              <a:pPr>
                <a:defRPr/>
              </a:pPr>
              <a:t>‹#›</a:t>
            </a:fld>
            <a:endParaRPr lang="en-US" altLang="en-US"/>
          </a:p>
        </p:txBody>
      </p:sp>
    </p:spTree>
    <p:extLst>
      <p:ext uri="{BB962C8B-B14F-4D97-AF65-F5344CB8AC3E}">
        <p14:creationId xmlns:p14="http://schemas.microsoft.com/office/powerpoint/2010/main" val="217233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430BCB-17AC-FF99-237A-EB4A806CF1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EFC4D5-5B04-1F1A-E92F-090690D218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B240F5-CB8F-8C1D-8A0C-914677218B38}"/>
              </a:ext>
            </a:extLst>
          </p:cNvPr>
          <p:cNvSpPr>
            <a:spLocks noGrp="1" noChangeArrowheads="1"/>
          </p:cNvSpPr>
          <p:nvPr>
            <p:ph type="sldNum" sz="quarter" idx="12"/>
          </p:nvPr>
        </p:nvSpPr>
        <p:spPr>
          <a:ln/>
        </p:spPr>
        <p:txBody>
          <a:bodyPr/>
          <a:lstStyle>
            <a:lvl1pPr>
              <a:defRPr/>
            </a:lvl1pPr>
          </a:lstStyle>
          <a:p>
            <a:pPr>
              <a:defRPr/>
            </a:pPr>
            <a:fld id="{30E1E24F-4F58-44A5-8CFA-D5C4CBB88CE4}" type="slidenum">
              <a:rPr lang="en-US" altLang="en-US"/>
              <a:pPr>
                <a:defRPr/>
              </a:pPr>
              <a:t>‹#›</a:t>
            </a:fld>
            <a:endParaRPr lang="en-US" altLang="en-US"/>
          </a:p>
        </p:txBody>
      </p:sp>
    </p:spTree>
    <p:extLst>
      <p:ext uri="{BB962C8B-B14F-4D97-AF65-F5344CB8AC3E}">
        <p14:creationId xmlns:p14="http://schemas.microsoft.com/office/powerpoint/2010/main" val="318718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422A8A1-3856-53AC-2F53-E51CC502346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2E57F0-E29E-326D-E768-8F109547B5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16356CD-F597-2D67-D97A-2F30FA8823B7}"/>
              </a:ext>
            </a:extLst>
          </p:cNvPr>
          <p:cNvSpPr>
            <a:spLocks noGrp="1" noChangeArrowheads="1"/>
          </p:cNvSpPr>
          <p:nvPr>
            <p:ph type="sldNum" sz="quarter" idx="12"/>
          </p:nvPr>
        </p:nvSpPr>
        <p:spPr>
          <a:ln/>
        </p:spPr>
        <p:txBody>
          <a:bodyPr/>
          <a:lstStyle>
            <a:lvl1pPr>
              <a:defRPr/>
            </a:lvl1pPr>
          </a:lstStyle>
          <a:p>
            <a:pPr>
              <a:defRPr/>
            </a:pPr>
            <a:fld id="{B6A53F4D-7224-47D4-9018-4C1E307DAE78}" type="slidenum">
              <a:rPr lang="en-US" altLang="en-US"/>
              <a:pPr>
                <a:defRPr/>
              </a:pPr>
              <a:t>‹#›</a:t>
            </a:fld>
            <a:endParaRPr lang="en-US" altLang="en-US"/>
          </a:p>
        </p:txBody>
      </p:sp>
    </p:spTree>
    <p:extLst>
      <p:ext uri="{BB962C8B-B14F-4D97-AF65-F5344CB8AC3E}">
        <p14:creationId xmlns:p14="http://schemas.microsoft.com/office/powerpoint/2010/main" val="396790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46A5C9-C9DA-46DB-7073-6483B8D07A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597D5B-945D-FEB6-5122-5D9E80DA60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4A6A3C-2257-5C1C-6F83-E35C33D0C2CD}"/>
              </a:ext>
            </a:extLst>
          </p:cNvPr>
          <p:cNvSpPr>
            <a:spLocks noGrp="1" noChangeArrowheads="1"/>
          </p:cNvSpPr>
          <p:nvPr>
            <p:ph type="sldNum" sz="quarter" idx="12"/>
          </p:nvPr>
        </p:nvSpPr>
        <p:spPr>
          <a:ln/>
        </p:spPr>
        <p:txBody>
          <a:bodyPr/>
          <a:lstStyle>
            <a:lvl1pPr>
              <a:defRPr/>
            </a:lvl1pPr>
          </a:lstStyle>
          <a:p>
            <a:pPr>
              <a:defRPr/>
            </a:pPr>
            <a:fld id="{94C963F4-E616-4B5D-9FB4-0DBD5C9C4A25}" type="slidenum">
              <a:rPr lang="en-US" altLang="en-US"/>
              <a:pPr>
                <a:defRPr/>
              </a:pPr>
              <a:t>‹#›</a:t>
            </a:fld>
            <a:endParaRPr lang="en-US" altLang="en-US"/>
          </a:p>
        </p:txBody>
      </p:sp>
    </p:spTree>
    <p:extLst>
      <p:ext uri="{BB962C8B-B14F-4D97-AF65-F5344CB8AC3E}">
        <p14:creationId xmlns:p14="http://schemas.microsoft.com/office/powerpoint/2010/main" val="317473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556676-D5AB-CB26-47A9-A74768285FF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27C85A-9268-4E31-EBAE-64D5F9E46B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E7093EF-DAA8-23A0-67D2-64BD3E134A77}"/>
              </a:ext>
            </a:extLst>
          </p:cNvPr>
          <p:cNvSpPr>
            <a:spLocks noGrp="1" noChangeArrowheads="1"/>
          </p:cNvSpPr>
          <p:nvPr>
            <p:ph type="sldNum" sz="quarter" idx="12"/>
          </p:nvPr>
        </p:nvSpPr>
        <p:spPr>
          <a:ln/>
        </p:spPr>
        <p:txBody>
          <a:bodyPr/>
          <a:lstStyle>
            <a:lvl1pPr>
              <a:defRPr/>
            </a:lvl1pPr>
          </a:lstStyle>
          <a:p>
            <a:pPr>
              <a:defRPr/>
            </a:pPr>
            <a:fld id="{45682E65-3B46-42A6-93D2-8321CC129034}" type="slidenum">
              <a:rPr lang="en-US" altLang="en-US"/>
              <a:pPr>
                <a:defRPr/>
              </a:pPr>
              <a:t>‹#›</a:t>
            </a:fld>
            <a:endParaRPr lang="en-US" altLang="en-US"/>
          </a:p>
        </p:txBody>
      </p:sp>
    </p:spTree>
    <p:extLst>
      <p:ext uri="{BB962C8B-B14F-4D97-AF65-F5344CB8AC3E}">
        <p14:creationId xmlns:p14="http://schemas.microsoft.com/office/powerpoint/2010/main" val="835210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277EABE-3EA2-735C-7D42-516E0DAF13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234E3A-34A2-D901-B05F-CD2CD71F97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68338D-9384-6AB4-5504-FD4EED955178}"/>
              </a:ext>
            </a:extLst>
          </p:cNvPr>
          <p:cNvSpPr>
            <a:spLocks noGrp="1" noChangeArrowheads="1"/>
          </p:cNvSpPr>
          <p:nvPr>
            <p:ph type="sldNum" sz="quarter" idx="12"/>
          </p:nvPr>
        </p:nvSpPr>
        <p:spPr>
          <a:ln/>
        </p:spPr>
        <p:txBody>
          <a:bodyPr/>
          <a:lstStyle>
            <a:lvl1pPr>
              <a:defRPr/>
            </a:lvl1pPr>
          </a:lstStyle>
          <a:p>
            <a:pPr>
              <a:defRPr/>
            </a:pPr>
            <a:fld id="{12830318-355D-4A3F-A8B3-0E99246BC50F}" type="slidenum">
              <a:rPr lang="en-US" altLang="en-US"/>
              <a:pPr>
                <a:defRPr/>
              </a:pPr>
              <a:t>‹#›</a:t>
            </a:fld>
            <a:endParaRPr lang="en-US" altLang="en-US"/>
          </a:p>
        </p:txBody>
      </p:sp>
    </p:spTree>
    <p:extLst>
      <p:ext uri="{BB962C8B-B14F-4D97-AF65-F5344CB8AC3E}">
        <p14:creationId xmlns:p14="http://schemas.microsoft.com/office/powerpoint/2010/main" val="331985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F80B8-4249-74E8-83D0-4C79AAC11D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C8F48F-07F6-36EB-158B-40FB88DFE8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F0A3D9-6C94-3E45-D1EA-E0DFDFF7ED4C}"/>
              </a:ext>
            </a:extLst>
          </p:cNvPr>
          <p:cNvSpPr>
            <a:spLocks noGrp="1" noChangeArrowheads="1"/>
          </p:cNvSpPr>
          <p:nvPr>
            <p:ph type="sldNum" sz="quarter" idx="12"/>
          </p:nvPr>
        </p:nvSpPr>
        <p:spPr>
          <a:ln/>
        </p:spPr>
        <p:txBody>
          <a:bodyPr/>
          <a:lstStyle>
            <a:lvl1pPr>
              <a:defRPr/>
            </a:lvl1pPr>
          </a:lstStyle>
          <a:p>
            <a:pPr>
              <a:defRPr/>
            </a:pPr>
            <a:fld id="{EBD1075B-3E10-448E-BBDB-E5FA3FC96AA2}" type="slidenum">
              <a:rPr lang="en-US" altLang="en-US"/>
              <a:pPr>
                <a:defRPr/>
              </a:pPr>
              <a:t>‹#›</a:t>
            </a:fld>
            <a:endParaRPr lang="en-US" altLang="en-US"/>
          </a:p>
        </p:txBody>
      </p:sp>
    </p:spTree>
    <p:extLst>
      <p:ext uri="{BB962C8B-B14F-4D97-AF65-F5344CB8AC3E}">
        <p14:creationId xmlns:p14="http://schemas.microsoft.com/office/powerpoint/2010/main" val="56239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4306F2-391C-C536-6430-08FE953E06A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CB7675D-2E1B-8FD3-AC8C-62155E0ADB9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FFF5D0D-7585-65B8-2453-AD4E4FFEFF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7D99A60-0B5B-2EAF-D535-85BE382C6A4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F9A4196-6042-3AF8-3ADD-55EB51FCD6A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8ACB690-0200-4904-BAD3-38149B7BAD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C:\Documents%20and%20Settings\ANGEL\Desktop\NHA&#803;C%20BA&#768;I%20TH&#416;%20B&#258;&#769;P%20CA&#777;I%20XANH\ta%20cung%20tr&#244;&#777;%20ta&#768;i%20&#273;o&#803;c%20th&#417;.mp3"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file:///C:\Users\Administrator\Downloads\C&#194;Y%20B&#7854;P%20C&#7842;I%20(H&#236;nh%20minh%20h&#7885;a%20theo%20l&#7901;i%20b&#224;i%20h&#225;t).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7B5CABA1-73B6-035D-146E-074EA79BC489}"/>
              </a:ext>
            </a:extLst>
          </p:cNvPr>
          <p:cNvSpPr>
            <a:spLocks noGrp="1" noChangeArrowheads="1"/>
          </p:cNvSpPr>
          <p:nvPr>
            <p:ph type="title"/>
          </p:nvPr>
        </p:nvSpPr>
        <p:spPr/>
        <p:txBody>
          <a:bodyPr/>
          <a:lstStyle/>
          <a:p>
            <a:endParaRPr lang="en-US" altLang="en-US"/>
          </a:p>
        </p:txBody>
      </p:sp>
      <p:pic>
        <p:nvPicPr>
          <p:cNvPr id="2051" name="Picture 2" descr="C:\Users\Welcome\Desktop\hinh-nen-dien-thoai-hoa-cac-loai-hd-33.jpg">
            <a:extLst>
              <a:ext uri="{FF2B5EF4-FFF2-40B4-BE49-F238E27FC236}">
                <a16:creationId xmlns:a16="http://schemas.microsoft.com/office/drawing/2014/main" id="{899D00B2-8785-56D2-EB52-C4D292100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a:extLst>
              <a:ext uri="{FF2B5EF4-FFF2-40B4-BE49-F238E27FC236}">
                <a16:creationId xmlns:a16="http://schemas.microsoft.com/office/drawing/2014/main" id="{E10220D8-973D-04F6-A3C8-306B4CC40B3E}"/>
              </a:ext>
            </a:extLst>
          </p:cNvPr>
          <p:cNvSpPr>
            <a:spLocks noChangeArrowheads="1"/>
          </p:cNvSpPr>
          <p:nvPr/>
        </p:nvSpPr>
        <p:spPr bwMode="auto">
          <a:xfrm>
            <a:off x="1295400" y="138113"/>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rgbClr val="002060"/>
                </a:solidFill>
                <a:latin typeface="Times New Roman" panose="02020603050405020304" pitchFamily="18" charset="0"/>
                <a:cs typeface="Times New Roman" panose="02020603050405020304" pitchFamily="18" charset="0"/>
              </a:rPr>
              <a:t>PHÒNG GIÁO DỤC &amp; ĐÀO TẠO QUẬN LONG BIÊN</a:t>
            </a:r>
          </a:p>
          <a:p>
            <a:pPr algn="ctr" eaLnBrk="1" hangingPunct="1">
              <a:spcBef>
                <a:spcPct val="0"/>
              </a:spcBef>
              <a:buFontTx/>
              <a:buNone/>
            </a:pPr>
            <a:r>
              <a:rPr lang="en-US" altLang="vi-VN" sz="2000" b="1">
                <a:solidFill>
                  <a:srgbClr val="002060"/>
                </a:solidFill>
                <a:latin typeface="Times New Roman" panose="02020603050405020304" pitchFamily="18" charset="0"/>
                <a:cs typeface="Times New Roman" panose="02020603050405020304" pitchFamily="18" charset="0"/>
              </a:rPr>
              <a:t>TRƯỜNG MẦM NON HOA TRẠNG NGUYÊN</a:t>
            </a:r>
          </a:p>
        </p:txBody>
      </p:sp>
      <p:sp>
        <p:nvSpPr>
          <p:cNvPr id="10" name="Rectangle 4">
            <a:extLst>
              <a:ext uri="{FF2B5EF4-FFF2-40B4-BE49-F238E27FC236}">
                <a16:creationId xmlns:a16="http://schemas.microsoft.com/office/drawing/2014/main" id="{784F014D-8D45-4FA6-8882-CD606D2A4371}"/>
              </a:ext>
            </a:extLst>
          </p:cNvPr>
          <p:cNvSpPr>
            <a:spLocks noChangeArrowheads="1"/>
          </p:cNvSpPr>
          <p:nvPr/>
        </p:nvSpPr>
        <p:spPr bwMode="auto">
          <a:xfrm>
            <a:off x="1793875" y="2149475"/>
            <a:ext cx="5556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11" name="Rectangle 4">
            <a:extLst>
              <a:ext uri="{FF2B5EF4-FFF2-40B4-BE49-F238E27FC236}">
                <a16:creationId xmlns:a16="http://schemas.microsoft.com/office/drawing/2014/main" id="{0C11B1C0-66AB-7894-A7AF-E0F35A2C9297}"/>
              </a:ext>
            </a:extLst>
          </p:cNvPr>
          <p:cNvSpPr>
            <a:spLocks noChangeArrowheads="1"/>
          </p:cNvSpPr>
          <p:nvPr/>
        </p:nvSpPr>
        <p:spPr bwMode="auto">
          <a:xfrm>
            <a:off x="2447925" y="3011488"/>
            <a:ext cx="509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rgbClr val="0000FF"/>
                </a:solidFill>
                <a:latin typeface="Times New Roman" panose="02020603050405020304" pitchFamily="18" charset="0"/>
                <a:cs typeface="Times New Roman" panose="02020603050405020304" pitchFamily="18" charset="0"/>
              </a:rPr>
              <a:t>Đề tài: </a:t>
            </a:r>
            <a:r>
              <a:rPr lang="en-US" altLang="vi-VN" sz="2400" b="1">
                <a:solidFill>
                  <a:srgbClr val="0000FF"/>
                </a:solidFill>
                <a:latin typeface="Times New Roman" panose="02020603050405020304" pitchFamily="18" charset="0"/>
                <a:cs typeface="Times New Roman" panose="02020603050405020304" pitchFamily="18" charset="0"/>
              </a:rPr>
              <a:t>Dạy</a:t>
            </a:r>
            <a:r>
              <a:rPr lang="en-US" altLang="vi-VN" sz="2000" b="1">
                <a:solidFill>
                  <a:srgbClr val="0000FF"/>
                </a:solidFill>
                <a:latin typeface="Times New Roman" panose="02020603050405020304" pitchFamily="18" charset="0"/>
                <a:cs typeface="Times New Roman" panose="02020603050405020304" pitchFamily="18" charset="0"/>
              </a:rPr>
              <a:t> trẻ đọc thơ: “Bắp cải xanh”</a:t>
            </a:r>
          </a:p>
        </p:txBody>
      </p:sp>
      <p:sp>
        <p:nvSpPr>
          <p:cNvPr id="12" name="Rectangle 4">
            <a:extLst>
              <a:ext uri="{FF2B5EF4-FFF2-40B4-BE49-F238E27FC236}">
                <a16:creationId xmlns:a16="http://schemas.microsoft.com/office/drawing/2014/main" id="{AF333282-6A83-734D-E54A-F263C7BDE975}"/>
              </a:ext>
            </a:extLst>
          </p:cNvPr>
          <p:cNvSpPr>
            <a:spLocks noChangeArrowheads="1"/>
          </p:cNvSpPr>
          <p:nvPr/>
        </p:nvSpPr>
        <p:spPr bwMode="auto">
          <a:xfrm>
            <a:off x="2286000" y="3551238"/>
            <a:ext cx="341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rgbClr val="0000FF"/>
                </a:solidFill>
                <a:latin typeface="Times New Roman" panose="02020603050405020304" pitchFamily="18" charset="0"/>
                <a:cs typeface="Times New Roman" panose="02020603050405020304" pitchFamily="18" charset="0"/>
              </a:rPr>
              <a:t>Lứa tuổi: 24-36 tháng</a:t>
            </a:r>
          </a:p>
        </p:txBody>
      </p:sp>
      <p:sp>
        <p:nvSpPr>
          <p:cNvPr id="13" name="Rectangle 4">
            <a:extLst>
              <a:ext uri="{FF2B5EF4-FFF2-40B4-BE49-F238E27FC236}">
                <a16:creationId xmlns:a16="http://schemas.microsoft.com/office/drawing/2014/main" id="{08310308-C38A-48C8-D8E3-7A7790F855D7}"/>
              </a:ext>
            </a:extLst>
          </p:cNvPr>
          <p:cNvSpPr>
            <a:spLocks noChangeArrowheads="1"/>
          </p:cNvSpPr>
          <p:nvPr/>
        </p:nvSpPr>
        <p:spPr bwMode="auto">
          <a:xfrm>
            <a:off x="1905000" y="4048125"/>
            <a:ext cx="509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rgbClr val="0000FF"/>
                </a:solidFill>
                <a:latin typeface="Times New Roman" panose="02020603050405020304" pitchFamily="18" charset="0"/>
                <a:cs typeface="Times New Roman" panose="02020603050405020304" pitchFamily="18" charset="0"/>
              </a:rPr>
              <a:t>Giáo viên: Đào Thị Thu Hương</a:t>
            </a:r>
          </a:p>
        </p:txBody>
      </p:sp>
      <p:sp>
        <p:nvSpPr>
          <p:cNvPr id="14" name="Rectangle 4">
            <a:extLst>
              <a:ext uri="{FF2B5EF4-FFF2-40B4-BE49-F238E27FC236}">
                <a16:creationId xmlns:a16="http://schemas.microsoft.com/office/drawing/2014/main" id="{8DAD57E7-7900-37D0-2393-785E1F28B7FC}"/>
              </a:ext>
            </a:extLst>
          </p:cNvPr>
          <p:cNvSpPr>
            <a:spLocks noChangeArrowheads="1"/>
          </p:cNvSpPr>
          <p:nvPr/>
        </p:nvSpPr>
        <p:spPr bwMode="auto">
          <a:xfrm>
            <a:off x="2366963" y="6380163"/>
            <a:ext cx="441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NĂM HỌC: 2023-2024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ircle(in)">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a:extLst>
              <a:ext uri="{FF2B5EF4-FFF2-40B4-BE49-F238E27FC236}">
                <a16:creationId xmlns:a16="http://schemas.microsoft.com/office/drawing/2014/main" id="{E2C8D62D-62A7-FCDF-9603-9353C9518CB8}"/>
              </a:ext>
            </a:extLst>
          </p:cNvPr>
          <p:cNvSpPr txBox="1">
            <a:spLocks noChangeArrowheads="1"/>
          </p:cNvSpPr>
          <p:nvPr/>
        </p:nvSpPr>
        <p:spPr bwMode="auto">
          <a:xfrm>
            <a:off x="304800" y="2133600"/>
            <a:ext cx="78057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0000FF"/>
                </a:solidFill>
              </a:rPr>
              <a:t>Các con vừa nghe bài thơ gì?</a:t>
            </a:r>
          </a:p>
          <a:p>
            <a:pPr eaLnBrk="1" hangingPunct="1">
              <a:spcBef>
                <a:spcPct val="0"/>
              </a:spcBef>
              <a:buFontTx/>
              <a:buNone/>
            </a:pPr>
            <a:r>
              <a:rPr lang="en-US" altLang="en-US" sz="3600">
                <a:solidFill>
                  <a:srgbClr val="0000FF"/>
                </a:solidFill>
              </a:rPr>
              <a:t>Trong bài thơ cây bắp cải có màu gì?</a:t>
            </a:r>
          </a:p>
        </p:txBody>
      </p:sp>
      <p:pic>
        <p:nvPicPr>
          <p:cNvPr id="11267" name="Picture 1" descr="flowers_fr0205-1">
            <a:extLst>
              <a:ext uri="{FF2B5EF4-FFF2-40B4-BE49-F238E27FC236}">
                <a16:creationId xmlns:a16="http://schemas.microsoft.com/office/drawing/2014/main" id="{C749D61F-338D-608B-4B06-97244600B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heel(4)">
                                      <p:cBhvr>
                                        <p:cTn id="7"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98A75F72-1F9D-7970-2860-D8F53D685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3">
            <a:extLst>
              <a:ext uri="{FF2B5EF4-FFF2-40B4-BE49-F238E27FC236}">
                <a16:creationId xmlns:a16="http://schemas.microsoft.com/office/drawing/2014/main" id="{DB16EF5E-8E19-759D-4E91-C221E800EE06}"/>
              </a:ext>
            </a:extLst>
          </p:cNvPr>
          <p:cNvSpPr txBox="1">
            <a:spLocks noChangeArrowheads="1"/>
          </p:cNvSpPr>
          <p:nvPr/>
        </p:nvSpPr>
        <p:spPr bwMode="auto">
          <a:xfrm>
            <a:off x="990600" y="5181600"/>
            <a:ext cx="38211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rgbClr val="FFFF00"/>
                </a:solidFill>
              </a:rPr>
              <a:t>Bắp cải xanh</a:t>
            </a:r>
          </a:p>
          <a:p>
            <a:pPr eaLnBrk="1" hangingPunct="1">
              <a:spcBef>
                <a:spcPct val="0"/>
              </a:spcBef>
              <a:buFontTx/>
              <a:buNone/>
            </a:pPr>
            <a:r>
              <a:rPr lang="en-US" altLang="en-US" sz="4400">
                <a:solidFill>
                  <a:srgbClr val="FFFF00"/>
                </a:solidFill>
              </a:rPr>
              <a:t>Xanh man mát</a:t>
            </a:r>
          </a:p>
        </p:txBody>
      </p:sp>
      <p:sp>
        <p:nvSpPr>
          <p:cNvPr id="12292" name="Text Box 4">
            <a:extLst>
              <a:ext uri="{FF2B5EF4-FFF2-40B4-BE49-F238E27FC236}">
                <a16:creationId xmlns:a16="http://schemas.microsoft.com/office/drawing/2014/main" id="{9F313685-B226-7063-E36A-C95334F9F095}"/>
              </a:ext>
            </a:extLst>
          </p:cNvPr>
          <p:cNvSpPr txBox="1">
            <a:spLocks noChangeArrowheads="1"/>
          </p:cNvSpPr>
          <p:nvPr/>
        </p:nvSpPr>
        <p:spPr bwMode="auto">
          <a:xfrm>
            <a:off x="1127125" y="529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2000"/>
                                        <p:tgtEl>
                                          <p:spTgt spid="20482"/>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wedge">
                                      <p:cBhvr>
                                        <p:cTn id="11" dur="3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a:extLst>
              <a:ext uri="{FF2B5EF4-FFF2-40B4-BE49-F238E27FC236}">
                <a16:creationId xmlns:a16="http://schemas.microsoft.com/office/drawing/2014/main" id="{171F64C6-A69F-533A-C767-43A306F5970F}"/>
              </a:ext>
            </a:extLst>
          </p:cNvPr>
          <p:cNvSpPr txBox="1">
            <a:spLocks noChangeArrowheads="1"/>
          </p:cNvSpPr>
          <p:nvPr/>
        </p:nvSpPr>
        <p:spPr bwMode="auto">
          <a:xfrm>
            <a:off x="762000" y="2590800"/>
            <a:ext cx="75771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0000FF"/>
                </a:solidFill>
              </a:rPr>
              <a:t>Lá cải sắp như thế nào?</a:t>
            </a:r>
          </a:p>
        </p:txBody>
      </p:sp>
      <p:pic>
        <p:nvPicPr>
          <p:cNvPr id="13315" name="Picture 1" descr="flowers_fr0205-1">
            <a:extLst>
              <a:ext uri="{FF2B5EF4-FFF2-40B4-BE49-F238E27FC236}">
                <a16:creationId xmlns:a16="http://schemas.microsoft.com/office/drawing/2014/main" id="{E3ECA854-9F34-D556-00D6-E53986C81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edge">
                                      <p:cBhvr>
                                        <p:cTn id="7"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E71EC330-8C0B-1401-33AB-C233E50E3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3">
            <a:extLst>
              <a:ext uri="{FF2B5EF4-FFF2-40B4-BE49-F238E27FC236}">
                <a16:creationId xmlns:a16="http://schemas.microsoft.com/office/drawing/2014/main" id="{5A602398-1990-42BF-8359-613E28AB515E}"/>
              </a:ext>
            </a:extLst>
          </p:cNvPr>
          <p:cNvSpPr txBox="1">
            <a:spLocks noChangeArrowheads="1"/>
          </p:cNvSpPr>
          <p:nvPr/>
        </p:nvSpPr>
        <p:spPr bwMode="auto">
          <a:xfrm>
            <a:off x="2117725" y="430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22532" name="Text Box 4">
            <a:extLst>
              <a:ext uri="{FF2B5EF4-FFF2-40B4-BE49-F238E27FC236}">
                <a16:creationId xmlns:a16="http://schemas.microsoft.com/office/drawing/2014/main" id="{04838C58-1581-F4EC-9319-80FB7AA25EA9}"/>
              </a:ext>
            </a:extLst>
          </p:cNvPr>
          <p:cNvSpPr txBox="1">
            <a:spLocks noChangeArrowheads="1"/>
          </p:cNvSpPr>
          <p:nvPr/>
        </p:nvSpPr>
        <p:spPr bwMode="auto">
          <a:xfrm>
            <a:off x="381000" y="5105400"/>
            <a:ext cx="3986213"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a:solidFill>
                  <a:srgbClr val="FF0066"/>
                </a:solidFill>
              </a:rPr>
              <a:t>Lá cải sắp</a:t>
            </a:r>
          </a:p>
          <a:p>
            <a:pPr eaLnBrk="1" hangingPunct="1">
              <a:spcBef>
                <a:spcPct val="0"/>
              </a:spcBef>
              <a:buFontTx/>
              <a:buNone/>
            </a:pPr>
            <a:r>
              <a:rPr lang="en-US" altLang="en-US" sz="4800">
                <a:solidFill>
                  <a:srgbClr val="FF0066"/>
                </a:solidFill>
              </a:rPr>
              <a:t>Sắp vòng tròn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1000"/>
                                        <p:tgtEl>
                                          <p:spTgt spid="22530"/>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wedge">
                                      <p:cBhvr>
                                        <p:cTn id="11" dur="3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a:extLst>
              <a:ext uri="{FF2B5EF4-FFF2-40B4-BE49-F238E27FC236}">
                <a16:creationId xmlns:a16="http://schemas.microsoft.com/office/drawing/2014/main" id="{BF47219D-E5EF-050F-A2F4-EB01A766A91E}"/>
              </a:ext>
            </a:extLst>
          </p:cNvPr>
          <p:cNvSpPr txBox="1">
            <a:spLocks noChangeArrowheads="1"/>
          </p:cNvSpPr>
          <p:nvPr/>
        </p:nvSpPr>
        <p:spPr bwMode="auto">
          <a:xfrm>
            <a:off x="1600200" y="2209800"/>
            <a:ext cx="6367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en-US" sz="1800"/>
              <a:t> </a:t>
            </a:r>
            <a:r>
              <a:rPr lang="fr-FR" altLang="en-US" sz="4400">
                <a:solidFill>
                  <a:srgbClr val="0000FF"/>
                </a:solidFill>
              </a:rPr>
              <a:t>Búp cải non nằm ở đâu?</a:t>
            </a:r>
            <a:endParaRPr lang="en-US" altLang="en-US" sz="4400">
              <a:solidFill>
                <a:srgbClr val="0000FF"/>
              </a:solidFill>
            </a:endParaRPr>
          </a:p>
        </p:txBody>
      </p:sp>
      <p:pic>
        <p:nvPicPr>
          <p:cNvPr id="15363" name="Picture 1" descr="flowers_fr0205-1">
            <a:extLst>
              <a:ext uri="{FF2B5EF4-FFF2-40B4-BE49-F238E27FC236}">
                <a16:creationId xmlns:a16="http://schemas.microsoft.com/office/drawing/2014/main" id="{8FC48513-9AFB-D6B3-477F-5E1E27429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edge">
                                      <p:cBhvr>
                                        <p:cTn id="7"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1590DB7C-EE1E-2D28-42D3-9812D2FC6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3">
            <a:extLst>
              <a:ext uri="{FF2B5EF4-FFF2-40B4-BE49-F238E27FC236}">
                <a16:creationId xmlns:a16="http://schemas.microsoft.com/office/drawing/2014/main" id="{449B0765-A07C-6146-5107-0F3A88CF8420}"/>
              </a:ext>
            </a:extLst>
          </p:cNvPr>
          <p:cNvSpPr txBox="1">
            <a:spLocks noChangeArrowheads="1"/>
          </p:cNvSpPr>
          <p:nvPr/>
        </p:nvSpPr>
        <p:spPr bwMode="auto">
          <a:xfrm>
            <a:off x="304800" y="4724400"/>
            <a:ext cx="4529138"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a:solidFill>
                  <a:srgbClr val="0000FF"/>
                </a:solidFill>
              </a:rPr>
              <a:t>Búp cải non</a:t>
            </a:r>
          </a:p>
          <a:p>
            <a:pPr eaLnBrk="1" hangingPunct="1">
              <a:spcBef>
                <a:spcPct val="0"/>
              </a:spcBef>
              <a:buFontTx/>
              <a:buNone/>
            </a:pPr>
            <a:r>
              <a:rPr lang="en-US" altLang="en-US" sz="5400">
                <a:solidFill>
                  <a:srgbClr val="0000FF"/>
                </a:solidFill>
              </a:rPr>
              <a:t>Nằm ngủ giữa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 to="" calcmode="lin" valueType="num">
                                      <p:cBhvr>
                                        <p:cTn id="7" dur="1" fill="hold"/>
                                        <p:tgtEl>
                                          <p:spTgt spid="24578"/>
                                        </p:tgtEl>
                                        <p:attrNameLst>
                                          <p:attrName/>
                                        </p:attrNameLst>
                                      </p:cBhvr>
                                    </p:anim>
                                  </p:childTnLst>
                                </p:cTn>
                              </p:par>
                            </p:childTnLst>
                          </p:cTn>
                        </p:par>
                        <p:par>
                          <p:cTn id="8" fill="hold" nodeType="afterGroup">
                            <p:stCondLst>
                              <p:cond delay="0"/>
                            </p:stCondLst>
                            <p:childTnLst>
                              <p:par>
                                <p:cTn id="9" presetID="20" presetClass="entr" presetSubtype="0" fill="hold" nodeType="after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wedge">
                                      <p:cBhvr>
                                        <p:cTn id="11" dur="3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a:extLst>
              <a:ext uri="{FF2B5EF4-FFF2-40B4-BE49-F238E27FC236}">
                <a16:creationId xmlns:a16="http://schemas.microsoft.com/office/drawing/2014/main" id="{7DCF7264-BF44-A997-8BCB-38EF5BE444C4}"/>
              </a:ext>
            </a:extLst>
          </p:cNvPr>
          <p:cNvSpPr txBox="1">
            <a:spLocks noChangeArrowheads="1"/>
          </p:cNvSpPr>
          <p:nvPr/>
        </p:nvSpPr>
        <p:spPr bwMode="auto">
          <a:xfrm>
            <a:off x="3957638" y="1152525"/>
            <a:ext cx="44958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en-US" sz="4000" b="1">
                <a:solidFill>
                  <a:srgbClr val="0000FF"/>
                </a:solidFill>
                <a:latin typeface="Times New Roman" panose="02020603050405020304" pitchFamily="18" charset="0"/>
                <a:cs typeface="Times New Roman" panose="02020603050405020304" pitchFamily="18" charset="0"/>
              </a:rPr>
              <a:t>Giáo dục: </a:t>
            </a:r>
          </a:p>
          <a:p>
            <a:pPr algn="ctr" eaLnBrk="1" hangingPunct="1">
              <a:spcBef>
                <a:spcPct val="0"/>
              </a:spcBef>
              <a:buFontTx/>
              <a:buNone/>
            </a:pPr>
            <a:r>
              <a:rPr lang="fr-FR" altLang="en-US" sz="3400">
                <a:solidFill>
                  <a:srgbClr val="0000FF"/>
                </a:solidFill>
                <a:latin typeface="Times New Roman" panose="02020603050405020304" pitchFamily="18" charset="0"/>
                <a:cs typeface="Times New Roman" panose="02020603050405020304" pitchFamily="18" charset="0"/>
              </a:rPr>
              <a:t>Trong cây rau bắp cải và các loại rau đều chứa rất nhiều vitamin, ăn vào giúp cơ thể khỏe mạnh hơn, lớn nhanh hơn. Vì vậy chúng mình nhớ phải thường xuyên ăn rau nhé!</a:t>
            </a:r>
            <a:endParaRPr lang="en-US" altLang="en-US" sz="3400">
              <a:solidFill>
                <a:srgbClr val="0000FF"/>
              </a:solidFill>
              <a:latin typeface="Times New Roman" panose="02020603050405020304" pitchFamily="18" charset="0"/>
              <a:cs typeface="Times New Roman" panose="02020603050405020304" pitchFamily="18" charset="0"/>
            </a:endParaRPr>
          </a:p>
        </p:txBody>
      </p:sp>
      <p:grpSp>
        <p:nvGrpSpPr>
          <p:cNvPr id="17411" name="Group 4">
            <a:extLst>
              <a:ext uri="{FF2B5EF4-FFF2-40B4-BE49-F238E27FC236}">
                <a16:creationId xmlns:a16="http://schemas.microsoft.com/office/drawing/2014/main" id="{D92483D0-4267-2FBE-A1AA-213FA78B145B}"/>
              </a:ext>
            </a:extLst>
          </p:cNvPr>
          <p:cNvGrpSpPr>
            <a:grpSpLocks/>
          </p:cNvGrpSpPr>
          <p:nvPr/>
        </p:nvGrpSpPr>
        <p:grpSpPr bwMode="auto">
          <a:xfrm>
            <a:off x="0" y="0"/>
            <a:ext cx="9144000" cy="6858000"/>
            <a:chOff x="0" y="-19"/>
            <a:chExt cx="5760" cy="4377"/>
          </a:xfrm>
        </p:grpSpPr>
        <p:pic>
          <p:nvPicPr>
            <p:cNvPr id="17413" name="Picture 5" descr="flower[1][1][1][1]">
              <a:extLst>
                <a:ext uri="{FF2B5EF4-FFF2-40B4-BE49-F238E27FC236}">
                  <a16:creationId xmlns:a16="http://schemas.microsoft.com/office/drawing/2014/main" id="{DDD32740-DCB5-AA5E-9494-98EB760DFC4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flower[1][1][1][1]">
              <a:extLst>
                <a:ext uri="{FF2B5EF4-FFF2-40B4-BE49-F238E27FC236}">
                  <a16:creationId xmlns:a16="http://schemas.microsoft.com/office/drawing/2014/main" id="{20598FE9-1CCA-5AFD-B828-D48E3E46399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flower[1][1][1][1]">
              <a:extLst>
                <a:ext uri="{FF2B5EF4-FFF2-40B4-BE49-F238E27FC236}">
                  <a16:creationId xmlns:a16="http://schemas.microsoft.com/office/drawing/2014/main" id="{76D8E1C3-38A1-8EF8-D9EF-E31E82F29E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flower[1][1][1][1]">
              <a:extLst>
                <a:ext uri="{FF2B5EF4-FFF2-40B4-BE49-F238E27FC236}">
                  <a16:creationId xmlns:a16="http://schemas.microsoft.com/office/drawing/2014/main" id="{8561B76B-8BFB-8751-FBA8-7243870666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2" name="Picture 3" descr="5">
            <a:extLst>
              <a:ext uri="{FF2B5EF4-FFF2-40B4-BE49-F238E27FC236}">
                <a16:creationId xmlns:a16="http://schemas.microsoft.com/office/drawing/2014/main" id="{14C98C48-8945-0DD9-1397-11866C3CEE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49313"/>
            <a:ext cx="42243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7" dur="1000"/>
                                        <p:tgtEl>
                                          <p:spTgt spid="23557">
                                            <p:txEl>
                                              <p:pRg st="0" end="0"/>
                                            </p:txEl>
                                          </p:spTgt>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23557">
                                            <p:txEl>
                                              <p:pRg st="1" end="1"/>
                                            </p:txEl>
                                          </p:spTgt>
                                        </p:tgtEl>
                                        <p:attrNameLst>
                                          <p:attrName>style.visibility</p:attrName>
                                        </p:attrNameLst>
                                      </p:cBhvr>
                                      <p:to>
                                        <p:strVal val="visible"/>
                                      </p:to>
                                    </p:set>
                                    <p:animEffect transition="in" filter="checkerboard(across)">
                                      <p:cBhvr>
                                        <p:cTn id="11" dur="10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ta cung trổ tài đọc thơ.mp3">
            <a:hlinkClick r:id="" action="ppaction://media"/>
            <a:extLst>
              <a:ext uri="{FF2B5EF4-FFF2-40B4-BE49-F238E27FC236}">
                <a16:creationId xmlns:a16="http://schemas.microsoft.com/office/drawing/2014/main" id="{97DC81F5-C06F-35EF-FC71-18C2FB020D24}"/>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7620000" y="502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13">
            <a:extLst>
              <a:ext uri="{FF2B5EF4-FFF2-40B4-BE49-F238E27FC236}">
                <a16:creationId xmlns:a16="http://schemas.microsoft.com/office/drawing/2014/main" id="{4C032CDB-61EA-FB43-C29D-C49D6C73A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WordArt 3">
            <a:extLst>
              <a:ext uri="{FF2B5EF4-FFF2-40B4-BE49-F238E27FC236}">
                <a16:creationId xmlns:a16="http://schemas.microsoft.com/office/drawing/2014/main" id="{7084FCF6-C6C4-DC39-9668-E84EE9791DBC}"/>
              </a:ext>
            </a:extLst>
          </p:cNvPr>
          <p:cNvSpPr>
            <a:spLocks noChangeArrowheads="1" noChangeShapeType="1" noTextEdit="1"/>
          </p:cNvSpPr>
          <p:nvPr/>
        </p:nvSpPr>
        <p:spPr bwMode="auto">
          <a:xfrm>
            <a:off x="1905000" y="2286000"/>
            <a:ext cx="5334000" cy="990600"/>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Bé đọc thơ cùng cô</a:t>
            </a:r>
            <a:endParaRPr lang="en-US" sz="3600" kern="10">
              <a:ln w="19050">
                <a:solidFill>
                  <a:srgbClr val="0000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6" name="WordArt 4">
            <a:extLst>
              <a:ext uri="{FF2B5EF4-FFF2-40B4-BE49-F238E27FC236}">
                <a16:creationId xmlns:a16="http://schemas.microsoft.com/office/drawing/2014/main" id="{CBD265C6-8074-3E91-BADB-8895B29E1119}"/>
              </a:ext>
            </a:extLst>
          </p:cNvPr>
          <p:cNvSpPr>
            <a:spLocks noChangeArrowheads="1" noChangeShapeType="1" noTextEdit="1"/>
          </p:cNvSpPr>
          <p:nvPr/>
        </p:nvSpPr>
        <p:spPr bwMode="auto">
          <a:xfrm>
            <a:off x="1600200" y="3429000"/>
            <a:ext cx="5638800" cy="1162050"/>
          </a:xfrm>
          <a:prstGeom prst="rect">
            <a:avLst/>
          </a:prstGeom>
        </p:spPr>
        <p:txBody>
          <a:bodyPr wrap="none" fromWordArt="1">
            <a:prstTxWarp prst="textPlain">
              <a:avLst>
                <a:gd name="adj" fmla="val 50000"/>
              </a:avLst>
            </a:prstTxWarp>
          </a:bodyPr>
          <a:lstStyle/>
          <a:p>
            <a:pPr algn="ctr"/>
            <a:r>
              <a:rPr lang="vi-VN" sz="4000" kern="10">
                <a:ln w="19050">
                  <a:solidFill>
                    <a:srgbClr val="FF0000"/>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thơ: Bắp cải xanh</a:t>
            </a:r>
          </a:p>
          <a:p>
            <a:pPr algn="ctr"/>
            <a:r>
              <a:rPr lang="vi-VN" sz="4000" kern="10">
                <a:ln w="19050">
                  <a:solidFill>
                    <a:srgbClr val="FF0000"/>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Sáng tác: Phạm Hổ</a:t>
            </a:r>
            <a:endParaRPr lang="en-US" sz="4000" kern="10">
              <a:ln w="19050">
                <a:solidFill>
                  <a:srgbClr val="FF0000"/>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9413" fill="hold"/>
                                        <p:tgtEl>
                                          <p:spTgt spid="2867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867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E910075-55A2-AC65-A253-8E2A5C00333F}"/>
              </a:ext>
            </a:extLst>
          </p:cNvPr>
          <p:cNvSpPr>
            <a:spLocks noGrp="1" noChangeArrowheads="1"/>
          </p:cNvSpPr>
          <p:nvPr>
            <p:ph type="title"/>
          </p:nvPr>
        </p:nvSpPr>
        <p:spPr/>
        <p:txBody>
          <a:bodyPr/>
          <a:lstStyle/>
          <a:p>
            <a:endParaRPr lang="en-US" altLang="en-US"/>
          </a:p>
        </p:txBody>
      </p:sp>
      <p:pic>
        <p:nvPicPr>
          <p:cNvPr id="19459" name="Picture 2" descr="C:\Users\Welcome\Desktop\hinh-nen-dien-thoai-hoa-cac-loai-hd-33.jpg">
            <a:extLst>
              <a:ext uri="{FF2B5EF4-FFF2-40B4-BE49-F238E27FC236}">
                <a16:creationId xmlns:a16="http://schemas.microsoft.com/office/drawing/2014/main" id="{E0E478CF-9CAE-294A-EBDA-DCEAAC15F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86A4C7BE-3124-1B72-3628-3310BB3A38B4}"/>
              </a:ext>
            </a:extLst>
          </p:cNvPr>
          <p:cNvSpPr>
            <a:spLocks noChangeArrowheads="1"/>
          </p:cNvSpPr>
          <p:nvPr/>
        </p:nvSpPr>
        <p:spPr bwMode="auto">
          <a:xfrm>
            <a:off x="3411538" y="661988"/>
            <a:ext cx="2320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TRÒ CHƠI</a:t>
            </a:r>
          </a:p>
        </p:txBody>
      </p:sp>
      <p:sp>
        <p:nvSpPr>
          <p:cNvPr id="5" name="Rectangle 4">
            <a:extLst>
              <a:ext uri="{FF2B5EF4-FFF2-40B4-BE49-F238E27FC236}">
                <a16:creationId xmlns:a16="http://schemas.microsoft.com/office/drawing/2014/main" id="{30545E31-7C0A-2673-3AF1-869CF55CD94C}"/>
              </a:ext>
            </a:extLst>
          </p:cNvPr>
          <p:cNvSpPr>
            <a:spLocks noChangeArrowheads="1"/>
          </p:cNvSpPr>
          <p:nvPr/>
        </p:nvSpPr>
        <p:spPr bwMode="auto">
          <a:xfrm>
            <a:off x="298450" y="1690688"/>
            <a:ext cx="880427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vi-VN" altLang="en-US"/>
              <a:t>- Hôm nay các con cùng cô cuốc đất, gieo hạt để giúp bác nông dân có nhiều rau nhé!</a:t>
            </a:r>
          </a:p>
          <a:p>
            <a:pPr>
              <a:buFontTx/>
              <a:buNone/>
            </a:pPr>
            <a:r>
              <a:rPr lang="vi-VN" altLang="en-US"/>
              <a:t>- Cô cho trẻ chơi trò chơi “gieo hạt” 2- 3 lần</a:t>
            </a:r>
          </a:p>
          <a:p>
            <a:pPr>
              <a:buFontTx/>
              <a:buNone/>
            </a:pPr>
            <a:r>
              <a:rPr lang="vi-VN" altLang="en-US"/>
              <a:t>- Cô khuyến khích khen trẻ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00+ hình ảnh cảm ơn trong powerpoint - hinhanhsieudep.net">
            <a:extLst>
              <a:ext uri="{FF2B5EF4-FFF2-40B4-BE49-F238E27FC236}">
                <a16:creationId xmlns:a16="http://schemas.microsoft.com/office/drawing/2014/main" id="{FBDB3923-F7C7-C896-06C2-6D8FB4390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5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FB66ACE-224A-D1E0-5CED-CB80E102B7A0}"/>
              </a:ext>
            </a:extLst>
          </p:cNvPr>
          <p:cNvSpPr>
            <a:spLocks noGrp="1" noChangeArrowheads="1"/>
          </p:cNvSpPr>
          <p:nvPr>
            <p:ph type="title"/>
          </p:nvPr>
        </p:nvSpPr>
        <p:spPr/>
        <p:txBody>
          <a:bodyPr/>
          <a:lstStyle/>
          <a:p>
            <a:endParaRPr lang="en-US" altLang="en-US"/>
          </a:p>
        </p:txBody>
      </p:sp>
      <p:pic>
        <p:nvPicPr>
          <p:cNvPr id="3075" name="Picture 2" descr="C:\Users\Welcome\Desktop\hinh-nen-dien-thoai-hoa-cac-loai-hd-33.jpg">
            <a:extLst>
              <a:ext uri="{FF2B5EF4-FFF2-40B4-BE49-F238E27FC236}">
                <a16:creationId xmlns:a16="http://schemas.microsoft.com/office/drawing/2014/main" id="{7F3F3C53-AD3D-70F2-6E09-77D9F9C8A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a:extLst>
              <a:ext uri="{FF2B5EF4-FFF2-40B4-BE49-F238E27FC236}">
                <a16:creationId xmlns:a16="http://schemas.microsoft.com/office/drawing/2014/main" id="{3B97014D-8C1E-40DB-0F90-9CBE7F152450}"/>
              </a:ext>
            </a:extLst>
          </p:cNvPr>
          <p:cNvSpPr>
            <a:spLocks noChangeArrowheads="1"/>
          </p:cNvSpPr>
          <p:nvPr/>
        </p:nvSpPr>
        <p:spPr bwMode="auto">
          <a:xfrm>
            <a:off x="2735263" y="712788"/>
            <a:ext cx="383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2060"/>
                </a:solidFill>
                <a:latin typeface="Times New Roman" panose="02020603050405020304" pitchFamily="18" charset="0"/>
                <a:cs typeface="Times New Roman" panose="02020603050405020304" pitchFamily="18" charset="0"/>
              </a:rPr>
              <a:t>I. MỤC ĐÍCH – YÊU CẦU</a:t>
            </a:r>
          </a:p>
        </p:txBody>
      </p:sp>
      <p:sp>
        <p:nvSpPr>
          <p:cNvPr id="11" name="Rectangle 4">
            <a:extLst>
              <a:ext uri="{FF2B5EF4-FFF2-40B4-BE49-F238E27FC236}">
                <a16:creationId xmlns:a16="http://schemas.microsoft.com/office/drawing/2014/main" id="{7367BF4C-86DB-E20A-6BBC-BB00AE0FE8FD}"/>
              </a:ext>
            </a:extLst>
          </p:cNvPr>
          <p:cNvSpPr>
            <a:spLocks noChangeArrowheads="1"/>
          </p:cNvSpPr>
          <p:nvPr/>
        </p:nvSpPr>
        <p:spPr bwMode="auto">
          <a:xfrm>
            <a:off x="1189038" y="1516063"/>
            <a:ext cx="6765925" cy="6477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ts val="0"/>
              </a:spcBef>
              <a:buFontTx/>
              <a:buAutoNum type="arabicPeriod"/>
              <a:defRPr/>
            </a:pPr>
            <a:r>
              <a:rPr lang="en-US" altLang="vi-VN" sz="1800" b="1" dirty="0" err="1">
                <a:solidFill>
                  <a:srgbClr val="0000FF"/>
                </a:solidFill>
                <a:latin typeface="Times New Roman" panose="02020603050405020304" pitchFamily="18" charset="0"/>
                <a:cs typeface="Times New Roman" panose="02020603050405020304" pitchFamily="18" charset="0"/>
              </a:rPr>
              <a:t>Kiến</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thức</a:t>
            </a:r>
            <a:r>
              <a:rPr lang="en-US" altLang="vi-VN" sz="1800" b="1" dirty="0">
                <a:solidFill>
                  <a:srgbClr val="0000FF"/>
                </a:solidFill>
                <a:latin typeface="Times New Roman" panose="02020603050405020304" pitchFamily="18" charset="0"/>
                <a:cs typeface="Times New Roman" panose="02020603050405020304" pitchFamily="18" charset="0"/>
              </a:rPr>
              <a:t>: - </a:t>
            </a:r>
            <a:r>
              <a:rPr lang="en-US" altLang="vi-VN" sz="1800" b="1" dirty="0" err="1">
                <a:solidFill>
                  <a:srgbClr val="0000FF"/>
                </a:solidFill>
                <a:latin typeface="Times New Roman" panose="02020603050405020304" pitchFamily="18" charset="0"/>
                <a:cs typeface="Times New Roman" panose="02020603050405020304" pitchFamily="18" charset="0"/>
              </a:rPr>
              <a:t>Trẻ</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biết</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tên</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bài</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thơ</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tác</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giả</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Biết</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nội</a:t>
            </a:r>
            <a:r>
              <a:rPr lang="en-US" altLang="vi-VN" sz="1800" b="1" dirty="0">
                <a:solidFill>
                  <a:srgbClr val="0000FF"/>
                </a:solidFill>
                <a:latin typeface="Times New Roman" panose="02020603050405020304" pitchFamily="18" charset="0"/>
                <a:cs typeface="Times New Roman" panose="02020603050405020304" pitchFamily="18" charset="0"/>
              </a:rPr>
              <a:t> dung </a:t>
            </a:r>
            <a:r>
              <a:rPr lang="en-US" altLang="vi-VN" sz="1800" b="1" dirty="0" err="1">
                <a:solidFill>
                  <a:srgbClr val="0000FF"/>
                </a:solidFill>
                <a:latin typeface="Times New Roman" panose="02020603050405020304" pitchFamily="18" charset="0"/>
                <a:cs typeface="Times New Roman" panose="02020603050405020304" pitchFamily="18" charset="0"/>
              </a:rPr>
              <a:t>bài</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thơ</a:t>
            </a:r>
            <a:r>
              <a:rPr lang="en-US" altLang="vi-VN" sz="1800" b="1" dirty="0">
                <a:solidFill>
                  <a:srgbClr val="0000FF"/>
                </a:solidFill>
                <a:latin typeface="Times New Roman" panose="02020603050405020304" pitchFamily="18" charset="0"/>
                <a:cs typeface="Times New Roman" panose="02020603050405020304" pitchFamily="18" charset="0"/>
              </a:rPr>
              <a:t>.</a:t>
            </a:r>
          </a:p>
          <a:p>
            <a:pPr eaLnBrk="1" hangingPunct="1">
              <a:spcBef>
                <a:spcPts val="0"/>
              </a:spcBef>
              <a:buFontTx/>
              <a:buNone/>
              <a:defRPr/>
            </a:pPr>
            <a:r>
              <a:rPr lang="en-US" altLang="vi-VN" sz="1800" b="1" dirty="0">
                <a:solidFill>
                  <a:srgbClr val="0000FF"/>
                </a:solidFill>
                <a:latin typeface="Times New Roman" panose="02020603050405020304" pitchFamily="18" charset="0"/>
                <a:cs typeface="Times New Roman" panose="02020603050405020304" pitchFamily="18" charset="0"/>
              </a:rPr>
              <a:t>                          - </a:t>
            </a:r>
            <a:r>
              <a:rPr lang="en-US" altLang="vi-VN" sz="1800" b="1" dirty="0" err="1">
                <a:solidFill>
                  <a:srgbClr val="0000FF"/>
                </a:solidFill>
                <a:latin typeface="Times New Roman" panose="02020603050405020304" pitchFamily="18" charset="0"/>
                <a:cs typeface="Times New Roman" panose="02020603050405020304" pitchFamily="18" charset="0"/>
              </a:rPr>
              <a:t>Biết</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lợi</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ích</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của</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rau</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băp</a:t>
            </a:r>
            <a:r>
              <a:rPr lang="en-US" altLang="vi-VN" sz="1800" b="1" dirty="0">
                <a:solidFill>
                  <a:srgbClr val="0000FF"/>
                </a:solidFill>
                <a:latin typeface="Times New Roman" panose="02020603050405020304" pitchFamily="18" charset="0"/>
                <a:cs typeface="Times New Roman" panose="02020603050405020304" pitchFamily="18" charset="0"/>
              </a:rPr>
              <a:t> </a:t>
            </a:r>
            <a:r>
              <a:rPr lang="en-US" altLang="vi-VN" sz="1800" b="1" dirty="0" err="1">
                <a:solidFill>
                  <a:srgbClr val="0000FF"/>
                </a:solidFill>
                <a:latin typeface="Times New Roman" panose="02020603050405020304" pitchFamily="18" charset="0"/>
                <a:cs typeface="Times New Roman" panose="02020603050405020304" pitchFamily="18" charset="0"/>
              </a:rPr>
              <a:t>cải</a:t>
            </a:r>
            <a:r>
              <a:rPr lang="en-US" altLang="vi-VN" sz="1800" b="1" dirty="0">
                <a:solidFill>
                  <a:srgbClr val="0000FF"/>
                </a:solidFill>
                <a:latin typeface="Times New Roman" panose="02020603050405020304" pitchFamily="18" charset="0"/>
                <a:cs typeface="Times New Roman" panose="02020603050405020304" pitchFamily="18" charset="0"/>
              </a:rPr>
              <a:t>.</a:t>
            </a:r>
          </a:p>
        </p:txBody>
      </p:sp>
      <p:sp>
        <p:nvSpPr>
          <p:cNvPr id="15" name="Rectangle 4">
            <a:extLst>
              <a:ext uri="{FF2B5EF4-FFF2-40B4-BE49-F238E27FC236}">
                <a16:creationId xmlns:a16="http://schemas.microsoft.com/office/drawing/2014/main" id="{02EF1FDA-CF71-5260-CE01-F9262F4C1805}"/>
              </a:ext>
            </a:extLst>
          </p:cNvPr>
          <p:cNvSpPr>
            <a:spLocks noChangeArrowheads="1"/>
          </p:cNvSpPr>
          <p:nvPr/>
        </p:nvSpPr>
        <p:spPr bwMode="auto">
          <a:xfrm>
            <a:off x="1189038" y="2286000"/>
            <a:ext cx="5821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2. Kỹ năng: - Rèn kỹ năng đọc diễn cảm cho trẻ.</a:t>
            </a:r>
          </a:p>
          <a:p>
            <a:pP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                     - Rèn kỹ năng phát triển ngôn ngữ cho. trẻ.</a:t>
            </a:r>
          </a:p>
        </p:txBody>
      </p:sp>
      <p:sp>
        <p:nvSpPr>
          <p:cNvPr id="16" name="Rectangle 4">
            <a:extLst>
              <a:ext uri="{FF2B5EF4-FFF2-40B4-BE49-F238E27FC236}">
                <a16:creationId xmlns:a16="http://schemas.microsoft.com/office/drawing/2014/main" id="{AAA4482E-E7D2-8CD1-EEFB-757E23C33B68}"/>
              </a:ext>
            </a:extLst>
          </p:cNvPr>
          <p:cNvSpPr>
            <a:spLocks noChangeArrowheads="1"/>
          </p:cNvSpPr>
          <p:nvPr/>
        </p:nvSpPr>
        <p:spPr bwMode="auto">
          <a:xfrm>
            <a:off x="1168400" y="3175000"/>
            <a:ext cx="728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3. Thái độ: - Giáo dục trẻ thích ăn các loại rau để có cơ thể khỏe mạnh.</a:t>
            </a:r>
          </a:p>
          <a:p>
            <a:pP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                    - Yêu quý các cô bác nông dân.</a:t>
            </a:r>
          </a:p>
        </p:txBody>
      </p:sp>
      <p:sp>
        <p:nvSpPr>
          <p:cNvPr id="17" name="Rectangle 4">
            <a:extLst>
              <a:ext uri="{FF2B5EF4-FFF2-40B4-BE49-F238E27FC236}">
                <a16:creationId xmlns:a16="http://schemas.microsoft.com/office/drawing/2014/main" id="{383C2E00-E430-F646-4999-ED4A37ADAE50}"/>
              </a:ext>
            </a:extLst>
          </p:cNvPr>
          <p:cNvSpPr>
            <a:spLocks noChangeArrowheads="1"/>
          </p:cNvSpPr>
          <p:nvPr/>
        </p:nvSpPr>
        <p:spPr bwMode="auto">
          <a:xfrm>
            <a:off x="3500438" y="4646613"/>
            <a:ext cx="262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Bài giảng điện tử</a:t>
            </a:r>
          </a:p>
        </p:txBody>
      </p:sp>
      <p:sp>
        <p:nvSpPr>
          <p:cNvPr id="18" name="Rectangle 4">
            <a:extLst>
              <a:ext uri="{FF2B5EF4-FFF2-40B4-BE49-F238E27FC236}">
                <a16:creationId xmlns:a16="http://schemas.microsoft.com/office/drawing/2014/main" id="{C3486CB9-F58A-241E-3E5A-D3D80CC127E4}"/>
              </a:ext>
            </a:extLst>
          </p:cNvPr>
          <p:cNvSpPr>
            <a:spLocks noChangeArrowheads="1"/>
          </p:cNvSpPr>
          <p:nvPr/>
        </p:nvSpPr>
        <p:spPr bwMode="auto">
          <a:xfrm>
            <a:off x="2895600" y="4176713"/>
            <a:ext cx="383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solidFill>
                  <a:srgbClr val="002060"/>
                </a:solidFill>
                <a:latin typeface="Times New Roman" panose="02020603050405020304" pitchFamily="18" charset="0"/>
                <a:cs typeface="Times New Roman" panose="02020603050405020304" pitchFamily="18" charset="0"/>
              </a:rPr>
              <a:t>II. CHUẨN BỊ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ircle(in)">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1"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ÂY BẮP CẢI (Hình minh họa theo lời bài hát).mp4">
            <a:hlinkClick r:id="" action="ppaction://media"/>
            <a:extLst>
              <a:ext uri="{FF2B5EF4-FFF2-40B4-BE49-F238E27FC236}">
                <a16:creationId xmlns:a16="http://schemas.microsoft.com/office/drawing/2014/main" id="{153CCBC9-863A-67D6-5751-541282CDDCD7}"/>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3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BB40B36-9714-9F74-96E5-9FAA826035AC}"/>
              </a:ext>
            </a:extLst>
          </p:cNvPr>
          <p:cNvSpPr>
            <a:spLocks noGrp="1" noChangeArrowheads="1"/>
          </p:cNvSpPr>
          <p:nvPr>
            <p:ph type="title"/>
          </p:nvPr>
        </p:nvSpPr>
        <p:spPr/>
        <p:txBody>
          <a:bodyPr/>
          <a:lstStyle/>
          <a:p>
            <a:endParaRPr lang="en-US" altLang="en-US"/>
          </a:p>
        </p:txBody>
      </p:sp>
      <p:pic>
        <p:nvPicPr>
          <p:cNvPr id="5123" name="Picture 2" descr="C:\Users\Welcome\Desktop\hinh-nen-dien-thoai-hoa-cac-loai-hd-33.jpg">
            <a:extLst>
              <a:ext uri="{FF2B5EF4-FFF2-40B4-BE49-F238E27FC236}">
                <a16:creationId xmlns:a16="http://schemas.microsoft.com/office/drawing/2014/main" id="{9265495B-E352-6DA3-62D3-C3CE9A76C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254BB873-7630-61ED-DED8-02FAD7222EE4}"/>
              </a:ext>
            </a:extLst>
          </p:cNvPr>
          <p:cNvSpPr>
            <a:spLocks noChangeArrowheads="1"/>
          </p:cNvSpPr>
          <p:nvPr/>
        </p:nvSpPr>
        <p:spPr bwMode="auto">
          <a:xfrm>
            <a:off x="574675" y="1643063"/>
            <a:ext cx="8112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vi-VN" sz="3600" b="1">
                <a:solidFill>
                  <a:srgbClr val="0000FF"/>
                </a:solidFill>
                <a:latin typeface="Times New Roman" panose="02020603050405020304" pitchFamily="18" charset="0"/>
                <a:cs typeface="Times New Roman" panose="02020603050405020304" pitchFamily="18" charset="0"/>
              </a:rPr>
              <a:t>Các con vừa hát bài hát gì?</a:t>
            </a:r>
          </a:p>
          <a:p>
            <a:pPr eaLnBrk="1" hangingPunct="1">
              <a:spcBef>
                <a:spcPct val="0"/>
              </a:spcBef>
              <a:buFontTx/>
              <a:buChar char="-"/>
            </a:pPr>
            <a:r>
              <a:rPr lang="en-US" altLang="vi-VN" sz="3600" b="1">
                <a:solidFill>
                  <a:srgbClr val="0000FF"/>
                </a:solidFill>
                <a:latin typeface="Times New Roman" panose="02020603050405020304" pitchFamily="18" charset="0"/>
                <a:cs typeface="Times New Roman" panose="02020603050405020304" pitchFamily="18" charset="0"/>
              </a:rPr>
              <a:t>Ngoài rau bắp cải các con còn biết loại rau nào nữa?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32CC0D5-BB54-0663-62A4-0BAA4693F6FC}"/>
              </a:ext>
            </a:extLst>
          </p:cNvPr>
          <p:cNvSpPr>
            <a:spLocks noGrp="1" noChangeArrowheads="1"/>
          </p:cNvSpPr>
          <p:nvPr>
            <p:ph type="title"/>
          </p:nvPr>
        </p:nvSpPr>
        <p:spPr/>
        <p:txBody>
          <a:bodyPr/>
          <a:lstStyle/>
          <a:p>
            <a:endParaRPr lang="en-US" altLang="en-US"/>
          </a:p>
        </p:txBody>
      </p:sp>
      <p:sp>
        <p:nvSpPr>
          <p:cNvPr id="6147" name="Content Placeholder 2">
            <a:extLst>
              <a:ext uri="{FF2B5EF4-FFF2-40B4-BE49-F238E27FC236}">
                <a16:creationId xmlns:a16="http://schemas.microsoft.com/office/drawing/2014/main" id="{B6FB4F61-53E8-7A34-CB20-3D6E40107EBE}"/>
              </a:ext>
            </a:extLst>
          </p:cNvPr>
          <p:cNvSpPr>
            <a:spLocks noGrp="1" noChangeArrowheads="1"/>
          </p:cNvSpPr>
          <p:nvPr>
            <p:ph idx="1"/>
          </p:nvPr>
        </p:nvSpPr>
        <p:spPr/>
        <p:txBody>
          <a:bodyPr/>
          <a:lstStyle/>
          <a:p>
            <a:endParaRPr lang="en-US" altLang="en-US"/>
          </a:p>
        </p:txBody>
      </p:sp>
      <p:pic>
        <p:nvPicPr>
          <p:cNvPr id="6148" name="Picture 2" descr="C:\Users\Welcome\Desktop\hinh-nen-dien-thoai-hoa-cac-loai-hd-33.jpg">
            <a:extLst>
              <a:ext uri="{FF2B5EF4-FFF2-40B4-BE49-F238E27FC236}">
                <a16:creationId xmlns:a16="http://schemas.microsoft.com/office/drawing/2014/main" id="{5213D6B2-A7B4-50E7-F057-9DA01E8AB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16">
            <a:extLst>
              <a:ext uri="{FF2B5EF4-FFF2-40B4-BE49-F238E27FC236}">
                <a16:creationId xmlns:a16="http://schemas.microsoft.com/office/drawing/2014/main" id="{7FF2F7E1-F5FB-1F7A-3966-DD6942B0A021}"/>
              </a:ext>
            </a:extLst>
          </p:cNvPr>
          <p:cNvSpPr>
            <a:spLocks noChangeArrowheads="1"/>
          </p:cNvSpPr>
          <p:nvPr/>
        </p:nvSpPr>
        <p:spPr bwMode="auto">
          <a:xfrm rot="10800000">
            <a:off x="381000" y="868363"/>
            <a:ext cx="8610600" cy="3087687"/>
          </a:xfrm>
          <a:prstGeom prst="cloudCallout">
            <a:avLst>
              <a:gd name="adj1" fmla="val 33282"/>
              <a:gd name="adj2" fmla="val -71630"/>
            </a:avLst>
          </a:prstGeom>
          <a:solidFill>
            <a:srgbClr val="FFFF00"/>
          </a:solidFill>
          <a:ln w="9525">
            <a:solidFill>
              <a:srgbClr val="FF0000"/>
            </a:solidFill>
            <a:round/>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b="1">
                <a:solidFill>
                  <a:srgbClr val="FF0000"/>
                </a:solidFill>
              </a:rPr>
              <a:t>Thơ: Bắp cải xanh</a:t>
            </a:r>
          </a:p>
          <a:p>
            <a:pPr eaLnBrk="1" hangingPunct="1">
              <a:spcBef>
                <a:spcPct val="0"/>
              </a:spcBef>
              <a:buFontTx/>
              <a:buNone/>
            </a:pPr>
            <a:r>
              <a:rPr lang="en-US" altLang="en-US" sz="3000" b="1" i="1">
                <a:solidFill>
                  <a:srgbClr val="FF0000"/>
                </a:solidFill>
                <a:latin typeface="Times New Roman" panose="02020603050405020304" pitchFamily="18" charset="0"/>
                <a:cs typeface="Times New Roman" panose="02020603050405020304" pitchFamily="18" charset="0"/>
              </a:rPr>
              <a:t>                          Tác giả: Phạm Hổ</a:t>
            </a:r>
          </a:p>
          <a:p>
            <a:pPr eaLnBrk="1" hangingPunct="1">
              <a:spcBef>
                <a:spcPct val="0"/>
              </a:spcBef>
              <a:buFontTx/>
              <a:buNone/>
            </a:pPr>
            <a:endParaRPr lang="en-US" altLang="en-US" sz="4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ircle(in)">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33585E-77BE-3BCB-F111-DD21C321B36A}"/>
              </a:ext>
            </a:extLst>
          </p:cNvPr>
          <p:cNvSpPr/>
          <p:nvPr/>
        </p:nvSpPr>
        <p:spPr>
          <a:xfrm>
            <a:off x="-1447800" y="1219200"/>
            <a:ext cx="6553200" cy="5078313"/>
          </a:xfrm>
          <a:prstGeom prst="rect">
            <a:avLst/>
          </a:prstGeom>
        </p:spPr>
        <p:txBody>
          <a:bodyPr>
            <a:spAutoFit/>
          </a:bodyPr>
          <a:lstStyle/>
          <a:p>
            <a:pPr algn="ctr" eaLnBrk="1" hangingPunct="1">
              <a:defRPr/>
            </a:pP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Bài thơ: Bắp cải xanh</a:t>
            </a:r>
          </a:p>
          <a:p>
            <a:pPr lvl="6">
              <a:defRPr/>
            </a:pPr>
            <a:endParaRPr lang="en-US" sz="3200" b="1" i="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Bắp cải xanh</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Xanh man mát</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Lá cải sắp</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Sắp vòng tròn</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Búp cải non</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Nằm ngủ giữa</a:t>
            </a:r>
            <a:endParaRPr lang="en-US" sz="3200" b="1" i="1" dirty="0">
              <a:latin typeface="Times New Roman" pitchFamily="18" charset="0"/>
              <a:cs typeface="Times New Roman" pitchFamily="18" charset="0"/>
            </a:endParaRPr>
          </a:p>
          <a:p>
            <a:pPr lvl="6">
              <a:defRPr/>
            </a:pPr>
            <a:endParaRPr lang="vi-VN" sz="3200" b="1" dirty="0">
              <a:latin typeface="Times New Roman" pitchFamily="18" charset="0"/>
              <a:cs typeface="Times New Roman" pitchFamily="18" charset="0"/>
            </a:endParaRPr>
          </a:p>
          <a:p>
            <a:pPr lvl="6">
              <a:defRPr/>
            </a:pPr>
            <a:r>
              <a:rPr lang="vi-VN" sz="3200" b="1" dirty="0">
                <a:latin typeface="Times New Roman" pitchFamily="18" charset="0"/>
                <a:cs typeface="Times New Roman" pitchFamily="18" charset="0"/>
              </a:rPr>
              <a:t>(Phạm Hổ)</a:t>
            </a:r>
          </a:p>
        </p:txBody>
      </p:sp>
      <p:pic>
        <p:nvPicPr>
          <p:cNvPr id="6" name="Picture 2">
            <a:extLst>
              <a:ext uri="{FF2B5EF4-FFF2-40B4-BE49-F238E27FC236}">
                <a16:creationId xmlns:a16="http://schemas.microsoft.com/office/drawing/2014/main" id="{0790F64F-0F6F-30DA-ABB9-15C5C8267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68613"/>
            <a:ext cx="434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8024B4A4-FBED-0AE8-81D7-B44E4BA0FC87}"/>
              </a:ext>
            </a:extLst>
          </p:cNvPr>
          <p:cNvSpPr>
            <a:spLocks noChangeArrowheads="1"/>
          </p:cNvSpPr>
          <p:nvPr/>
        </p:nvSpPr>
        <p:spPr bwMode="auto">
          <a:xfrm>
            <a:off x="1524000" y="381000"/>
            <a:ext cx="676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Cô đọc thơ lần 1: Thể hiện củ chỉ điệu bộ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B19BF1F-4DF0-E365-985D-9A269E5FC70D}"/>
              </a:ext>
            </a:extLst>
          </p:cNvPr>
          <p:cNvSpPr>
            <a:spLocks noGrp="1" noChangeArrowheads="1"/>
          </p:cNvSpPr>
          <p:nvPr>
            <p:ph type="title"/>
          </p:nvPr>
        </p:nvSpPr>
        <p:spPr/>
        <p:txBody>
          <a:bodyPr/>
          <a:lstStyle/>
          <a:p>
            <a:endParaRPr lang="en-US" altLang="en-US"/>
          </a:p>
        </p:txBody>
      </p:sp>
      <p:pic>
        <p:nvPicPr>
          <p:cNvPr id="8195" name="Picture 2" descr="C:\Users\Welcome\Desktop\hinh-nen-dien-thoai-hoa-cac-loai-hd-33.jpg">
            <a:extLst>
              <a:ext uri="{FF2B5EF4-FFF2-40B4-BE49-F238E27FC236}">
                <a16:creationId xmlns:a16="http://schemas.microsoft.com/office/drawing/2014/main" id="{12D63771-7033-BE24-F775-2AEC769DA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D034B199-FF30-205F-520E-0AE817760EF6}"/>
              </a:ext>
            </a:extLst>
          </p:cNvPr>
          <p:cNvSpPr>
            <a:spLocks noChangeArrowheads="1"/>
          </p:cNvSpPr>
          <p:nvPr/>
        </p:nvSpPr>
        <p:spPr bwMode="auto">
          <a:xfrm>
            <a:off x="-34925" y="1487488"/>
            <a:ext cx="8721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Char char="-"/>
            </a:pPr>
            <a:r>
              <a:rPr lang="en-US" altLang="vi-VN" sz="4000" b="1">
                <a:solidFill>
                  <a:srgbClr val="0000FF"/>
                </a:solidFill>
                <a:latin typeface="Times New Roman" panose="02020603050405020304" pitchFamily="18" charset="0"/>
                <a:cs typeface="Times New Roman" panose="02020603050405020304" pitchFamily="18" charset="0"/>
              </a:rPr>
              <a:t>Các con vừa nghe cô đọc bài thơ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C01B43-1936-267B-6742-3C710431495A}"/>
              </a:ext>
            </a:extLst>
          </p:cNvPr>
          <p:cNvSpPr/>
          <p:nvPr/>
        </p:nvSpPr>
        <p:spPr>
          <a:xfrm>
            <a:off x="-1447800" y="1219200"/>
            <a:ext cx="6553200" cy="5078313"/>
          </a:xfrm>
          <a:prstGeom prst="rect">
            <a:avLst/>
          </a:prstGeom>
        </p:spPr>
        <p:txBody>
          <a:bodyPr>
            <a:spAutoFit/>
          </a:bodyPr>
          <a:lstStyle/>
          <a:p>
            <a:pPr algn="ctr" eaLnBrk="1" hangingPunct="1">
              <a:defRPr/>
            </a:pP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Bài thơ: Bắp cải xanh</a:t>
            </a:r>
          </a:p>
          <a:p>
            <a:pPr lvl="6">
              <a:defRPr/>
            </a:pPr>
            <a:endParaRPr lang="en-US" sz="3200" b="1" i="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Bắp cải xanh</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Xanh man mát</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Lá cải sắp</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Sắp vòng tròn</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Búp cải non</a:t>
            </a:r>
            <a:endParaRPr lang="vi-VN" sz="3200" b="1" dirty="0">
              <a:latin typeface="Times New Roman" pitchFamily="18" charset="0"/>
              <a:cs typeface="Times New Roman" pitchFamily="18" charset="0"/>
            </a:endParaRPr>
          </a:p>
          <a:p>
            <a:pPr lvl="6">
              <a:defRPr/>
            </a:pPr>
            <a:r>
              <a:rPr lang="vi-VN" sz="3200" b="1" i="1" dirty="0">
                <a:latin typeface="Times New Roman" pitchFamily="18" charset="0"/>
                <a:cs typeface="Times New Roman" pitchFamily="18" charset="0"/>
              </a:rPr>
              <a:t>Nằm ngủ giữa</a:t>
            </a:r>
            <a:endParaRPr lang="en-US" sz="3200" b="1" i="1" dirty="0">
              <a:latin typeface="Times New Roman" pitchFamily="18" charset="0"/>
              <a:cs typeface="Times New Roman" pitchFamily="18" charset="0"/>
            </a:endParaRPr>
          </a:p>
          <a:p>
            <a:pPr lvl="6">
              <a:defRPr/>
            </a:pPr>
            <a:endParaRPr lang="vi-VN" sz="3200" b="1" dirty="0">
              <a:latin typeface="Times New Roman" pitchFamily="18" charset="0"/>
              <a:cs typeface="Times New Roman" pitchFamily="18" charset="0"/>
            </a:endParaRPr>
          </a:p>
          <a:p>
            <a:pPr lvl="6">
              <a:defRPr/>
            </a:pPr>
            <a:r>
              <a:rPr lang="vi-VN" sz="3200" b="1" dirty="0">
                <a:latin typeface="Times New Roman" pitchFamily="18" charset="0"/>
                <a:cs typeface="Times New Roman" pitchFamily="18" charset="0"/>
              </a:rPr>
              <a:t>(Phạm Hổ)</a:t>
            </a:r>
          </a:p>
        </p:txBody>
      </p:sp>
      <p:pic>
        <p:nvPicPr>
          <p:cNvPr id="6" name="Picture 2">
            <a:extLst>
              <a:ext uri="{FF2B5EF4-FFF2-40B4-BE49-F238E27FC236}">
                <a16:creationId xmlns:a16="http://schemas.microsoft.com/office/drawing/2014/main" id="{792FDC7A-F76D-8036-6B4A-2B65247FB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68613"/>
            <a:ext cx="434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4AAE8A1-D7CE-D7AD-CB61-663C70C02FCD}"/>
              </a:ext>
            </a:extLst>
          </p:cNvPr>
          <p:cNvSpPr>
            <a:spLocks noChangeArrowheads="1"/>
          </p:cNvSpPr>
          <p:nvPr/>
        </p:nvSpPr>
        <p:spPr bwMode="auto">
          <a:xfrm>
            <a:off x="1524000" y="381000"/>
            <a:ext cx="676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1800" b="1">
                <a:solidFill>
                  <a:srgbClr val="0000FF"/>
                </a:solidFill>
                <a:latin typeface="Times New Roman" panose="02020603050405020304" pitchFamily="18" charset="0"/>
                <a:cs typeface="Times New Roman" panose="02020603050405020304" pitchFamily="18" charset="0"/>
              </a:rPr>
              <a:t>Cô đọc thơ lần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0327B9-DD93-F7FC-1D96-FF5E0B8FC7DD}"/>
              </a:ext>
            </a:extLst>
          </p:cNvPr>
          <p:cNvSpPr/>
          <p:nvPr/>
        </p:nvSpPr>
        <p:spPr>
          <a:xfrm>
            <a:off x="1247091" y="1290450"/>
            <a:ext cx="6231065" cy="923330"/>
          </a:xfrm>
          <a:prstGeom prst="rect">
            <a:avLst/>
          </a:prstGeom>
          <a:noFill/>
        </p:spPr>
        <p:txBody>
          <a:bodyPr wrap="none">
            <a:spAutoFit/>
          </a:bodyPr>
          <a:lstStyle/>
          <a:p>
            <a:pPr algn="ctr" eaLnBrk="1" hangingPunct="1">
              <a:defRPr/>
            </a:pP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Trích</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dẫn</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đàm</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thoại</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ndParaRPr>
          </a:p>
        </p:txBody>
      </p:sp>
      <p:pic>
        <p:nvPicPr>
          <p:cNvPr id="10243" name="Picture 1" descr="flowers_fr0205-1">
            <a:extLst>
              <a:ext uri="{FF2B5EF4-FFF2-40B4-BE49-F238E27FC236}">
                <a16:creationId xmlns:a16="http://schemas.microsoft.com/office/drawing/2014/main" id="{76B86E89-326E-281E-5391-B3686B6B6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30&quot;&gt;&lt;property id=&quot;20148&quot; value=&quot;5&quot;/&gt;&lt;property id=&quot;20300&quot; value=&quot;Slide 6&quot;/&gt;&lt;property id=&quot;20307&quot; value=&quot;261&quot;/&gt;&lt;/object&gt;&lt;object type=&quot;3&quot; unique_id=&quot;10031&quot;&gt;&lt;property id=&quot;20148&quot; value=&quot;5&quot;/&gt;&lt;property id=&quot;20300&quot; value=&quot;Slide 7&quot;/&gt;&lt;property id=&quot;20307&quot; value=&quot;262&quot;/&gt;&lt;/object&gt;&lt;object type=&quot;3&quot; unique_id=&quot;10032&quot;&gt;&lt;property id=&quot;20148&quot; value=&quot;5&quot;/&gt;&lt;property id=&quot;20300&quot; value=&quot;Slide 8&quot;/&gt;&lt;property id=&quot;20307&quot; value=&quot;263&quot;/&gt;&lt;/object&gt;&lt;object type=&quot;3&quot; unique_id=&quot;10243&quot;&gt;&lt;property id=&quot;20148&quot; value=&quot;5&quot;/&gt;&lt;property id=&quot;20300&quot; value=&quot;Slide 9&quot;/&gt;&lt;property id=&quot;20307&quot; value=&quot;264&quot;/&gt;&lt;/object&gt;&lt;object type=&quot;3&quot; unique_id=&quot;10244&quot;&gt;&lt;property id=&quot;20148&quot; value=&quot;5&quot;/&gt;&lt;property id=&quot;20300&quot; value=&quot;Slide 10&quot;/&gt;&lt;property id=&quot;20307&quot; value=&quot;265&quot;/&gt;&lt;/object&gt;&lt;object type=&quot;3&quot; unique_id=&quot;10245&quot;&gt;&lt;property id=&quot;20148&quot; value=&quot;5&quot;/&gt;&lt;property id=&quot;20300&quot; value=&quot;Slide 11&quot;/&gt;&lt;property id=&quot;20307&quot; value=&quot;266&quot;/&gt;&lt;/object&gt;&lt;object type=&quot;3&quot; unique_id=&quot;10246&quot;&gt;&lt;property id=&quot;20148&quot; value=&quot;5&quot;/&gt;&lt;property id=&quot;20300&quot; value=&quot;Slide 12&quot;/&gt;&lt;property id=&quot;20307&quot; value=&quot;268&quot;/&gt;&lt;/object&gt;&lt;object type=&quot;3&quot; unique_id=&quot;10247&quot;&gt;&lt;property id=&quot;20148&quot; value=&quot;5&quot;/&gt;&lt;property id=&quot;20300&quot; value=&quot;Slide 13&quot;/&gt;&lt;property id=&quot;20307&quot; value=&quot;269&quot;/&gt;&lt;/object&gt;&lt;object type=&quot;3&quot; unique_id=&quot;10248&quot;&gt;&lt;property id=&quot;20148&quot; value=&quot;5&quot;/&gt;&lt;property id=&quot;20300&quot; value=&quot;Slide 14&quot;/&gt;&lt;property id=&quot;20307&quot; value=&quot;270&quot;/&gt;&lt;/object&gt;&lt;object type=&quot;3&quot; unique_id=&quot;10249&quot;&gt;&lt;property id=&quot;20148&quot; value=&quot;5&quot;/&gt;&lt;property id=&quot;20300&quot; value=&quot;Slide 15&quot;/&gt;&lt;property id=&quot;20307&quot; value=&quot;271&quot;/&gt;&lt;/object&gt;&lt;object type=&quot;3&quot; unique_id=&quot;10250&quot;&gt;&lt;property id=&quot;20148&quot; value=&quot;5&quot;/&gt;&lt;property id=&quot;20300&quot; value=&quot;Slide 16&quot;/&gt;&lt;property id=&quot;20307&quot; value=&quot;272&quot;/&gt;&lt;/object&gt;&lt;object type=&quot;3&quot; unique_id=&quot;10251&quot;&gt;&lt;property id=&quot;20148&quot; value=&quot;5&quot;/&gt;&lt;property id=&quot;20300&quot; value=&quot;Slide 17&quot;/&gt;&lt;property id=&quot;20307&quot; value=&quot;274&quot;/&gt;&lt;/object&gt;&lt;object type=&quot;3&quot; unique_id=&quot;10252&quot;&gt;&lt;property id=&quot;20148&quot; value=&quot;5&quot;/&gt;&lt;property id=&quot;20300&quot; value=&quot;Slide 18&quot;/&gt;&lt;property id=&quot;20307&quot; value=&quot;273&quot;/&gt;&lt;/object&gt;&lt;object type=&quot;3&quot; unique_id=&quot;10253&quot;&gt;&lt;property id=&quot;20148&quot; value=&quot;5&quot;/&gt;&lt;property id=&quot;20300&quot; value=&quot;Slide 19&quot;/&gt;&lt;property id=&quot;20307&quot; value=&quot;276&quot;/&gt;&lt;/object&gt;&lt;object type=&quot;3&quot; unique_id=&quot;10254&quot;&gt;&lt;property id=&quot;20148&quot; value=&quot;5&quot;/&gt;&lt;property id=&quot;20300&quot; value=&quot;Slide 20&quot;/&gt;&lt;property id=&quot;20307&quot; value=&quot;275&quot;/&gt;&lt;/object&gt;&lt;object type=&quot;3&quot; unique_id=&quot;10255&quot;&gt;&lt;property id=&quot;20148&quot; value=&quot;5&quot;/&gt;&lt;property id=&quot;20300&quot; value=&quot;Slide 21&quot;/&gt;&lt;property id=&quot;20307&quot; value=&quot;278&quot;/&gt;&lt;/object&gt;&lt;object type=&quot;3&quot; unique_id=&quot;10256&quot;&gt;&lt;property id=&quot;20148&quot; value=&quot;5&quot;/&gt;&lt;property id=&quot;20300&quot; value=&quot;Slide 22&quot;/&gt;&lt;property id=&quot;20307&quot; value=&quot;277&quot;/&gt;&lt;/object&gt;&lt;object type=&quot;3&quot; unique_id=&quot;10257&quot;&gt;&lt;property id=&quot;20148&quot; value=&quot;5&quot;/&gt;&lt;property id=&quot;20300&quot; value=&quot;Slide 23&quot;/&gt;&lt;property id=&quot;20307&quot; value=&quot;279&quot;/&gt;&lt;/object&gt;&lt;object type=&quot;3&quot; unique_id=&quot;10259&quot;&gt;&lt;property id=&quot;20148&quot; value=&quot;5&quot;/&gt;&lt;property id=&quot;20300&quot; value=&quot;Slide 27&quot;/&gt;&lt;property id=&quot;20307&quot; value=&quot;282&quot;/&gt;&lt;/object&gt;&lt;object type=&quot;3&quot; unique_id=&quot;10260&quot;&gt;&lt;property id=&quot;20148&quot; value=&quot;5&quot;/&gt;&lt;property id=&quot;20300&quot; value=&quot;Slide 28&quot;/&gt;&lt;property id=&quot;20307&quot; value=&quot;284&quot;/&gt;&lt;/object&gt;&lt;object type=&quot;3&quot; unique_id=&quot;10261&quot;&gt;&lt;property id=&quot;20148&quot; value=&quot;5&quot;/&gt;&lt;property id=&quot;20300&quot; value=&quot;Slide 29&quot;/&gt;&lt;property id=&quot;20307&quot; value=&quot;283&quot;/&gt;&lt;/object&gt;&lt;object type=&quot;3&quot; unique_id=&quot;10262&quot;&gt;&lt;property id=&quot;20148&quot; value=&quot;5&quot;/&gt;&lt;property id=&quot;20300&quot; value=&quot;Slide 24&quot;/&gt;&lt;property id=&quot;20307&quot; value=&quot;286&quot;/&gt;&lt;/object&gt;&lt;object type=&quot;3&quot; unique_id=&quot;10263&quot;&gt;&lt;property id=&quot;20148&quot; value=&quot;5&quot;/&gt;&lt;property id=&quot;20300&quot; value=&quot;Slide 25&quot;/&gt;&lt;property id=&quot;20307&quot; value=&quot;287&quot;/&gt;&lt;/object&gt;&lt;object type=&quot;3&quot; unique_id=&quot;10264&quot;&gt;&lt;property id=&quot;20148&quot; value=&quot;5&quot;/&gt;&lt;property id=&quot;20300&quot; value=&quot;Slide 26&quot;/&gt;&lt;property id=&quot;20307&quot; value=&quot;289&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426</TotalTime>
  <Words>431</Words>
  <Application>Microsoft Office PowerPoint</Application>
  <PresentationFormat>On-screen Show (4:3)</PresentationFormat>
  <Paragraphs>63</Paragraphs>
  <Slides>19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 Huy</dc:creator>
  <cp:lastModifiedBy>Đào Thị Thu Hương - 4JUPA - 543</cp:lastModifiedBy>
  <cp:revision>37</cp:revision>
  <dcterms:created xsi:type="dcterms:W3CDTF">2013-01-12T07:50:55Z</dcterms:created>
  <dcterms:modified xsi:type="dcterms:W3CDTF">2024-01-14T15:36:05Z</dcterms:modified>
</cp:coreProperties>
</file>