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6" r:id="rId2"/>
    <p:sldId id="271" r:id="rId3"/>
    <p:sldId id="277" r:id="rId4"/>
    <p:sldId id="297" r:id="rId5"/>
    <p:sldId id="298" r:id="rId6"/>
    <p:sldId id="299" r:id="rId7"/>
    <p:sldId id="300" r:id="rId8"/>
    <p:sldId id="302" r:id="rId9"/>
    <p:sldId id="301" r:id="rId10"/>
    <p:sldId id="303" r:id="rId11"/>
    <p:sldId id="266" r:id="rId12"/>
    <p:sldId id="282" r:id="rId13"/>
    <p:sldId id="286" r:id="rId14"/>
    <p:sldId id="284" r:id="rId15"/>
    <p:sldId id="294" r:id="rId16"/>
    <p:sldId id="288" r:id="rId17"/>
    <p:sldId id="292" r:id="rId18"/>
    <p:sldId id="296" r:id="rId19"/>
    <p:sldId id="270" r:id="rId20"/>
    <p:sldId id="276" r:id="rId21"/>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varScale="1">
        <p:scale>
          <a:sx n="94" d="100"/>
          <a:sy n="94" d="100"/>
        </p:scale>
        <p:origin x="30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F0960-D921-4C35-84BE-EA01A5DC1298}"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3998847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F0960-D921-4C35-84BE-EA01A5DC1298}"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3590158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F0960-D921-4C35-84BE-EA01A5DC1298}"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421095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F0960-D921-4C35-84BE-EA01A5DC1298}"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1410413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F0960-D921-4C35-84BE-EA01A5DC1298}"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550032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F0960-D921-4C35-84BE-EA01A5DC1298}" type="datetimeFigureOut">
              <a:rPr lang="en-US" smtClean="0"/>
              <a:pPr/>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60952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F0960-D921-4C35-84BE-EA01A5DC1298}" type="datetimeFigureOut">
              <a:rPr lang="en-US" smtClean="0"/>
              <a:pPr/>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3311609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F0960-D921-4C35-84BE-EA01A5DC1298}" type="datetimeFigureOut">
              <a:rPr lang="en-US" smtClean="0"/>
              <a:pPr/>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97765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F0960-D921-4C35-84BE-EA01A5DC1298}" type="datetimeFigureOut">
              <a:rPr lang="en-US" smtClean="0"/>
              <a:pPr/>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282899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F0960-D921-4C35-84BE-EA01A5DC1298}" type="datetimeFigureOut">
              <a:rPr lang="en-US" smtClean="0"/>
              <a:pPr/>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2383186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F0960-D921-4C35-84BE-EA01A5DC1298}" type="datetimeFigureOut">
              <a:rPr lang="en-US" smtClean="0"/>
              <a:pPr/>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2786743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F0960-D921-4C35-84BE-EA01A5DC1298}" type="datetimeFigureOut">
              <a:rPr lang="en-US" smtClean="0"/>
              <a:pPr/>
              <a:t>4/25/2024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EB209-A4A4-43E4-BDAE-9EA8435667DC}" type="slidenum">
              <a:rPr lang="en-US" smtClean="0"/>
              <a:pPr/>
              <a:t>‹#›</a:t>
            </a:fld>
            <a:endParaRPr lang="en-US"/>
          </a:p>
        </p:txBody>
      </p:sp>
    </p:spTree>
    <p:extLst>
      <p:ext uri="{BB962C8B-B14F-4D97-AF65-F5344CB8AC3E}">
        <p14:creationId xmlns:p14="http://schemas.microsoft.com/office/powerpoint/2010/main" val="355228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sv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2.wav"/><Relationship Id="rId7"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image" Target="../media/image27.jpe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image" Target="../media/image31.jpe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image" Target="../media/image33.jpe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audio2.wav"/><Relationship Id="rId7"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image" Target="../media/image35.pn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image" Target="../media/image37.jpeg"/><Relationship Id="rId10" Type="http://schemas.openxmlformats.org/officeDocument/2006/relationships/image" Target="../media/image40.jpeg"/><Relationship Id="rId4" Type="http://schemas.openxmlformats.org/officeDocument/2006/relationships/audio" Target="../media/audio3.wav"/><Relationship Id="rId9"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image" Target="../media/image41.png"/><Relationship Id="rId10" Type="http://schemas.openxmlformats.org/officeDocument/2006/relationships/image" Target="../media/image44.jpeg"/><Relationship Id="rId4" Type="http://schemas.openxmlformats.org/officeDocument/2006/relationships/audio" Target="../media/audio3.wav"/><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audio" Target="../media/audio2.wav"/><Relationship Id="rId7"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image" Target="../media/image45.jpe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8.wmf"/></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779" b="20779"/>
          <a:stretch>
            <a:fillRect/>
          </a:stretch>
        </p:blipFill>
        <p:spPr>
          <a:xfrm>
            <a:off x="-65000" y="-76200"/>
            <a:ext cx="12257000" cy="7391400"/>
          </a:xfrm>
          <a:prstGeom prst="rect">
            <a:avLst/>
          </a:prstGeom>
        </p:spPr>
      </p:pic>
      <p:pic>
        <p:nvPicPr>
          <p:cNvPr id="3" name="Picture 3"/>
          <p:cNvPicPr>
            <a:picLocks noChangeAspect="1"/>
          </p:cNvPicPr>
          <p:nvPr/>
        </p:nvPicPr>
        <p:blipFill>
          <a:blip r:embed="rId3"/>
          <a:srcRect/>
          <a:stretch>
            <a:fillRect/>
          </a:stretch>
        </p:blipFill>
        <p:spPr>
          <a:xfrm>
            <a:off x="8683389" y="-352667"/>
            <a:ext cx="3573610" cy="3448534"/>
          </a:xfrm>
          <a:prstGeom prst="rect">
            <a:avLst/>
          </a:prstGeom>
        </p:spPr>
      </p:pic>
      <p:pic>
        <p:nvPicPr>
          <p:cNvPr id="4" name="Picture 4"/>
          <p:cNvPicPr>
            <a:picLocks noChangeAspect="1"/>
          </p:cNvPicPr>
          <p:nvPr/>
        </p:nvPicPr>
        <p:blipFill>
          <a:blip r:embed="rId3"/>
          <a:srcRect/>
          <a:stretch>
            <a:fillRect/>
          </a:stretch>
        </p:blipFill>
        <p:spPr>
          <a:xfrm rot="-10800000">
            <a:off x="-64999" y="3789518"/>
            <a:ext cx="3573610" cy="3448534"/>
          </a:xfrm>
          <a:prstGeom prst="rect">
            <a:avLst/>
          </a:prstGeom>
        </p:spPr>
      </p:pic>
      <p:pic>
        <p:nvPicPr>
          <p:cNvPr id="5" name="Picture 5"/>
          <p:cNvPicPr>
            <a:picLocks noChangeAspect="1"/>
          </p:cNvPicPr>
          <p:nvPr/>
        </p:nvPicPr>
        <p:blipFill>
          <a:blip r:embed="rId4"/>
          <a:srcRect/>
          <a:stretch>
            <a:fillRect/>
          </a:stretch>
        </p:blipFill>
        <p:spPr>
          <a:xfrm>
            <a:off x="9192740" y="4979003"/>
            <a:ext cx="1709671" cy="1553664"/>
          </a:xfrm>
          <a:prstGeom prst="rect">
            <a:avLst/>
          </a:prstGeom>
        </p:spPr>
      </p:pic>
      <p:pic>
        <p:nvPicPr>
          <p:cNvPr id="6" name="Picture 6"/>
          <p:cNvPicPr>
            <a:picLocks noChangeAspect="1"/>
          </p:cNvPicPr>
          <p:nvPr/>
        </p:nvPicPr>
        <p:blipFill>
          <a:blip r:embed="rId5"/>
          <a:srcRect/>
          <a:stretch>
            <a:fillRect/>
          </a:stretch>
        </p:blipFill>
        <p:spPr>
          <a:xfrm>
            <a:off x="9985117" y="4329832"/>
            <a:ext cx="970157" cy="1698305"/>
          </a:xfrm>
          <a:prstGeom prst="rect">
            <a:avLst/>
          </a:prstGeom>
        </p:spPr>
      </p:pic>
      <p:pic>
        <p:nvPicPr>
          <p:cNvPr id="7" name="Picture 7"/>
          <p:cNvPicPr>
            <a:picLocks noChangeAspect="1"/>
          </p:cNvPicPr>
          <p:nvPr/>
        </p:nvPicPr>
        <p:blipFill>
          <a:blip r:embed="rId4"/>
          <a:srcRect/>
          <a:stretch>
            <a:fillRect/>
          </a:stretch>
        </p:blipFill>
        <p:spPr>
          <a:xfrm rot="-10800000">
            <a:off x="1543028" y="567383"/>
            <a:ext cx="1709671" cy="1553664"/>
          </a:xfrm>
          <a:prstGeom prst="rect">
            <a:avLst/>
          </a:prstGeom>
        </p:spPr>
      </p:pic>
      <p:pic>
        <p:nvPicPr>
          <p:cNvPr id="8" name="Picture 8"/>
          <p:cNvPicPr>
            <a:picLocks noChangeAspect="1"/>
          </p:cNvPicPr>
          <p:nvPr/>
        </p:nvPicPr>
        <p:blipFill>
          <a:blip r:embed="rId5"/>
          <a:srcRect/>
          <a:stretch>
            <a:fillRect/>
          </a:stretch>
        </p:blipFill>
        <p:spPr>
          <a:xfrm rot="-10800000">
            <a:off x="1236728" y="829866"/>
            <a:ext cx="970157" cy="1698305"/>
          </a:xfrm>
          <a:prstGeom prst="rect">
            <a:avLst/>
          </a:prstGeom>
        </p:spPr>
      </p:pic>
      <p:pic>
        <p:nvPicPr>
          <p:cNvPr id="9" name="Picture 9"/>
          <p:cNvPicPr>
            <a:picLocks noChangeAspect="1"/>
          </p:cNvPicPr>
          <p:nvPr/>
        </p:nvPicPr>
        <p:blipFill>
          <a:blip r:embed="rId6">
            <a:alphaModFix amt="19999"/>
          </a:blip>
          <a:srcRect/>
          <a:stretch>
            <a:fillRect/>
          </a:stretch>
        </p:blipFill>
        <p:spPr>
          <a:xfrm>
            <a:off x="4623658" y="1998532"/>
            <a:ext cx="2944684" cy="3365353"/>
          </a:xfrm>
          <a:prstGeom prst="rect">
            <a:avLst/>
          </a:prstGeom>
        </p:spPr>
      </p:pic>
      <p:sp>
        <p:nvSpPr>
          <p:cNvPr id="10" name="TextBox 10"/>
          <p:cNvSpPr txBox="1"/>
          <p:nvPr/>
        </p:nvSpPr>
        <p:spPr>
          <a:xfrm>
            <a:off x="3508611" y="567382"/>
            <a:ext cx="5292490" cy="1151341"/>
          </a:xfrm>
          <a:prstGeom prst="rect">
            <a:avLst/>
          </a:prstGeom>
        </p:spPr>
        <p:txBody>
          <a:bodyPr wrap="square" lIns="0" tIns="0" rIns="0" bIns="0" rtlCol="0" anchor="t">
            <a:spAutoFit/>
          </a:bodyPr>
          <a:lstStyle/>
          <a:p>
            <a:pPr algn="ctr">
              <a:lnSpc>
                <a:spcPts val="2940"/>
              </a:lnSpc>
            </a:pPr>
            <a:r>
              <a:rPr lang="en-US" sz="2100" dirty="0">
                <a:solidFill>
                  <a:srgbClr val="003B08"/>
                </a:solidFill>
                <a:latin typeface="DejaVu Serif Bold"/>
              </a:rPr>
              <a:t>UBND QUẬN LONG BIÊN</a:t>
            </a:r>
          </a:p>
          <a:p>
            <a:pPr algn="ctr">
              <a:lnSpc>
                <a:spcPts val="2940"/>
              </a:lnSpc>
            </a:pPr>
            <a:r>
              <a:rPr lang="en-US" sz="2100" dirty="0">
                <a:solidFill>
                  <a:srgbClr val="003B08"/>
                </a:solidFill>
                <a:latin typeface="DejaVu Serif Bold"/>
              </a:rPr>
              <a:t>TRƯỜNG MN HOA ANH ĐÀO</a:t>
            </a:r>
          </a:p>
          <a:p>
            <a:pPr algn="ctr">
              <a:lnSpc>
                <a:spcPts val="3640"/>
              </a:lnSpc>
            </a:pPr>
            <a:endParaRPr lang="en-US" sz="2100" dirty="0">
              <a:solidFill>
                <a:srgbClr val="003B08"/>
              </a:solidFill>
              <a:latin typeface="DejaVu Serif Bold"/>
            </a:endParaRPr>
          </a:p>
        </p:txBody>
      </p:sp>
      <p:pic>
        <p:nvPicPr>
          <p:cNvPr id="11" name="Picture 11"/>
          <p:cNvPicPr>
            <a:picLocks noChangeAspect="1"/>
          </p:cNvPicPr>
          <p:nvPr/>
        </p:nvPicPr>
        <p:blipFill>
          <a:blip r:embed="rId7"/>
          <a:srcRect/>
          <a:stretch>
            <a:fillRect/>
          </a:stretch>
        </p:blipFill>
        <p:spPr>
          <a:xfrm>
            <a:off x="5597566" y="1829397"/>
            <a:ext cx="1108033" cy="1065815"/>
          </a:xfrm>
          <a:prstGeom prst="rect">
            <a:avLst/>
          </a:prstGeom>
        </p:spPr>
      </p:pic>
      <p:sp>
        <p:nvSpPr>
          <p:cNvPr id="12" name="TextBox 12"/>
          <p:cNvSpPr txBox="1"/>
          <p:nvPr/>
        </p:nvSpPr>
        <p:spPr>
          <a:xfrm>
            <a:off x="2278790" y="3313132"/>
            <a:ext cx="7781747" cy="4385816"/>
          </a:xfrm>
          <a:prstGeom prst="rect">
            <a:avLst/>
          </a:prstGeom>
        </p:spPr>
        <p:txBody>
          <a:bodyPr lIns="0" tIns="0" rIns="0" bIns="0" rtlCol="0" anchor="t">
            <a:spAutoFit/>
          </a:bodyPr>
          <a:lstStyle/>
          <a:p>
            <a:pPr algn="ctr">
              <a:lnSpc>
                <a:spcPts val="3848"/>
              </a:lnSpc>
            </a:pPr>
            <a:r>
              <a:rPr lang="en-US" sz="2400" b="1" spc="165" dirty="0">
                <a:solidFill>
                  <a:srgbClr val="003B08"/>
                </a:solidFill>
                <a:latin typeface="DejaVu Serif Bold Italics"/>
              </a:rPr>
              <a:t>KỸ NĂNG PHÒNG CHỐNG TAI NẠN </a:t>
            </a:r>
          </a:p>
          <a:p>
            <a:pPr algn="ctr">
              <a:lnSpc>
                <a:spcPts val="3848"/>
              </a:lnSpc>
            </a:pPr>
            <a:r>
              <a:rPr lang="en-US" sz="2400" b="1" spc="165" dirty="0">
                <a:solidFill>
                  <a:srgbClr val="003B08"/>
                </a:solidFill>
                <a:latin typeface="DejaVu Serif Bold Italics"/>
              </a:rPr>
              <a:t>THƯƠNG TÍCH</a:t>
            </a:r>
          </a:p>
          <a:p>
            <a:pPr algn="ctr">
              <a:lnSpc>
                <a:spcPts val="3848"/>
              </a:lnSpc>
            </a:pPr>
            <a:r>
              <a:rPr lang="en-US" sz="2400" b="1" spc="165" dirty="0">
                <a:solidFill>
                  <a:srgbClr val="003B08"/>
                </a:solidFill>
                <a:latin typeface="DejaVu Serif Bold Italics"/>
              </a:rPr>
              <a:t>KHÔNG CHƠI VỚI CÁC VẬT NGUY </a:t>
            </a:r>
            <a:r>
              <a:rPr lang="en-US" sz="2400" b="1" spc="165" dirty="0" smtClean="0">
                <a:solidFill>
                  <a:srgbClr val="003B08"/>
                </a:solidFill>
                <a:latin typeface="DejaVu Serif Bold Italics"/>
              </a:rPr>
              <a:t>HIỂM</a:t>
            </a:r>
          </a:p>
          <a:p>
            <a:pPr algn="ctr">
              <a:lnSpc>
                <a:spcPts val="3848"/>
              </a:lnSpc>
            </a:pPr>
            <a:r>
              <a:rPr lang="en-US" sz="2000" b="1" spc="165" dirty="0" smtClean="0">
                <a:solidFill>
                  <a:srgbClr val="003B08"/>
                </a:solidFill>
                <a:latin typeface="DejaVu Serif Bold Italics"/>
              </a:rPr>
              <a:t>GV </a:t>
            </a:r>
            <a:r>
              <a:rPr lang="en-US" sz="2000" b="1" spc="165" dirty="0" err="1" smtClean="0">
                <a:solidFill>
                  <a:srgbClr val="003B08"/>
                </a:solidFill>
                <a:latin typeface="DejaVu Serif Bold Italics"/>
              </a:rPr>
              <a:t>thực</a:t>
            </a:r>
            <a:r>
              <a:rPr lang="en-US" sz="2000" b="1" spc="165" dirty="0" smtClean="0">
                <a:solidFill>
                  <a:srgbClr val="003B08"/>
                </a:solidFill>
                <a:latin typeface="DejaVu Serif Bold Italics"/>
              </a:rPr>
              <a:t> </a:t>
            </a:r>
            <a:r>
              <a:rPr lang="en-US" sz="2000" b="1" spc="165" dirty="0" err="1" smtClean="0">
                <a:solidFill>
                  <a:srgbClr val="003B08"/>
                </a:solidFill>
                <a:latin typeface="DejaVu Serif Bold Italics"/>
              </a:rPr>
              <a:t>hiện</a:t>
            </a:r>
            <a:r>
              <a:rPr lang="en-US" sz="2000" b="1" spc="165" dirty="0" smtClean="0">
                <a:solidFill>
                  <a:srgbClr val="003B08"/>
                </a:solidFill>
                <a:latin typeface="DejaVu Serif Bold Italics"/>
              </a:rPr>
              <a:t>: </a:t>
            </a:r>
            <a:r>
              <a:rPr lang="en-US" sz="2000" b="1" spc="165" dirty="0" err="1" smtClean="0">
                <a:solidFill>
                  <a:srgbClr val="003B08"/>
                </a:solidFill>
                <a:latin typeface="DejaVu Serif Bold Italics"/>
              </a:rPr>
              <a:t>Lê</a:t>
            </a:r>
            <a:r>
              <a:rPr lang="en-US" sz="2000" b="1" spc="165" dirty="0" smtClean="0">
                <a:solidFill>
                  <a:srgbClr val="003B08"/>
                </a:solidFill>
                <a:latin typeface="DejaVu Serif Bold Italics"/>
              </a:rPr>
              <a:t> </a:t>
            </a:r>
            <a:r>
              <a:rPr lang="en-US" sz="2000" b="1" spc="165" dirty="0" err="1" smtClean="0">
                <a:solidFill>
                  <a:srgbClr val="003B08"/>
                </a:solidFill>
                <a:latin typeface="DejaVu Serif Bold Italics"/>
              </a:rPr>
              <a:t>Thị</a:t>
            </a:r>
            <a:r>
              <a:rPr lang="en-US" sz="2000" b="1" spc="165" dirty="0">
                <a:solidFill>
                  <a:srgbClr val="003B08"/>
                </a:solidFill>
                <a:latin typeface="DejaVu Serif Bold Italics"/>
              </a:rPr>
              <a:t> </a:t>
            </a:r>
            <a:r>
              <a:rPr lang="en-US" sz="2000" b="1" spc="165" dirty="0" smtClean="0">
                <a:solidFill>
                  <a:srgbClr val="003B08"/>
                </a:solidFill>
                <a:latin typeface="DejaVu Serif Bold Italics"/>
              </a:rPr>
              <a:t>Mai </a:t>
            </a:r>
            <a:r>
              <a:rPr lang="en-US" sz="2000" b="1" spc="165" dirty="0" err="1" smtClean="0">
                <a:solidFill>
                  <a:srgbClr val="003B08"/>
                </a:solidFill>
                <a:latin typeface="DejaVu Serif Bold Italics"/>
              </a:rPr>
              <a:t>Hương</a:t>
            </a:r>
            <a:endParaRPr lang="en-US" sz="2000" b="1" spc="165" dirty="0" smtClean="0">
              <a:solidFill>
                <a:srgbClr val="003B08"/>
              </a:solidFill>
              <a:latin typeface="DejaVu Serif Bold Italics"/>
            </a:endParaRPr>
          </a:p>
          <a:p>
            <a:pPr algn="ctr">
              <a:lnSpc>
                <a:spcPts val="3848"/>
              </a:lnSpc>
            </a:pPr>
            <a:r>
              <a:rPr lang="en-US" sz="2000" b="1" spc="165" dirty="0" err="1" smtClean="0">
                <a:solidFill>
                  <a:srgbClr val="003B08"/>
                </a:solidFill>
                <a:latin typeface="DejaVu Serif Bold Italics"/>
              </a:rPr>
              <a:t>Thời</a:t>
            </a:r>
            <a:r>
              <a:rPr lang="en-US" sz="2000" b="1" spc="165" dirty="0" smtClean="0">
                <a:solidFill>
                  <a:srgbClr val="003B08"/>
                </a:solidFill>
                <a:latin typeface="DejaVu Serif Bold Italics"/>
              </a:rPr>
              <a:t> </a:t>
            </a:r>
            <a:r>
              <a:rPr lang="en-US" sz="2000" b="1" spc="165" dirty="0" err="1" smtClean="0">
                <a:solidFill>
                  <a:srgbClr val="003B08"/>
                </a:solidFill>
                <a:latin typeface="DejaVu Serif Bold Italics"/>
              </a:rPr>
              <a:t>gian</a:t>
            </a:r>
            <a:r>
              <a:rPr lang="en-US" sz="2000" b="1" spc="165" dirty="0" smtClean="0">
                <a:solidFill>
                  <a:srgbClr val="003B08"/>
                </a:solidFill>
                <a:latin typeface="DejaVu Serif Bold Italics"/>
              </a:rPr>
              <a:t>: 25-30 </a:t>
            </a:r>
            <a:r>
              <a:rPr lang="en-US" sz="2000" b="1" spc="165" dirty="0" err="1" smtClean="0">
                <a:solidFill>
                  <a:srgbClr val="003B08"/>
                </a:solidFill>
                <a:latin typeface="DejaVu Serif Bold Italics"/>
              </a:rPr>
              <a:t>phút</a:t>
            </a:r>
            <a:endParaRPr lang="en-US" sz="2000" b="1" spc="165" dirty="0">
              <a:solidFill>
                <a:srgbClr val="003B08"/>
              </a:solidFill>
              <a:latin typeface="DejaVu Serif Bold Italics"/>
            </a:endParaRPr>
          </a:p>
          <a:p>
            <a:pPr algn="ctr">
              <a:lnSpc>
                <a:spcPts val="3848"/>
              </a:lnSpc>
            </a:pPr>
            <a:endParaRPr lang="en-US" sz="1400" spc="165" dirty="0">
              <a:solidFill>
                <a:srgbClr val="003B08"/>
              </a:solidFill>
              <a:latin typeface="DejaVu Serif Bold Italics"/>
            </a:endParaRPr>
          </a:p>
          <a:p>
            <a:pPr algn="ctr">
              <a:lnSpc>
                <a:spcPts val="3848"/>
              </a:lnSpc>
            </a:pPr>
            <a:endParaRPr lang="en-US" sz="1400" spc="165" dirty="0" smtClean="0">
              <a:solidFill>
                <a:srgbClr val="003B08"/>
              </a:solidFill>
              <a:latin typeface="DejaVu Serif Bold Italics"/>
            </a:endParaRPr>
          </a:p>
          <a:p>
            <a:pPr algn="ctr">
              <a:lnSpc>
                <a:spcPts val="3848"/>
              </a:lnSpc>
            </a:pPr>
            <a:endParaRPr lang="en-US" sz="1400" spc="165" dirty="0">
              <a:solidFill>
                <a:srgbClr val="003B08"/>
              </a:solidFill>
              <a:latin typeface="DejaVu Serif Bold Italics"/>
            </a:endParaRPr>
          </a:p>
          <a:p>
            <a:pPr algn="ctr">
              <a:lnSpc>
                <a:spcPts val="3848"/>
              </a:lnSpc>
            </a:pPr>
            <a:r>
              <a:rPr lang="en-US" sz="1400" spc="165" dirty="0" smtClean="0">
                <a:solidFill>
                  <a:srgbClr val="003B08"/>
                </a:solidFill>
                <a:latin typeface="DejaVu Serif Bold Italics"/>
              </a:rPr>
              <a:t>NĂM </a:t>
            </a:r>
            <a:r>
              <a:rPr lang="en-US" sz="1400" spc="165" dirty="0">
                <a:solidFill>
                  <a:srgbClr val="003B08"/>
                </a:solidFill>
                <a:latin typeface="DejaVu Serif Bold Italics"/>
              </a:rPr>
              <a:t>HỌC 2023-2024</a:t>
            </a:r>
          </a:p>
        </p:txBody>
      </p:sp>
      <p:pic>
        <p:nvPicPr>
          <p:cNvPr id="13" name="Picture 13"/>
          <p:cNvPicPr>
            <a:picLocks noChangeAspect="1"/>
          </p:cNvPicPr>
          <p:nvPr/>
        </p:nvPicPr>
        <p:blipFill>
          <a:blip r:embed="rId8"/>
          <a:srcRect/>
          <a:stretch>
            <a:fillRect/>
          </a:stretch>
        </p:blipFill>
        <p:spPr>
          <a:xfrm rot="1859753">
            <a:off x="1943689" y="4123160"/>
            <a:ext cx="526390" cy="1905484"/>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449605">
            <a:off x="1598981" y="835914"/>
            <a:ext cx="600997" cy="1613416"/>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313141">
            <a:off x="9552276" y="2157663"/>
            <a:ext cx="637522" cy="1486931"/>
          </a:xfrm>
          <a:prstGeom prst="rect">
            <a:avLst/>
          </a:prstGeom>
        </p:spPr>
      </p:pic>
    </p:spTree>
    <p:extLst>
      <p:ext uri="{BB962C8B-B14F-4D97-AF65-F5344CB8AC3E}">
        <p14:creationId xmlns:p14="http://schemas.microsoft.com/office/powerpoint/2010/main" val="32444463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do choi tre em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68263"/>
            <a:ext cx="9220200" cy="29718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ánh diều] Giải đạo đức 1 bài: Phòng tránh bị thương do các vật sắc nhọn -  Tech12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657600"/>
            <a:ext cx="5181600" cy="319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220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574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4800" b="1" dirty="0" err="1">
                <a:solidFill>
                  <a:srgbClr val="0070C0"/>
                </a:solidFill>
                <a:effectLst>
                  <a:outerShdw blurRad="38100" dist="38100" dir="2700000" algn="tl">
                    <a:srgbClr val="000000">
                      <a:alpha val="43137"/>
                    </a:srgbClr>
                  </a:outerShdw>
                </a:effectLst>
                <a:latin typeface="Arial" pitchFamily="34" charset="0"/>
                <a:cs typeface="Arial" pitchFamily="34" charset="0"/>
              </a:rPr>
              <a:t>Trò</a:t>
            </a:r>
            <a:r>
              <a:rPr lang="en-US" sz="4800" b="1" dirty="0">
                <a:solidFill>
                  <a:srgbClr val="0070C0"/>
                </a:solidFill>
                <a:effectLst>
                  <a:outerShdw blurRad="38100" dist="38100" dir="2700000" algn="tl">
                    <a:srgbClr val="000000">
                      <a:alpha val="43137"/>
                    </a:srgbClr>
                  </a:outerShdw>
                </a:effectLst>
                <a:latin typeface="Arial" pitchFamily="34" charset="0"/>
                <a:cs typeface="Arial" pitchFamily="34" charset="0"/>
              </a:rPr>
              <a:t> </a:t>
            </a:r>
            <a:r>
              <a:rPr lang="en-US" sz="4800" b="1" dirty="0" err="1">
                <a:solidFill>
                  <a:srgbClr val="0070C0"/>
                </a:solidFill>
                <a:effectLst>
                  <a:outerShdw blurRad="38100" dist="38100" dir="2700000" algn="tl">
                    <a:srgbClr val="000000">
                      <a:alpha val="43137"/>
                    </a:srgbClr>
                  </a:outerShdw>
                </a:effectLst>
                <a:latin typeface="Arial" pitchFamily="34" charset="0"/>
                <a:cs typeface="Arial" pitchFamily="34" charset="0"/>
              </a:rPr>
              <a:t>chơi</a:t>
            </a:r>
            <a:r>
              <a:rPr lang="en-US" sz="4800" b="1" dirty="0">
                <a:solidFill>
                  <a:srgbClr val="0070C0"/>
                </a:solidFill>
                <a:effectLst>
                  <a:outerShdw blurRad="38100" dist="38100" dir="2700000" algn="tl">
                    <a:srgbClr val="000000">
                      <a:alpha val="43137"/>
                    </a:srgbClr>
                  </a:outerShdw>
                </a:effectLst>
                <a:latin typeface="Arial" pitchFamily="34" charset="0"/>
                <a:cs typeface="Arial" pitchFamily="34" charset="0"/>
              </a:rPr>
              <a:t>: Ai </a:t>
            </a:r>
            <a:r>
              <a:rPr lang="en-US" sz="4800" b="1" dirty="0" err="1">
                <a:solidFill>
                  <a:srgbClr val="0070C0"/>
                </a:solidFill>
                <a:effectLst>
                  <a:outerShdw blurRad="38100" dist="38100" dir="2700000" algn="tl">
                    <a:srgbClr val="000000">
                      <a:alpha val="43137"/>
                    </a:srgbClr>
                  </a:outerShdw>
                </a:effectLst>
                <a:latin typeface="Arial" pitchFamily="34" charset="0"/>
                <a:cs typeface="Arial" pitchFamily="34" charset="0"/>
              </a:rPr>
              <a:t>thông</a:t>
            </a:r>
            <a:r>
              <a:rPr lang="en-US" sz="4800" b="1" dirty="0">
                <a:solidFill>
                  <a:srgbClr val="0070C0"/>
                </a:solidFill>
                <a:effectLst>
                  <a:outerShdw blurRad="38100" dist="38100" dir="2700000" algn="tl">
                    <a:srgbClr val="000000">
                      <a:alpha val="43137"/>
                    </a:srgbClr>
                  </a:outerShdw>
                </a:effectLst>
                <a:latin typeface="Arial" pitchFamily="34" charset="0"/>
                <a:cs typeface="Arial" pitchFamily="34" charset="0"/>
              </a:rPr>
              <a:t> minh</a:t>
            </a:r>
          </a:p>
        </p:txBody>
      </p:sp>
      <p:sp>
        <p:nvSpPr>
          <p:cNvPr id="5" name="Rectangle 4"/>
          <p:cNvSpPr/>
          <p:nvPr/>
        </p:nvSpPr>
        <p:spPr>
          <a:xfrm>
            <a:off x="2590800" y="1676400"/>
            <a:ext cx="7315200" cy="3625608"/>
          </a:xfrm>
          <a:prstGeom prst="rect">
            <a:avLst/>
          </a:prstGeom>
        </p:spPr>
        <p:txBody>
          <a:bodyPr wrap="square">
            <a:spAutoFit/>
          </a:bodyPr>
          <a:lstStyle/>
          <a:p>
            <a:pPr marL="342900" indent="-342900" eaLnBrk="0" fontAlgn="base" hangingPunct="0">
              <a:spcBef>
                <a:spcPct val="20000"/>
              </a:spcBef>
              <a:spcAft>
                <a:spcPct val="0"/>
              </a:spcAft>
              <a:buFontTx/>
              <a:buChar char="•"/>
              <a:defRPr/>
            </a:pPr>
            <a:r>
              <a:rPr lang="en-US" sz="2800" b="1" kern="0" dirty="0">
                <a:solidFill>
                  <a:srgbClr val="FF9966">
                    <a:lumMod val="50000"/>
                  </a:srgbClr>
                </a:solidFill>
                <a:latin typeface="Times New Roman" pitchFamily="18" charset="0"/>
                <a:cs typeface="Times New Roman" pitchFamily="18" charset="0"/>
              </a:rPr>
              <a:t>C</a:t>
            </a:r>
            <a:r>
              <a:rPr lang="en-US" sz="2800" b="1" kern="0" dirty="0" err="1">
                <a:solidFill>
                  <a:srgbClr val="FF9966">
                    <a:lumMod val="50000"/>
                  </a:srgbClr>
                </a:solidFill>
                <a:latin typeface="Times New Roman" pitchFamily="18" charset="0"/>
                <a:cs typeface="Times New Roman" pitchFamily="18" charset="0"/>
              </a:rPr>
              <a:t>ách</a:t>
            </a:r>
            <a:r>
              <a:rPr lang="en-US" sz="2800" b="1" kern="0" dirty="0">
                <a:solidFill>
                  <a:srgbClr val="FF9966">
                    <a:lumMod val="50000"/>
                  </a:srgbClr>
                </a:solidFill>
                <a:latin typeface="Times New Roman" pitchFamily="18" charset="0"/>
                <a:cs typeface="Times New Roman" pitchFamily="18" charset="0"/>
              </a:rPr>
              <a:t> </a:t>
            </a:r>
            <a:r>
              <a:rPr lang="en-US" sz="2800" b="1" kern="0" dirty="0" err="1">
                <a:solidFill>
                  <a:srgbClr val="FF9966">
                    <a:lumMod val="50000"/>
                  </a:srgbClr>
                </a:solidFill>
                <a:latin typeface="Times New Roman" pitchFamily="18" charset="0"/>
                <a:cs typeface="Times New Roman" pitchFamily="18" charset="0"/>
              </a:rPr>
              <a:t>chơi</a:t>
            </a:r>
            <a:r>
              <a:rPr lang="en-US" sz="2800" b="1" kern="0" dirty="0">
                <a:solidFill>
                  <a:srgbClr val="FF9966">
                    <a:lumMod val="50000"/>
                  </a:srgbClr>
                </a:solidFill>
                <a:latin typeface="Times New Roman" pitchFamily="18" charset="0"/>
                <a:cs typeface="Times New Roman" pitchFamily="18" charset="0"/>
              </a:rPr>
              <a:t>: </a:t>
            </a:r>
            <a:r>
              <a:rPr lang="vi-VN" sz="2800" kern="0" dirty="0">
                <a:solidFill>
                  <a:srgbClr val="FF9966">
                    <a:lumMod val="50000"/>
                  </a:srgbClr>
                </a:solidFill>
                <a:latin typeface="Times New Roman" pitchFamily="18" charset="0"/>
                <a:cs typeface="Times New Roman" pitchFamily="18" charset="0"/>
              </a:rPr>
              <a:t>Cô phát cho mỗi trẻ thẻ số 1 và thẻ số 2. Trên màn hình lần lượt xuất hiện các đồ vật gây nguy hiểm và không gây nguy hiểm. Nhiệm vụ của các con là chọn được những đồ vật gây nguy hiểm và giơ đáp án lên. </a:t>
            </a:r>
            <a:endParaRPr lang="en-US" sz="2800" kern="0" dirty="0">
              <a:solidFill>
                <a:srgbClr val="FF9966">
                  <a:lumMod val="50000"/>
                </a:srgbClr>
              </a:solidFill>
              <a:latin typeface="Times New Roman" pitchFamily="18" charset="0"/>
              <a:cs typeface="Times New Roman" pitchFamily="18" charset="0"/>
            </a:endParaRPr>
          </a:p>
          <a:p>
            <a:pPr marL="342900" indent="-342900" eaLnBrk="0" fontAlgn="base" hangingPunct="0">
              <a:spcBef>
                <a:spcPct val="20000"/>
              </a:spcBef>
              <a:spcAft>
                <a:spcPct val="0"/>
              </a:spcAft>
              <a:buFontTx/>
              <a:buChar char="•"/>
              <a:defRPr/>
            </a:pPr>
            <a:r>
              <a:rPr lang="en-US" sz="2800" b="1" kern="0" dirty="0" err="1">
                <a:solidFill>
                  <a:srgbClr val="FF9966">
                    <a:lumMod val="50000"/>
                  </a:srgbClr>
                </a:solidFill>
                <a:latin typeface="Times New Roman" pitchFamily="18" charset="0"/>
                <a:cs typeface="Times New Roman" pitchFamily="18" charset="0"/>
              </a:rPr>
              <a:t>Luật</a:t>
            </a:r>
            <a:r>
              <a:rPr lang="en-US" sz="2800" b="1" kern="0" dirty="0">
                <a:solidFill>
                  <a:srgbClr val="FF9966">
                    <a:lumMod val="50000"/>
                  </a:srgbClr>
                </a:solidFill>
                <a:latin typeface="Times New Roman" pitchFamily="18" charset="0"/>
                <a:cs typeface="Times New Roman" pitchFamily="18" charset="0"/>
              </a:rPr>
              <a:t> </a:t>
            </a:r>
            <a:r>
              <a:rPr lang="en-US" sz="2800" b="1" kern="0" dirty="0" err="1">
                <a:solidFill>
                  <a:srgbClr val="FF9966">
                    <a:lumMod val="50000"/>
                  </a:srgbClr>
                </a:solidFill>
                <a:latin typeface="Times New Roman" pitchFamily="18" charset="0"/>
                <a:cs typeface="Times New Roman" pitchFamily="18" charset="0"/>
              </a:rPr>
              <a:t>chơi</a:t>
            </a:r>
            <a:r>
              <a:rPr lang="en-US" sz="2800" b="1" kern="0" dirty="0">
                <a:solidFill>
                  <a:srgbClr val="FF9966">
                    <a:lumMod val="50000"/>
                  </a:srgbClr>
                </a:solidFill>
                <a:latin typeface="Times New Roman" pitchFamily="18" charset="0"/>
                <a:cs typeface="Times New Roman" pitchFamily="18" charset="0"/>
              </a:rPr>
              <a:t>:</a:t>
            </a:r>
            <a:r>
              <a:rPr lang="vi-VN" sz="2800" kern="0" dirty="0">
                <a:solidFill>
                  <a:srgbClr val="FF9966">
                    <a:lumMod val="50000"/>
                  </a:srgbClr>
                </a:solidFill>
                <a:latin typeface="Times New Roman" pitchFamily="18" charset="0"/>
                <a:cs typeface="Times New Roman" pitchFamily="18" charset="0"/>
              </a:rPr>
              <a:t>Thời gian suy nghĩ là 5s. Sau 5s, bạn nào không giơ được hoặc giơ sai sẽ phải giơ lại.</a:t>
            </a:r>
            <a:endParaRPr lang="en-US" kern="0" dirty="0">
              <a:solidFill>
                <a:sysClr val="windowText" lastClr="000000"/>
              </a:solidFill>
            </a:endParaRPr>
          </a:p>
        </p:txBody>
      </p:sp>
    </p:spTree>
    <p:extLst>
      <p:ext uri="{BB962C8B-B14F-4D97-AF65-F5344CB8AC3E}">
        <p14:creationId xmlns:p14="http://schemas.microsoft.com/office/powerpoint/2010/main" val="2835149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con dao nhà bếp - con dao nhà bếp ảnh png tải về - Miễn phí trong suốt Góc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4376" y="2579512"/>
            <a:ext cx="3578225" cy="262403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362200" y="533400"/>
            <a:ext cx="7696200" cy="10668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Arial" pitchFamily="34" charset="0"/>
                <a:cs typeface="Arial" pitchFamily="34" charset="0"/>
              </a:rPr>
              <a:t>Ai </a:t>
            </a:r>
            <a:r>
              <a:rPr lang="en-US" sz="2800" b="1" dirty="0" err="1">
                <a:latin typeface="Arial" pitchFamily="34" charset="0"/>
                <a:cs typeface="Arial" pitchFamily="34" charset="0"/>
              </a:rPr>
              <a:t>thông</a:t>
            </a:r>
            <a:r>
              <a:rPr lang="en-US" sz="2800" b="1" dirty="0">
                <a:latin typeface="Arial" pitchFamily="34" charset="0"/>
                <a:cs typeface="Arial" pitchFamily="34" charset="0"/>
              </a:rPr>
              <a:t> minh</a:t>
            </a:r>
          </a:p>
        </p:txBody>
      </p:sp>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1969"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3276600" y="5331390"/>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3200" b="1" dirty="0">
                <a:solidFill>
                  <a:srgbClr val="0000FF"/>
                </a:solidFill>
                <a:latin typeface="Times New Roman" pitchFamily="18" charset="0"/>
              </a:rPr>
              <a:t>1</a:t>
            </a:r>
          </a:p>
        </p:txBody>
      </p:sp>
      <p:sp>
        <p:nvSpPr>
          <p:cNvPr id="24" name="Flowchart: Connector 23"/>
          <p:cNvSpPr/>
          <p:nvPr/>
        </p:nvSpPr>
        <p:spPr bwMode="auto">
          <a:xfrm>
            <a:off x="7875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3200" b="1" dirty="0">
                <a:solidFill>
                  <a:srgbClr val="0000FF"/>
                </a:solidFill>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4720616" y="4264329"/>
            <a:ext cx="838200" cy="838200"/>
          </a:xfrm>
        </p:spPr>
      </p:pic>
      <p:sp>
        <p:nvSpPr>
          <p:cNvPr id="2" name="AutoShape 4" descr="Káº¿t quáº£ hÃ¬nh áº£nh cho há»nh áº£nh tiáº¿t kiá»m nÆ°á»c"/>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con dao nhà bếp - con dao nhà bếp ảnh png tải về - Miễn phí trong suốt Góc  png Tải về."/>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6" name="Picture 10" descr="Hình ảnh Cặp Học Sinh Ba Lô Túi Học Sinh, Ba Lô Clipart, đi Học, Học Hỏi  Vector và PNG với nền trong suốt để tải xuống miễn ph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44761" y="2362200"/>
            <a:ext cx="3842240" cy="284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25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afterEffect">
                                  <p:stCondLst>
                                    <p:cond delay="1000"/>
                                  </p:stCondLst>
                                  <p:childTnLst>
                                    <p:set>
                                      <p:cBhvr>
                                        <p:cTn id="1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beep.wav"/>
                                        </p:tgtEl>
                                      </p:cMediaNode>
                                    </p:audio>
                                  </p:subTnLst>
                                </p:cTn>
                              </p:par>
                            </p:childTnLst>
                          </p:cTn>
                        </p:par>
                        <p:par>
                          <p:cTn id="18" fill="hold">
                            <p:stCondLst>
                              <p:cond delay="1000"/>
                            </p:stCondLst>
                            <p:childTnLst>
                              <p:par>
                                <p:cTn id="19" presetID="1" presetClass="entr" presetSubtype="0" fill="hold" grpId="0" nodeType="afterEffect">
                                  <p:stCondLst>
                                    <p:cond delay="1000"/>
                                  </p:stCondLst>
                                  <p:childTnLst>
                                    <p:set>
                                      <p:cBhvr>
                                        <p:cTn id="2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beep.wav"/>
                                        </p:tgtEl>
                                      </p:cMediaNode>
                                    </p:audio>
                                  </p:subTnLst>
                                </p:cTn>
                              </p:par>
                            </p:childTnLst>
                          </p:cTn>
                        </p:par>
                        <p:par>
                          <p:cTn id="21" fill="hold">
                            <p:stCondLst>
                              <p:cond delay="2000"/>
                            </p:stCondLst>
                            <p:childTnLst>
                              <p:par>
                                <p:cTn id="22" presetID="1" presetClass="entr" presetSubtype="0" fill="hold" grpId="0" nodeType="afterEffect">
                                  <p:stCondLst>
                                    <p:cond delay="1000"/>
                                  </p:stCondLst>
                                  <p:childTnLst>
                                    <p:set>
                                      <p:cBhvr>
                                        <p:cTn id="2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p:stCondLst>
                              <p:cond delay="3000"/>
                            </p:stCondLst>
                            <p:childTnLst>
                              <p:par>
                                <p:cTn id="25" presetID="1" presetClass="entr" presetSubtype="0" fill="hold" grpId="0" nodeType="afterEffect">
                                  <p:stCondLst>
                                    <p:cond delay="1000"/>
                                  </p:stCondLst>
                                  <p:childTnLst>
                                    <p:set>
                                      <p:cBhvr>
                                        <p:cTn id="2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p:stCondLst>
                              <p:cond delay="4000"/>
                            </p:stCondLst>
                            <p:childTnLst>
                              <p:par>
                                <p:cTn id="28" presetID="1" presetClass="entr" presetSubtype="0" fill="hold" grpId="0" nodeType="afterEffect">
                                  <p:stCondLst>
                                    <p:cond delay="1000"/>
                                  </p:stCondLst>
                                  <p:childTnLst>
                                    <p:set>
                                      <p:cBhvr>
                                        <p:cTn id="2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5000"/>
                            </p:stCondLst>
                            <p:childTnLst>
                              <p:par>
                                <p:cTn id="31" presetID="1" presetClass="entr" presetSubtype="0" fill="hold" grpId="0" nodeType="afterEffect">
                                  <p:stCondLst>
                                    <p:cond delay="1000"/>
                                  </p:stCondLst>
                                  <p:childTnLst>
                                    <p:set>
                                      <p:cBhvr>
                                        <p:cTn id="3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7" grpId="0" animBg="1"/>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lectrical Iron, Iron Isolated, Iron Vector Illustration, Clothes.. Stock  Photo, Picture And Royalty Free Image. Image 5672986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413" r="925" b="17816"/>
          <a:stretch/>
        </p:blipFill>
        <p:spPr bwMode="auto">
          <a:xfrm>
            <a:off x="6210300" y="2254530"/>
            <a:ext cx="4038600" cy="28440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1969"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3276600" y="5331390"/>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3200" b="1" dirty="0">
                <a:solidFill>
                  <a:srgbClr val="0000FF"/>
                </a:solidFill>
                <a:latin typeface="Times New Roman" pitchFamily="18" charset="0"/>
              </a:rPr>
              <a:t>1</a:t>
            </a:r>
          </a:p>
        </p:txBody>
      </p:sp>
      <p:sp>
        <p:nvSpPr>
          <p:cNvPr id="24" name="Flowchart: Connector 23"/>
          <p:cNvSpPr/>
          <p:nvPr/>
        </p:nvSpPr>
        <p:spPr bwMode="auto">
          <a:xfrm>
            <a:off x="7875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3200" b="1" dirty="0">
                <a:solidFill>
                  <a:srgbClr val="0000FF"/>
                </a:solidFill>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9375531" y="4260414"/>
            <a:ext cx="838200" cy="838200"/>
          </a:xfrm>
        </p:spPr>
      </p:pic>
      <p:sp>
        <p:nvSpPr>
          <p:cNvPr id="2" name="AutoShape 4" descr="Káº¿t quáº£ hÃ¬nh áº£nh cho há»nh áº£nh tiáº¿t kiá»m nÆ°á»c"/>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Káº¿t quáº£ hÃ¬nh áº£nh cho há»nh áº£nh tiáº¿t kiá»m nÆ°á»c"/>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4" name="Picture 4" descr="Quần áo Mùa Xuân Và Mùa Thu Tay Vẽ Minh Họa Hình ảnh | Định dạng hình ảnh  PSD 611234386| vn.lovepik.co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7675" y="2054470"/>
            <a:ext cx="3997325" cy="304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31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ảnh Kéo Vẽ Tay Phim Hoạt Hình Kéo Minh Họa Kéo Tím Dụng Cụ Cắt, Minh  Họa Kéo Tím, Họa, Công Cụ Thực Hành miễn phí tải tập tin PNG PSDCom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4375" y="2151186"/>
            <a:ext cx="3377260" cy="31379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1969"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3276600" y="5331390"/>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3200" b="1" dirty="0">
                <a:solidFill>
                  <a:srgbClr val="0000FF"/>
                </a:solidFill>
                <a:latin typeface="Times New Roman" pitchFamily="18" charset="0"/>
              </a:rPr>
              <a:t>1</a:t>
            </a:r>
          </a:p>
        </p:txBody>
      </p:sp>
      <p:sp>
        <p:nvSpPr>
          <p:cNvPr id="24" name="Flowchart: Connector 23"/>
          <p:cNvSpPr/>
          <p:nvPr/>
        </p:nvSpPr>
        <p:spPr bwMode="auto">
          <a:xfrm>
            <a:off x="7875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3200" b="1" dirty="0">
                <a:solidFill>
                  <a:srgbClr val="0000FF"/>
                </a:solidFill>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4419600" y="4419600"/>
            <a:ext cx="838200" cy="838200"/>
          </a:xfrm>
        </p:spPr>
      </p:pic>
      <p:sp>
        <p:nvSpPr>
          <p:cNvPr id="2" name="AutoShape 4" descr="Káº¿t quáº£ hÃ¬nh áº£nh cho há»nh áº£nh tiáº¿t kiá»m nÆ°á»c"/>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Káº¿t quáº£ hÃ¬nh áº£nh cho há»nh áº£nh tiáº¿t kiá»m nÆ°á»c"/>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8" name="Picture 4" descr="Chất Liệu Vector Quần Short Nam Hình ảnh | Định dạng hình ảnh PSD  610351461| vn.lovepik.co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163" t="13023" r="10697" b="12557"/>
          <a:stretch/>
        </p:blipFill>
        <p:spPr bwMode="auto">
          <a:xfrm>
            <a:off x="6553201" y="2209801"/>
            <a:ext cx="3505200" cy="3017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12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artoon Vẽ Tay Dã Ngoại Dã Ngoại Củi Hình ảnh | Định dạng hình ảnh PSD  611547375| vn.lovepik.co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80" t="2978" r="4811" b="16188"/>
          <a:stretch/>
        </p:blipFill>
        <p:spPr bwMode="auto">
          <a:xfrm>
            <a:off x="6477000" y="2057400"/>
            <a:ext cx="3686968" cy="31476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1969"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3464769" y="5289114"/>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3200" b="1" dirty="0">
                <a:solidFill>
                  <a:srgbClr val="0000FF"/>
                </a:solidFill>
                <a:latin typeface="Times New Roman" pitchFamily="18" charset="0"/>
              </a:rPr>
              <a:t>1</a:t>
            </a:r>
          </a:p>
        </p:txBody>
      </p:sp>
      <p:sp>
        <p:nvSpPr>
          <p:cNvPr id="24" name="Flowchart: Connector 23"/>
          <p:cNvSpPr/>
          <p:nvPr/>
        </p:nvSpPr>
        <p:spPr bwMode="auto">
          <a:xfrm>
            <a:off x="7875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3200" b="1" dirty="0">
                <a:solidFill>
                  <a:srgbClr val="0000FF"/>
                </a:solidFill>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9337491" y="4363961"/>
            <a:ext cx="838200" cy="838200"/>
          </a:xfrm>
        </p:spPr>
      </p:pic>
      <p:sp>
        <p:nvSpPr>
          <p:cNvPr id="2" name="AutoShape 4" descr="Káº¿t quáº£ hÃ¬nh áº£nh cho há»nh áº£nh tiáº¿t kiá»m nÆ°á»c"/>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Káº¿t quáº£ hÃ¬nh áº£nh cho há»nh áº£nh tiáº¿t kiá»m nÆ°á»c"/>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0" name="Picture 2" descr="Vector Cartoon Style Illustration Of Alarm Clock. Icon For Web. Isolated On  White Background. Cliparts, Vector, Và Stock Hình ảnh Minh Họa Miễn Phí Bản  Quyền. Image 8512887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588" t="11768" r="16484" b="13231"/>
          <a:stretch/>
        </p:blipFill>
        <p:spPr bwMode="auto">
          <a:xfrm>
            <a:off x="2136776" y="2209801"/>
            <a:ext cx="3502025" cy="299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90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ình ảnh Bếp Gas Sạch Phim Hoạt Hình Minh Họa Minh Họa Nhà Bếp đồ Gia Dụng,  Bếp Gas đơn, đồ Gia Dụng, Bếp Gas Sạch Vector và PNG với nền tro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1" y="2257938"/>
            <a:ext cx="3883025" cy="2774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1969" y="549623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9630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9630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9630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9630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9630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9630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1" y="5170979"/>
            <a:ext cx="811213"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1" y="5105142"/>
            <a:ext cx="817563"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Content Placeholder 4"/>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4724400" y="4114800"/>
            <a:ext cx="800100" cy="800100"/>
          </a:xfrm>
        </p:spPr>
      </p:pic>
      <p:pic>
        <p:nvPicPr>
          <p:cNvPr id="13316" name="Picture 4" descr="Hình ảnh Sách Một Cuốn Sách Xem Lật Sách, Sách Clipart, Sách, Một Cuốn Sách  miễn phí tải tập tin PNG PSDComment và Vecto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888" t="14925" r="3560" b="13432"/>
          <a:stretch/>
        </p:blipFill>
        <p:spPr bwMode="auto">
          <a:xfrm>
            <a:off x="6400800" y="2514600"/>
            <a:ext cx="3886200" cy="251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05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encil Drawing Clip Art - Vẽ Cây Bút Chì, HD Png Download , Transparent Png  Image - PNGit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6194" y="1981200"/>
            <a:ext cx="3867406" cy="27133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1969"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2338" y="4888547"/>
            <a:ext cx="847725"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4860" y="4965234"/>
            <a:ext cx="847725"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0150" y="3810000"/>
            <a:ext cx="800100" cy="800100"/>
          </a:xfrm>
          <a:prstGeom prst="rect">
            <a:avLst/>
          </a:prstGeom>
        </p:spPr>
      </p:pic>
      <p:sp>
        <p:nvSpPr>
          <p:cNvPr id="2" name="Content Placeholder 1"/>
          <p:cNvSpPr>
            <a:spLocks noGrp="1"/>
          </p:cNvSpPr>
          <p:nvPr>
            <p:ph idx="1"/>
          </p:nvPr>
        </p:nvSpPr>
        <p:spPr>
          <a:xfrm flipV="1">
            <a:off x="1981200" y="6126164"/>
            <a:ext cx="6858000" cy="198437"/>
          </a:xfrm>
        </p:spPr>
        <p:txBody>
          <a:bodyPr>
            <a:normAutofit fontScale="25000" lnSpcReduction="20000"/>
          </a:bodyPr>
          <a:lstStyle/>
          <a:p>
            <a:pPr marL="0" indent="0">
              <a:buNone/>
            </a:pPr>
            <a:endParaRPr lang="en-US" dirty="0"/>
          </a:p>
        </p:txBody>
      </p:sp>
      <p:pic>
        <p:nvPicPr>
          <p:cNvPr id="14340" name="Picture 4" descr="Sneaker clip art tennis shoes clipart 3 - Clipartix"/>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1800" y="2057400"/>
            <a:ext cx="3429000" cy="2637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3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nh ngữ Elt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1" y="1981200"/>
            <a:ext cx="3739782" cy="3235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1969"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9630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3276600" y="5331390"/>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3200" b="1" dirty="0">
                <a:solidFill>
                  <a:srgbClr val="0000FF"/>
                </a:solidFill>
                <a:latin typeface="Times New Roman" pitchFamily="18" charset="0"/>
              </a:rPr>
              <a:t>1</a:t>
            </a:r>
          </a:p>
        </p:txBody>
      </p:sp>
      <p:sp>
        <p:nvSpPr>
          <p:cNvPr id="24" name="Flowchart: Connector 23"/>
          <p:cNvSpPr/>
          <p:nvPr/>
        </p:nvSpPr>
        <p:spPr bwMode="auto">
          <a:xfrm>
            <a:off x="7875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3200" b="1" dirty="0">
                <a:solidFill>
                  <a:srgbClr val="0000FF"/>
                </a:solidFill>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9211468" y="4378608"/>
            <a:ext cx="838200" cy="838200"/>
          </a:xfrm>
        </p:spPr>
      </p:pic>
      <p:sp>
        <p:nvSpPr>
          <p:cNvPr id="2" name="AutoShape 4" descr="Káº¿t quáº£ hÃ¬nh áº£nh cho há»nh áº£nh tiáº¿t kiá»m nÆ°á»c"/>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Káº¿t quáº£ hÃ¬nh áº£nh cho há»nh áº£nh tiáº¿t kiá»m nÆ°á»c"/>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ình ảnh Cola Uống đường Viền Rơm, Clipart Soda, Cola, Đồ Uống Vector và  PNG với nền trong suốt để tải xuống miễn ph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4376" y="2291046"/>
            <a:ext cx="3654425" cy="292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2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1969" y="549623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9630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9630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9630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9630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9630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9630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3" name="AutoShape 2" descr="Kết quả hình ảnh cho chú cảnh sát giao thô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Kết quả hình ảnh cho chú cảnh sát giao thô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Kết quả hình ảnh cho chú cảnh sát giao thô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1" y="1050926"/>
            <a:ext cx="35480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29000" y="2819401"/>
            <a:ext cx="4618572" cy="769441"/>
          </a:xfrm>
          <a:prstGeom prst="rect">
            <a:avLst/>
          </a:prstGeom>
          <a:noFill/>
        </p:spPr>
        <p:txBody>
          <a:bodyPr wrap="none" rtlCol="0">
            <a:spAutoFit/>
          </a:bodyPr>
          <a:lstStyle/>
          <a:p>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4421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beep.wav"/>
                                        </p:tgtEl>
                                      </p:cMediaNode>
                                    </p:audio>
                                  </p:sub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eep.wav"/>
                                        </p:tgtEl>
                                      </p:cMediaNode>
                                    </p:audio>
                                  </p:sub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ết quả hình ảnh cho chú cảnh sát giao thô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Kết quả hình ảnh cho chú cảnh sát giao thô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Kết quả hình ảnh cho chú cảnh sát giao thô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itle 1"/>
          <p:cNvSpPr txBox="1">
            <a:spLocks/>
          </p:cNvSpPr>
          <p:nvPr/>
        </p:nvSpPr>
        <p:spPr>
          <a:xfrm>
            <a:off x="2104634" y="11186"/>
            <a:ext cx="8229600" cy="1143000"/>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ct val="50000"/>
              </a:spcBef>
            </a:pP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HĐ1: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Ổn</a:t>
            </a: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định</a:t>
            </a: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a:t>
            </a: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chức</a:t>
            </a:r>
            <a:endPar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Bef>
                <a:spcPct val="50000"/>
              </a:spcBef>
            </a:pP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trẻ</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đọc</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bài</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Đôi</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mắt</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của</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1026" name="Picture 2" descr="Đọc Thơ: Đôi Mắt Của Em - YouT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303338"/>
            <a:ext cx="9144000" cy="555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7107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81200" y="2667001"/>
            <a:ext cx="8229600" cy="4525963"/>
          </a:xfrm>
          <a:prstGeom prst="rect">
            <a:avLst/>
          </a:prstGeom>
          <a:noFill/>
        </p:spPr>
        <p:txBody>
          <a:bodyPr spcFirstLastPara="1" vert="horz" wrap="none" lIns="91440" tIns="45720" rIns="91440" bIns="45720" numCol="1" rtlCol="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a:ln w="11430"/>
                <a:solidFill>
                  <a:srgbClr val="FF0066"/>
                </a:solidFill>
                <a:effectLst>
                  <a:glow rad="63500">
                    <a:schemeClr val="tx1">
                      <a:alpha val="40000"/>
                    </a:schemeClr>
                  </a:glow>
                  <a:outerShdw blurRad="60007" dist="200025" dir="15000000" sy="30000" kx="-1800000" algn="bl" rotWithShape="0">
                    <a:prstClr val="black">
                      <a:alpha val="32000"/>
                    </a:prstClr>
                  </a:outerShdw>
                </a:effectLst>
                <a:latin typeface="Arial" pitchFamily="34" charset="0"/>
                <a:cs typeface="Arial" pitchFamily="34" charset="0"/>
              </a:rPr>
              <a:t>Xin chân thành cảm ơn!</a:t>
            </a:r>
            <a:endParaRPr lang="en-US" sz="5400" b="1" dirty="0">
              <a:ln w="11430"/>
              <a:solidFill>
                <a:srgbClr val="FF0066"/>
              </a:solidFill>
              <a:effectLst>
                <a:glow rad="63500">
                  <a:schemeClr val="tx1">
                    <a:alpha val="40000"/>
                  </a:schemeClr>
                </a:glow>
                <a:outerShdw blurRad="60007" dist="200025" dir="15000000" sy="30000" kx="-1800000" algn="bl" rotWithShape="0">
                  <a:prstClr val="black">
                    <a:alpha val="32000"/>
                  </a:prstClr>
                </a:outerShdw>
              </a:effectLst>
              <a:latin typeface="Arial" pitchFamily="34" charset="0"/>
              <a:cs typeface="Arial" pitchFamily="34" charset="0"/>
            </a:endParaRPr>
          </a:p>
        </p:txBody>
      </p:sp>
    </p:spTree>
    <p:extLst>
      <p:ext uri="{BB962C8B-B14F-4D97-AF65-F5344CB8AC3E}">
        <p14:creationId xmlns:p14="http://schemas.microsoft.com/office/powerpoint/2010/main" val="3128195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470" y="76200"/>
            <a:ext cx="9375530" cy="838200"/>
          </a:xfrm>
        </p:spPr>
        <p:txBody>
          <a:bodyPr>
            <a:normAutofit fontScale="90000"/>
          </a:bodyPr>
          <a:lstStyle/>
          <a:p>
            <a:r>
              <a:rPr lang="en-US" sz="4000" b="1" dirty="0">
                <a:solidFill>
                  <a:srgbClr val="FF0000"/>
                </a:solidFill>
                <a:latin typeface="Times New Roman" pitchFamily="18" charset="0"/>
                <a:cs typeface="Times New Roman" pitchFamily="18" charset="0"/>
              </a:rPr>
              <a:t/>
            </a:r>
            <a:br>
              <a:rPr lang="en-US" sz="4000" b="1" dirty="0">
                <a:solidFill>
                  <a:srgbClr val="FF0000"/>
                </a:solidFill>
                <a:latin typeface="Times New Roman" pitchFamily="18" charset="0"/>
                <a:cs typeface="Times New Roman" pitchFamily="18" charset="0"/>
              </a:rPr>
            </a:br>
            <a:r>
              <a:rPr lang="en-US" sz="2700" b="1" dirty="0" err="1">
                <a:solidFill>
                  <a:srgbClr val="FF0000"/>
                </a:solidFill>
                <a:latin typeface="Times New Roman" pitchFamily="18" charset="0"/>
                <a:cs typeface="Times New Roman" pitchFamily="18" charset="0"/>
              </a:rPr>
              <a:t>Cô</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và</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trẻ</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cùng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xem</a:t>
            </a:r>
            <a:r>
              <a:rPr lang="en-US" sz="2700" b="1" dirty="0">
                <a:solidFill>
                  <a:srgbClr val="FF0000"/>
                </a:solidFill>
                <a:latin typeface="Times New Roman" pitchFamily="18" charset="0"/>
                <a:cs typeface="Times New Roman" pitchFamily="18" charset="0"/>
              </a:rPr>
              <a:t> video </a:t>
            </a:r>
            <a:r>
              <a:rPr lang="en-US" sz="2700" b="1" dirty="0" err="1">
                <a:solidFill>
                  <a:srgbClr val="FF0000"/>
                </a:solidFill>
                <a:latin typeface="Times New Roman" pitchFamily="18" charset="0"/>
                <a:cs typeface="Times New Roman" pitchFamily="18" charset="0"/>
              </a:rPr>
              <a:t>không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chơi</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những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vật</a:t>
            </a:r>
            <a:r>
              <a:rPr lang="en-US" sz="2700" b="1" dirty="0">
                <a:solidFill>
                  <a:srgbClr val="FF0000"/>
                </a:solidFill>
                <a:latin typeface="Times New Roman" pitchFamily="18" charset="0"/>
                <a:cs typeface="Times New Roman" pitchFamily="18" charset="0"/>
              </a:rPr>
              <a:t/>
            </a:r>
            <a:br>
              <a:rPr lang="en-US" sz="2700" b="1" dirty="0">
                <a:solidFill>
                  <a:srgbClr val="FF0000"/>
                </a:solidFill>
                <a:latin typeface="Times New Roman" pitchFamily="18" charset="0"/>
                <a:cs typeface="Times New Roman" pitchFamily="18" charset="0"/>
              </a:rPr>
            </a:br>
            <a:r>
              <a:rPr lang="en-US" sz="2700" b="1" dirty="0">
                <a:solidFill>
                  <a:srgbClr val="FF0000"/>
                </a:solidFill>
                <a:latin typeface="Times New Roman" pitchFamily="18" charset="0"/>
                <a:cs typeface="Times New Roman" pitchFamily="18" charset="0"/>
              </a:rPr>
              <a:t> có </a:t>
            </a:r>
            <a:r>
              <a:rPr lang="en-US" sz="2700" b="1" dirty="0" err="1">
                <a:solidFill>
                  <a:srgbClr val="FF0000"/>
                </a:solidFill>
                <a:latin typeface="Times New Roman" pitchFamily="18" charset="0"/>
                <a:cs typeface="Times New Roman" pitchFamily="18" charset="0"/>
              </a:rPr>
              <a:t>thê</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gây</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nguy</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hiểm</a:t>
            </a:r>
            <a:r>
              <a:rPr lang="en-US" b="1" dirty="0">
                <a:solidFill>
                  <a:srgbClr val="FF0000"/>
                </a:solidFill>
                <a:latin typeface="Times New Roman" pitchFamily="18" charset="0"/>
                <a:cs typeface="Times New Roman" pitchFamily="18" charset="0"/>
              </a:rPr>
              <a:t/>
            </a:r>
            <a:br>
              <a:rPr lang="en-US" b="1" dirty="0">
                <a:solidFill>
                  <a:srgbClr val="FF0000"/>
                </a:solidFill>
                <a:latin typeface="Times New Roman" pitchFamily="18" charset="0"/>
                <a:cs typeface="Times New Roman" pitchFamily="18" charset="0"/>
              </a:rPr>
            </a:br>
            <a:endParaRPr lang="en-US" dirty="0"/>
          </a:p>
        </p:txBody>
      </p:sp>
      <p:pic>
        <p:nvPicPr>
          <p:cNvPr id="4" name="Giáo Dục Mầm Non - Không Chơi Những Vật Có Thể Gây Nguy Hiểm - Vina Carto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524000" y="1219200"/>
            <a:ext cx="9144000" cy="5638800"/>
          </a:xfrm>
          <a:prstGeom prst="rect">
            <a:avLst/>
          </a:prstGeom>
        </p:spPr>
      </p:pic>
    </p:spTree>
    <p:extLst>
      <p:ext uri="{BB962C8B-B14F-4D97-AF65-F5344CB8AC3E}">
        <p14:creationId xmlns:p14="http://schemas.microsoft.com/office/powerpoint/2010/main" val="828356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ác vật dụng không nên có trong không gian chơi của trẻ"/>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4692" y="0"/>
            <a:ext cx="917330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8 khu vực có thể gây nguy hiểm tính mạng trẻ bố mẹ không nên để con ở một  mình"/>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12276" y="3429000"/>
            <a:ext cx="915572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2828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ảnh báo cha mẹ những tai nạn hay xảy ra với trẻ | Tin tức On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6414" y="-26378"/>
            <a:ext cx="9313986" cy="29981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tranh Giáo dục kỹ năng sống: &quot;An toàn cho bé&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6414" y="3434862"/>
            <a:ext cx="914693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758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Bộ tranh cảnh báo tai nạn bất ngờ với trẻ nh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6377"/>
            <a:ext cx="9144000" cy="31329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ự nhiên và xã hội lớp 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657600"/>
            <a:ext cx="91440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2624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4" name="Picture 4" descr="8 Biện pháp phòng chống tai nạn thương tích cho trẻ mầm no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88831" y="3581401"/>
            <a:ext cx="9179169"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rẻ dễ đứt lưỡi, rách miệng do ngậm đồ sắc nhọn - Báo Phụ N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167446"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702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Trẻ dễ đứt lưỡi, rách miệng do ngậm đồ sắc nhọn - Báo Phụ Nữ"/>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
            <a:ext cx="914400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ộ ảnh cảnh báo những tai nạn trong nhà khiến bố mẹ giật mình | Bo anh canh  bao nhung tai nan trong nha khien bo me giat m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209" y="3733800"/>
            <a:ext cx="9143999" cy="31242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923473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Phòng chống tai nạn thương tích cho trẻ mầm n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76200"/>
            <a:ext cx="9220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hòng chống tai nạn thương tích cho trẻ mầm non"/>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657601"/>
            <a:ext cx="91440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004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8&quot;&gt;&lt;property id=&quot;20148&quot; value=&quot;5&quot;/&gt;&lt;property id=&quot;20300&quot; value=&quot;Slide 3&quot;/&gt;&lt;property id=&quot;20307&quot; value=&quot;260&quot;/&gt;&lt;/object&gt;&lt;object type=&quot;3&quot; unique_id=&quot;10010&quot;&gt;&lt;property id=&quot;20148&quot; value=&quot;5&quot;/&gt;&lt;property id=&quot;20300&quot; value=&quot;Slide 9&quot;/&gt;&lt;property id=&quot;20307&quot; value=&quot;262&quot;/&gt;&lt;/object&gt;&lt;object type=&quot;3&quot; unique_id=&quot;10011&quot;&gt;&lt;property id=&quot;20148&quot; value=&quot;5&quot;/&gt;&lt;property id=&quot;20300&quot; value=&quot;Slide 8&quot;/&gt;&lt;property id=&quot;20307&quot; value=&quot;263&quot;/&gt;&lt;/object&gt;&lt;object type=&quot;3&quot; unique_id=&quot;10229&quot;&gt;&lt;property id=&quot;20148&quot; value=&quot;5&quot;/&gt;&lt;property id=&quot;20300&quot; value=&quot;Slide 12&quot;/&gt;&lt;property id=&quot;20307&quot; value=&quot;266&quot;/&gt;&lt;/object&gt;&lt;object type=&quot;3&quot; unique_id=&quot;10230&quot;&gt;&lt;property id=&quot;20148&quot; value=&quot;5&quot;/&gt;&lt;property id=&quot;20300&quot; value=&quot;Slide 14&quot;/&gt;&lt;property id=&quot;20307&quot; value=&quot;267&quot;/&gt;&lt;/object&gt;&lt;object type=&quot;3&quot; unique_id=&quot;10231&quot;&gt;&lt;property id=&quot;20148&quot; value=&quot;5&quot;/&gt;&lt;property id=&quot;20300&quot; value=&quot;Slide 15&quot;/&gt;&lt;property id=&quot;20307&quot; value=&quot;269&quot;/&gt;&lt;/object&gt;&lt;object type=&quot;3&quot; unique_id=&quot;10232&quot;&gt;&lt;property id=&quot;20148&quot; value=&quot;5&quot;/&gt;&lt;property id=&quot;20300&quot; value=&quot;Slide 17&quot;/&gt;&lt;property id=&quot;20307&quot; value=&quot;268&quot;/&gt;&lt;/object&gt;&lt;object type=&quot;3&quot; unique_id=&quot;10233&quot;&gt;&lt;property id=&quot;20148&quot; value=&quot;5&quot;/&gt;&lt;property id=&quot;20300&quot; value=&quot;Slide 19&quot;/&gt;&lt;property id=&quot;20307&quot; value=&quot;270&quot;/&gt;&lt;/object&gt;&lt;object type=&quot;3&quot; unique_id=&quot;10234&quot;&gt;&lt;property id=&quot;20148&quot; value=&quot;5&quot;/&gt;&lt;property id=&quot;20300&quot; value=&quot;Slide 2&quot;/&gt;&lt;property id=&quot;20307&quot; value=&quot;271&quot;/&gt;&lt;/object&gt;&lt;object type=&quot;3&quot; unique_id=&quot;10235&quot;&gt;&lt;property id=&quot;20148&quot; value=&quot;5&quot;/&gt;&lt;property id=&quot;20300&quot; value=&quot;Slide 16&quot;/&gt;&lt;property id=&quot;20307&quot; value=&quot;272&quot;/&gt;&lt;/object&gt;&lt;object type=&quot;3&quot; unique_id=&quot;10236&quot;&gt;&lt;property id=&quot;20148&quot; value=&quot;5&quot;/&gt;&lt;property id=&quot;20300&quot; value=&quot;Slide 18&quot;/&gt;&lt;property id=&quot;20307&quot; value=&quot;273&quot;/&gt;&lt;/object&gt;&lt;object type=&quot;3&quot; unique_id=&quot;10513&quot;&gt;&lt;property id=&quot;20148&quot; value=&quot;5&quot;/&gt;&lt;property id=&quot;20300&quot; value=&quot;Slide 6&quot;/&gt;&lt;property id=&quot;20307&quot; value=&quot;274&quot;/&gt;&lt;/object&gt;&lt;object type=&quot;3&quot; unique_id=&quot;10616&quot;&gt;&lt;property id=&quot;20148&quot; value=&quot;5&quot;/&gt;&lt;property id=&quot;20300&quot; value=&quot;Slide 7&quot;/&gt;&lt;property id=&quot;20307&quot; value=&quot;275&quot;/&gt;&lt;/object&gt;&lt;object type=&quot;3&quot; unique_id=&quot;10707&quot;&gt;&lt;property id=&quot;20148&quot; value=&quot;5&quot;/&gt;&lt;property id=&quot;20300&quot; value=&quot;Slide 20&quot;/&gt;&lt;property id=&quot;20307&quot; value=&quot;276&quot;/&gt;&lt;/object&gt;&lt;object type=&quot;3&quot; unique_id=&quot;10784&quot;&gt;&lt;property id=&quot;20148&quot; value=&quot;5&quot;/&gt;&lt;property id=&quot;20300&quot; value=&quot;Slide 10&quot;/&gt;&lt;property id=&quot;20307&quot; value=&quot;277&quot;/&gt;&lt;/object&gt;&lt;object type=&quot;3&quot; unique_id=&quot;11105&quot;&gt;&lt;property id=&quot;20148&quot; value=&quot;5&quot;/&gt;&lt;property id=&quot;20300&quot; value=&quot;Slide 11&quot;/&gt;&lt;property id=&quot;20307&quot; value=&quot;278&quot;/&gt;&lt;/object&gt;&lt;object type=&quot;3&quot; unique_id=&quot;11166&quot;&gt;&lt;property id=&quot;20148&quot; value=&quot;5&quot;/&gt;&lt;property id=&quot;20300&quot; value=&quot;Slide 4&quot;/&gt;&lt;property id=&quot;20307&quot; value=&quot;279&quot;/&gt;&lt;/object&gt;&lt;object type=&quot;3&quot; unique_id=&quot;11167&quot;&gt;&lt;property id=&quot;20148&quot; value=&quot;5&quot;/&gt;&lt;property id=&quot;20300&quot; value=&quot;Slide 5&quot;/&gt;&lt;property id=&quot;20307&quot; value=&quot;280&quot;/&gt;&lt;/object&gt;&lt;object type=&quot;3&quot; unique_id=&quot;11168&quot;&gt;&lt;property id=&quot;20148&quot; value=&quot;5&quot;/&gt;&lt;property id=&quot;20300&quot; value=&quot;Slide 13&quot;/&gt;&lt;property id=&quot;20307&quot; value=&quot;28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5950</TotalTime>
  <Words>216</Words>
  <Application>Microsoft Office PowerPoint</Application>
  <PresentationFormat>Widescreen</PresentationFormat>
  <Paragraphs>78</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.VnBlack</vt:lpstr>
      <vt:lpstr>Arial</vt:lpstr>
      <vt:lpstr>Calibri</vt:lpstr>
      <vt:lpstr>DejaVu Serif Bold</vt:lpstr>
      <vt:lpstr>DejaVu Serif Bold Italics</vt:lpstr>
      <vt:lpstr>Times New Roman</vt:lpstr>
      <vt:lpstr>Office Theme</vt:lpstr>
      <vt:lpstr>PowerPoint Presentation</vt:lpstr>
      <vt:lpstr>PowerPoint Presentation</vt:lpstr>
      <vt:lpstr> Cô và trẻ cùng xem video không chơi những vật  có thể  gây nguy hiểm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huy_ctn</dc:creator>
  <cp:lastModifiedBy>Techsi.vn</cp:lastModifiedBy>
  <cp:revision>238</cp:revision>
  <dcterms:created xsi:type="dcterms:W3CDTF">2016-11-01T06:02:57Z</dcterms:created>
  <dcterms:modified xsi:type="dcterms:W3CDTF">2024-04-25T02:44:11Z</dcterms:modified>
</cp:coreProperties>
</file>