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mp3" ContentType="audio/mpeg"/>
  <Default Extension="png" ContentType="image/png"/>
  <Default Extension="rels" ContentType="application/vnd.openxmlformats-package.relationships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58" r:id="rId2"/>
    <p:sldId id="287" r:id="rId3"/>
    <p:sldId id="262" r:id="rId4"/>
    <p:sldId id="289" r:id="rId5"/>
    <p:sldId id="272" r:id="rId6"/>
    <p:sldId id="273" r:id="rId7"/>
    <p:sldId id="275" r:id="rId8"/>
    <p:sldId id="276" r:id="rId9"/>
    <p:sldId id="278" r:id="rId10"/>
    <p:sldId id="279" r:id="rId11"/>
    <p:sldId id="280" r:id="rId12"/>
    <p:sldId id="281" r:id="rId13"/>
    <p:sldId id="288" r:id="rId14"/>
    <p:sldId id="283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FEA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101" d="100"/>
          <a:sy n="101" d="100"/>
        </p:scale>
        <p:origin x="174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3816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1D90C3A-AD61-4B0B-8683-36A2F28E999A}" type="datetimeFigureOut">
              <a:rPr lang="en-US" smtClean="0"/>
              <a:t>7/23/2024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B5B5C7A-981E-4779-B67B-09D474FC0B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40118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E9EAFA-8395-4CED-8DB1-03DD5FE87F77}" type="datetimeFigureOut">
              <a:rPr lang="en-US" smtClean="0"/>
              <a:t>7/23/2024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EF2AB3-6C38-4675-BFF3-368088242D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29446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E9EAFA-8395-4CED-8DB1-03DD5FE87F77}" type="datetimeFigureOut">
              <a:rPr lang="en-US" smtClean="0"/>
              <a:t>7/23/2024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EF2AB3-6C38-4675-BFF3-368088242D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43898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E9EAFA-8395-4CED-8DB1-03DD5FE87F77}" type="datetimeFigureOut">
              <a:rPr lang="en-US" smtClean="0"/>
              <a:t>7/23/2024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EF2AB3-6C38-4675-BFF3-368088242D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37060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E9EAFA-8395-4CED-8DB1-03DD5FE87F77}" type="datetimeFigureOut">
              <a:rPr lang="en-US" smtClean="0"/>
              <a:t>7/23/2024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EF2AB3-6C38-4675-BFF3-368088242D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80509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E9EAFA-8395-4CED-8DB1-03DD5FE87F77}" type="datetimeFigureOut">
              <a:rPr lang="en-US" smtClean="0"/>
              <a:t>7/23/2024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EF2AB3-6C38-4675-BFF3-368088242D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37470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E9EAFA-8395-4CED-8DB1-03DD5FE87F77}" type="datetimeFigureOut">
              <a:rPr lang="en-US" smtClean="0"/>
              <a:t>7/23/2024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EF2AB3-6C38-4675-BFF3-368088242D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03053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E9EAFA-8395-4CED-8DB1-03DD5FE87F77}" type="datetimeFigureOut">
              <a:rPr lang="en-US" smtClean="0"/>
              <a:t>7/23/2024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EF2AB3-6C38-4675-BFF3-368088242D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04116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E9EAFA-8395-4CED-8DB1-03DD5FE87F77}" type="datetimeFigureOut">
              <a:rPr lang="en-US" smtClean="0"/>
              <a:t>7/23/2024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EF2AB3-6C38-4675-BFF3-368088242D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07950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E9EAFA-8395-4CED-8DB1-03DD5FE87F77}" type="datetimeFigureOut">
              <a:rPr lang="en-US" smtClean="0"/>
              <a:t>7/23/2024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EF2AB3-6C38-4675-BFF3-368088242D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73979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E9EAFA-8395-4CED-8DB1-03DD5FE87F77}" type="datetimeFigureOut">
              <a:rPr lang="en-US" smtClean="0"/>
              <a:t>7/23/2024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EF2AB3-6C38-4675-BFF3-368088242D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77982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E9EAFA-8395-4CED-8DB1-03DD5FE87F77}" type="datetimeFigureOut">
              <a:rPr lang="en-US" smtClean="0"/>
              <a:t>7/23/2024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EF2AB3-6C38-4675-BFF3-368088242D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22249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E9EAFA-8395-4CED-8DB1-03DD5FE87F77}" type="datetimeFigureOut">
              <a:rPr lang="en-US" smtClean="0"/>
              <a:t>7/23/2024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EF2AB3-6C38-4675-BFF3-368088242D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89202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13" Type="http://schemas.openxmlformats.org/officeDocument/2006/relationships/image" Target="../media/image37.png"/><Relationship Id="rId18" Type="http://schemas.openxmlformats.org/officeDocument/2006/relationships/image" Target="../media/image42.png"/><Relationship Id="rId3" Type="http://schemas.openxmlformats.org/officeDocument/2006/relationships/slide" Target="slide8.xml"/><Relationship Id="rId7" Type="http://schemas.openxmlformats.org/officeDocument/2006/relationships/image" Target="../media/image31.png"/><Relationship Id="rId12" Type="http://schemas.openxmlformats.org/officeDocument/2006/relationships/image" Target="../media/image36.png"/><Relationship Id="rId17" Type="http://schemas.openxmlformats.org/officeDocument/2006/relationships/image" Target="../media/image41.png"/><Relationship Id="rId2" Type="http://schemas.openxmlformats.org/officeDocument/2006/relationships/image" Target="../media/image27.png"/><Relationship Id="rId16" Type="http://schemas.openxmlformats.org/officeDocument/2006/relationships/image" Target="../media/image4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png"/><Relationship Id="rId11" Type="http://schemas.openxmlformats.org/officeDocument/2006/relationships/image" Target="../media/image35.png"/><Relationship Id="rId5" Type="http://schemas.openxmlformats.org/officeDocument/2006/relationships/image" Target="../media/image29.png"/><Relationship Id="rId15" Type="http://schemas.openxmlformats.org/officeDocument/2006/relationships/image" Target="../media/image39.png"/><Relationship Id="rId10" Type="http://schemas.openxmlformats.org/officeDocument/2006/relationships/image" Target="../media/image34.png"/><Relationship Id="rId4" Type="http://schemas.openxmlformats.org/officeDocument/2006/relationships/image" Target="../media/image28.png"/><Relationship Id="rId9" Type="http://schemas.openxmlformats.org/officeDocument/2006/relationships/image" Target="../media/image33.png"/><Relationship Id="rId14" Type="http://schemas.openxmlformats.org/officeDocument/2006/relationships/image" Target="../media/image38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microsoft.com/office/2007/relationships/media" Target="../media/media2.mp3"/><Relationship Id="rId7" Type="http://schemas.openxmlformats.org/officeDocument/2006/relationships/image" Target="../media/image43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slide" Target="slide8.xml"/><Relationship Id="rId5" Type="http://schemas.openxmlformats.org/officeDocument/2006/relationships/slideLayout" Target="../slideLayouts/slideLayout2.xml"/><Relationship Id="rId4" Type="http://schemas.openxmlformats.org/officeDocument/2006/relationships/audio" Target="../media/media2.mp3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" Target="slide8.xml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slide" Target="slide9.xml"/><Relationship Id="rId13" Type="http://schemas.openxmlformats.org/officeDocument/2006/relationships/image" Target="../media/image16.pn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12" Type="http://schemas.openxmlformats.org/officeDocument/2006/relationships/slide" Target="slide14.xm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11" Type="http://schemas.openxmlformats.org/officeDocument/2006/relationships/slide" Target="slide10.xml"/><Relationship Id="rId5" Type="http://schemas.openxmlformats.org/officeDocument/2006/relationships/image" Target="../media/image13.png"/><Relationship Id="rId10" Type="http://schemas.openxmlformats.org/officeDocument/2006/relationships/slide" Target="slide12.xml"/><Relationship Id="rId4" Type="http://schemas.openxmlformats.org/officeDocument/2006/relationships/image" Target="../media/image12.png"/><Relationship Id="rId9" Type="http://schemas.openxmlformats.org/officeDocument/2006/relationships/slide" Target="slide11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13" Type="http://schemas.openxmlformats.org/officeDocument/2006/relationships/image" Target="../media/image25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9.png"/><Relationship Id="rId12" Type="http://schemas.openxmlformats.org/officeDocument/2006/relationships/image" Target="../media/image24.gif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18.png"/><Relationship Id="rId11" Type="http://schemas.openxmlformats.org/officeDocument/2006/relationships/image" Target="../media/image23.png"/><Relationship Id="rId5" Type="http://schemas.openxmlformats.org/officeDocument/2006/relationships/image" Target="../media/image17.png"/><Relationship Id="rId10" Type="http://schemas.openxmlformats.org/officeDocument/2006/relationships/image" Target="../media/image22.png"/><Relationship Id="rId4" Type="http://schemas.openxmlformats.org/officeDocument/2006/relationships/slide" Target="slide8.xml"/><Relationship Id="rId9" Type="http://schemas.openxmlformats.org/officeDocument/2006/relationships/image" Target="../media/image21.png"/><Relationship Id="rId14" Type="http://schemas.openxmlformats.org/officeDocument/2006/relationships/image" Target="../media/image2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alphaModFix amt="79000"/>
            <a:lum/>
          </a:blip>
          <a:srcRect/>
          <a:stretch>
            <a:fillRect t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2" y="33465"/>
            <a:ext cx="12191998" cy="769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Phòng</a:t>
            </a:r>
            <a:r>
              <a:rPr lang="en-US" alt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alt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Dục</a:t>
            </a:r>
            <a:r>
              <a:rPr lang="en-US" alt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Đào</a:t>
            </a:r>
            <a:r>
              <a:rPr lang="en-US" alt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alt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Quận</a:t>
            </a:r>
            <a:r>
              <a:rPr lang="en-US" alt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Long </a:t>
            </a:r>
            <a:r>
              <a:rPr lang="en-US" altLang="en-US" sz="24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Biên</a:t>
            </a:r>
            <a:endParaRPr lang="en-US" altLang="en-US" sz="24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000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8" name="TextBox 5"/>
          <p:cNvSpPr txBox="1">
            <a:spLocks noChangeArrowheads="1"/>
          </p:cNvSpPr>
          <p:nvPr/>
        </p:nvSpPr>
        <p:spPr bwMode="auto">
          <a:xfrm>
            <a:off x="1809929" y="2190676"/>
            <a:ext cx="8572138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4800" dirty="0" err="1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altLang="en-US" sz="480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altLang="en-US" sz="4800" dirty="0" err="1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Q</a:t>
            </a:r>
            <a:r>
              <a:rPr lang="en-US" altLang="en-US" sz="4800" dirty="0" err="1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uen</a:t>
            </a:r>
            <a:r>
              <a:rPr lang="en-US" altLang="en-US" sz="480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altLang="en-US" sz="4800" dirty="0" err="1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en-US" altLang="en-US" sz="4800" dirty="0" err="1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ới</a:t>
            </a:r>
            <a:r>
              <a:rPr lang="en-US" altLang="en-US" sz="480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altLang="en-US" sz="4800" dirty="0" err="1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altLang="en-US" sz="4800" dirty="0" err="1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oán</a:t>
            </a:r>
            <a:endParaRPr lang="en-US" altLang="en-US" sz="4800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 Box 8"/>
          <p:cNvSpPr txBox="1">
            <a:spLocks noChangeArrowheads="1"/>
          </p:cNvSpPr>
          <p:nvPr/>
        </p:nvSpPr>
        <p:spPr bwMode="auto">
          <a:xfrm>
            <a:off x="2" y="3155937"/>
            <a:ext cx="12191999" cy="24314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50000"/>
              </a:spcBef>
              <a:buNone/>
              <a:defRPr/>
            </a:pPr>
            <a:r>
              <a:rPr lang="en-US" altLang="en-US" sz="2800" b="1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altLang="en-US" sz="28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tài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Dạy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7, </a:t>
            </a:r>
            <a:r>
              <a:rPr 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phạm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vi 7 </a:t>
            </a:r>
          </a:p>
          <a:p>
            <a:pPr algn="ctr">
              <a:spcBef>
                <a:spcPct val="50000"/>
              </a:spcBef>
              <a:buNone/>
              <a:defRPr/>
            </a:pPr>
            <a:endParaRPr lang="en-US" altLang="en-US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>
              <a:spcBef>
                <a:spcPct val="50000"/>
              </a:spcBef>
              <a:buFontTx/>
              <a:buNone/>
              <a:defRPr/>
            </a:pPr>
            <a:r>
              <a:rPr lang="en-US" altLang="en-US" sz="2400" b="1" i="1" dirty="0" err="1">
                <a:solidFill>
                  <a:srgbClr val="0070C0"/>
                </a:solidFill>
                <a:latin typeface="Times New Roman" panose="02020603050405020304" pitchFamily="18" charset="0"/>
              </a:rPr>
              <a:t>Giáo</a:t>
            </a:r>
            <a:r>
              <a:rPr lang="en-US" altLang="en-US" sz="2400" b="1" i="1" dirty="0">
                <a:solidFill>
                  <a:srgbClr val="0070C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i="1" dirty="0" err="1">
                <a:solidFill>
                  <a:srgbClr val="0070C0"/>
                </a:solidFill>
                <a:latin typeface="Times New Roman" panose="02020603050405020304" pitchFamily="18" charset="0"/>
              </a:rPr>
              <a:t>viên</a:t>
            </a:r>
            <a:r>
              <a:rPr lang="en-US" altLang="en-US" sz="2400" b="1" i="1" dirty="0">
                <a:solidFill>
                  <a:srgbClr val="0070C0"/>
                </a:solidFill>
                <a:latin typeface="Times New Roman" panose="02020603050405020304" pitchFamily="18" charset="0"/>
              </a:rPr>
              <a:t>: </a:t>
            </a:r>
            <a:r>
              <a:rPr lang="vi-VN" altLang="en-US" sz="2400" b="1" i="1" dirty="0">
                <a:solidFill>
                  <a:srgbClr val="0070C0"/>
                </a:solidFill>
                <a:latin typeface="Times New Roman" panose="02020603050405020304" pitchFamily="18" charset="0"/>
              </a:rPr>
              <a:t>Nguyễn</a:t>
            </a:r>
            <a:r>
              <a:rPr lang="en-US" altLang="en-US" sz="2400" b="1" i="1" dirty="0">
                <a:solidFill>
                  <a:srgbClr val="0070C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i="1" dirty="0" err="1">
                <a:solidFill>
                  <a:srgbClr val="0070C0"/>
                </a:solidFill>
                <a:latin typeface="Times New Roman" panose="02020603050405020304" pitchFamily="18" charset="0"/>
              </a:rPr>
              <a:t>Thị</a:t>
            </a:r>
            <a:r>
              <a:rPr lang="en-US" altLang="en-US" sz="2400" b="1" i="1" dirty="0">
                <a:solidFill>
                  <a:srgbClr val="0070C0"/>
                </a:solidFill>
                <a:latin typeface="Times New Roman" panose="02020603050405020304" pitchFamily="18" charset="0"/>
              </a:rPr>
              <a:t> </a:t>
            </a:r>
            <a:r>
              <a:rPr lang="vi-VN" altLang="en-US" sz="2400" b="1" i="1" dirty="0">
                <a:solidFill>
                  <a:srgbClr val="0070C0"/>
                </a:solidFill>
                <a:latin typeface="Times New Roman" panose="02020603050405020304" pitchFamily="18" charset="0"/>
              </a:rPr>
              <a:t>Mỹ Linh</a:t>
            </a:r>
            <a:endParaRPr lang="en-US" altLang="en-US" sz="2400" b="1" i="1" dirty="0">
              <a:solidFill>
                <a:srgbClr val="0070C0"/>
              </a:solidFill>
              <a:latin typeface="Times New Roman" panose="02020603050405020304" pitchFamily="18" charset="0"/>
            </a:endParaRPr>
          </a:p>
          <a:p>
            <a:pPr algn="ctr" eaLnBrk="1" hangingPunct="1">
              <a:spcBef>
                <a:spcPct val="50000"/>
              </a:spcBef>
              <a:buFontTx/>
              <a:buNone/>
              <a:defRPr/>
            </a:pPr>
            <a:r>
              <a:rPr lang="en-US" altLang="en-US" sz="2400" b="1" i="1" dirty="0" err="1">
                <a:solidFill>
                  <a:srgbClr val="0070C0"/>
                </a:solidFill>
                <a:latin typeface="Times New Roman" panose="02020603050405020304" pitchFamily="18" charset="0"/>
              </a:rPr>
              <a:t>Lứa</a:t>
            </a:r>
            <a:r>
              <a:rPr lang="en-US" altLang="en-US" sz="2400" b="1" i="1" dirty="0">
                <a:solidFill>
                  <a:srgbClr val="0070C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i="1" dirty="0" err="1">
                <a:solidFill>
                  <a:srgbClr val="0070C0"/>
                </a:solidFill>
                <a:latin typeface="Times New Roman" panose="02020603050405020304" pitchFamily="18" charset="0"/>
              </a:rPr>
              <a:t>tuổi</a:t>
            </a:r>
            <a:r>
              <a:rPr lang="en-US" altLang="en-US" sz="2400" b="1" i="1" dirty="0">
                <a:solidFill>
                  <a:srgbClr val="0070C0"/>
                </a:solidFill>
                <a:latin typeface="Times New Roman" panose="02020603050405020304" pitchFamily="18" charset="0"/>
              </a:rPr>
              <a:t>: </a:t>
            </a:r>
            <a:r>
              <a:rPr lang="vi-VN" altLang="en-US" sz="2400" b="1" i="1" dirty="0">
                <a:solidFill>
                  <a:srgbClr val="0070C0"/>
                </a:solidFill>
                <a:latin typeface="Times New Roman" panose="02020603050405020304" pitchFamily="18" charset="0"/>
              </a:rPr>
              <a:t>MGL</a:t>
            </a:r>
            <a:r>
              <a:rPr lang="en-US" altLang="en-US" sz="2400" b="1" i="1" dirty="0">
                <a:solidFill>
                  <a:srgbClr val="0070C0"/>
                </a:solidFill>
                <a:latin typeface="Times New Roman" panose="02020603050405020304" pitchFamily="18" charset="0"/>
              </a:rPr>
              <a:t> </a:t>
            </a:r>
            <a:r>
              <a:rPr lang="vi-VN" altLang="en-US" sz="2400" b="1" i="1" dirty="0">
                <a:solidFill>
                  <a:srgbClr val="0070C0"/>
                </a:solidFill>
                <a:latin typeface="Times New Roman" panose="02020603050405020304" pitchFamily="18" charset="0"/>
              </a:rPr>
              <a:t>5-6</a:t>
            </a:r>
            <a:r>
              <a:rPr lang="en-US" altLang="en-US" sz="2400" b="1" i="1" dirty="0">
                <a:solidFill>
                  <a:srgbClr val="0070C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i="1" dirty="0" err="1">
                <a:solidFill>
                  <a:srgbClr val="0070C0"/>
                </a:solidFill>
                <a:latin typeface="Times New Roman" panose="02020603050405020304" pitchFamily="18" charset="0"/>
              </a:rPr>
              <a:t>tuổi</a:t>
            </a:r>
            <a:endParaRPr lang="en-US" altLang="en-US" sz="2400" b="1" i="1" dirty="0">
              <a:solidFill>
                <a:srgbClr val="0070C0"/>
              </a:solidFill>
              <a:latin typeface="Times New Roman" panose="02020603050405020304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564793" y="528595"/>
            <a:ext cx="506241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altLang="en-US" sz="2400" b="1" i="1" dirty="0" err="1">
                <a:solidFill>
                  <a:srgbClr val="0070C0"/>
                </a:solidFill>
                <a:latin typeface="Times New Roman" panose="02020603050405020304" pitchFamily="18" charset="0"/>
              </a:rPr>
              <a:t>Trường</a:t>
            </a:r>
            <a:r>
              <a:rPr lang="en-US" altLang="en-US" sz="2400" b="1" i="1" dirty="0">
                <a:solidFill>
                  <a:srgbClr val="0070C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i="1" dirty="0" err="1">
                <a:solidFill>
                  <a:srgbClr val="0070C0"/>
                </a:solidFill>
                <a:latin typeface="Times New Roman" panose="02020603050405020304" pitchFamily="18" charset="0"/>
              </a:rPr>
              <a:t>Mầm</a:t>
            </a:r>
            <a:r>
              <a:rPr lang="en-US" altLang="en-US" sz="2400" b="1" i="1" dirty="0">
                <a:solidFill>
                  <a:srgbClr val="0070C0"/>
                </a:solidFill>
                <a:latin typeface="Times New Roman" panose="02020603050405020304" pitchFamily="18" charset="0"/>
              </a:rPr>
              <a:t> non </a:t>
            </a:r>
            <a:r>
              <a:rPr lang="en-US" altLang="en-US" sz="2400" b="1" i="1" dirty="0" err="1">
                <a:solidFill>
                  <a:srgbClr val="0070C0"/>
                </a:solidFill>
                <a:latin typeface="Times New Roman" panose="02020603050405020304" pitchFamily="18" charset="0"/>
              </a:rPr>
              <a:t>Hoa</a:t>
            </a:r>
            <a:r>
              <a:rPr lang="vi-VN" altLang="en-US" sz="2400" b="1" i="1" dirty="0">
                <a:solidFill>
                  <a:srgbClr val="0070C0"/>
                </a:solidFill>
                <a:latin typeface="Times New Roman" panose="02020603050405020304" pitchFamily="18" charset="0"/>
              </a:rPr>
              <a:t> Hướng Dương</a:t>
            </a:r>
            <a:endParaRPr lang="en-US" altLang="en-US" sz="2400" b="1" i="1" dirty="0">
              <a:solidFill>
                <a:srgbClr val="0070C0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ACD84F4F-FB2D-8215-40E0-59896D5F6EC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77540" y="1263120"/>
            <a:ext cx="1063219" cy="10632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53752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325120" y="-251004"/>
            <a:ext cx="12679680" cy="1325563"/>
          </a:xfrm>
        </p:spPr>
        <p:txBody>
          <a:bodyPr>
            <a:normAutofit/>
          </a:bodyPr>
          <a:lstStyle/>
          <a:p>
            <a:pPr algn="ctr"/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2: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đếm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điền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tương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ứng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dưới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đây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136898" y="3432517"/>
            <a:ext cx="503943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9" name="Rectangle 18"/>
          <p:cNvSpPr/>
          <p:nvPr/>
        </p:nvSpPr>
        <p:spPr>
          <a:xfrm>
            <a:off x="5184575" y="1632037"/>
            <a:ext cx="735128" cy="113014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9600" b="1" dirty="0">
                <a:solidFill>
                  <a:srgbClr val="7030A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7</a:t>
            </a:r>
            <a:endParaRPr lang="en-US" sz="9600" b="1" dirty="0">
              <a:solidFill>
                <a:srgbClr val="7030A0"/>
              </a:solidFill>
              <a:latin typeface=".VnAvant" panose="020B7200000000000000" pitchFamily="34" charset="0"/>
              <a:cs typeface="Calibri" panose="020F0502020204030204" pitchFamily="34" charset="0"/>
            </a:endParaRPr>
          </a:p>
        </p:txBody>
      </p:sp>
      <p:cxnSp>
        <p:nvCxnSpPr>
          <p:cNvPr id="43" name="Straight Connector 42"/>
          <p:cNvCxnSpPr/>
          <p:nvPr/>
        </p:nvCxnSpPr>
        <p:spPr>
          <a:xfrm flipH="1" flipV="1">
            <a:off x="10911753" y="1328043"/>
            <a:ext cx="9896" cy="237734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5" name="Straight Connector 44"/>
          <p:cNvCxnSpPr/>
          <p:nvPr/>
        </p:nvCxnSpPr>
        <p:spPr>
          <a:xfrm>
            <a:off x="10902738" y="1309477"/>
            <a:ext cx="491046" cy="18566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8" name="Rectangle 47"/>
          <p:cNvSpPr/>
          <p:nvPr/>
        </p:nvSpPr>
        <p:spPr>
          <a:xfrm>
            <a:off x="11415842" y="908230"/>
            <a:ext cx="707972" cy="97720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8000" b="1" dirty="0">
                <a:solidFill>
                  <a:schemeClr val="accent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7</a:t>
            </a:r>
            <a:endParaRPr lang="en-US" sz="8000" b="1" dirty="0">
              <a:solidFill>
                <a:schemeClr val="accent4"/>
              </a:solidFill>
              <a:latin typeface=".VnAvant" panose="020B7200000000000000" pitchFamily="34" charset="0"/>
              <a:cs typeface="Calibri" panose="020F0502020204030204" pitchFamily="34" charset="0"/>
            </a:endParaRPr>
          </a:p>
        </p:txBody>
      </p:sp>
      <p:cxnSp>
        <p:nvCxnSpPr>
          <p:cNvPr id="58" name="Straight Connector 57"/>
          <p:cNvCxnSpPr/>
          <p:nvPr/>
        </p:nvCxnSpPr>
        <p:spPr>
          <a:xfrm>
            <a:off x="3679250" y="6032653"/>
            <a:ext cx="503943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9" name="Rectangle 58"/>
          <p:cNvSpPr/>
          <p:nvPr/>
        </p:nvSpPr>
        <p:spPr>
          <a:xfrm>
            <a:off x="4506959" y="4527248"/>
            <a:ext cx="862919" cy="1009463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7200" b="1" dirty="0">
                <a:solidFill>
                  <a:schemeClr val="accent2">
                    <a:lumMod val="50000"/>
                  </a:schemeClr>
                </a:solidFill>
                <a:latin typeface=".VnAvant" panose="020B7200000000000000" pitchFamily="34" charset="0"/>
              </a:rPr>
              <a:t>4</a:t>
            </a:r>
          </a:p>
        </p:txBody>
      </p:sp>
      <p:pic>
        <p:nvPicPr>
          <p:cNvPr id="64" name="Picture 6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54616" y="4310635"/>
            <a:ext cx="1632135" cy="1571210"/>
          </a:xfrm>
          <a:prstGeom prst="rect">
            <a:avLst/>
          </a:prstGeom>
        </p:spPr>
      </p:pic>
      <p:cxnSp>
        <p:nvCxnSpPr>
          <p:cNvPr id="70" name="Straight Connector 69"/>
          <p:cNvCxnSpPr/>
          <p:nvPr/>
        </p:nvCxnSpPr>
        <p:spPr>
          <a:xfrm>
            <a:off x="11058653" y="5307291"/>
            <a:ext cx="503943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1" name="Rectangle 70"/>
          <p:cNvSpPr/>
          <p:nvPr/>
        </p:nvSpPr>
        <p:spPr>
          <a:xfrm>
            <a:off x="11453347" y="4652683"/>
            <a:ext cx="635541" cy="88402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8000" b="1" dirty="0">
                <a:solidFill>
                  <a:srgbClr val="FF0000"/>
                </a:solidFill>
                <a:latin typeface=".VnAvant" panose="020B7200000000000000" pitchFamily="34" charset="0"/>
              </a:rPr>
              <a:t>7</a:t>
            </a:r>
          </a:p>
        </p:txBody>
      </p:sp>
      <p:sp>
        <p:nvSpPr>
          <p:cNvPr id="44" name="Left Arrow 43">
            <a:hlinkClick r:id="rId3" action="ppaction://hlinksldjump"/>
          </p:cNvPr>
          <p:cNvSpPr/>
          <p:nvPr/>
        </p:nvSpPr>
        <p:spPr>
          <a:xfrm>
            <a:off x="11381936" y="6038472"/>
            <a:ext cx="810063" cy="819528"/>
          </a:xfrm>
          <a:prstGeom prst="left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4438364" y="6489543"/>
            <a:ext cx="189245" cy="11814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" name="Rounded Rectangle 2"/>
          <p:cNvSpPr/>
          <p:nvPr/>
        </p:nvSpPr>
        <p:spPr>
          <a:xfrm>
            <a:off x="230214" y="675793"/>
            <a:ext cx="4555149" cy="2892195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3" name="Group 12"/>
          <p:cNvGrpSpPr/>
          <p:nvPr/>
        </p:nvGrpSpPr>
        <p:grpSpPr>
          <a:xfrm>
            <a:off x="344007" y="898421"/>
            <a:ext cx="4361393" cy="2348310"/>
            <a:chOff x="841925" y="983031"/>
            <a:chExt cx="5503188" cy="2682217"/>
          </a:xfrm>
        </p:grpSpPr>
        <p:pic>
          <p:nvPicPr>
            <p:cNvPr id="51" name="Picture 50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46484" y="983031"/>
              <a:ext cx="1311239" cy="1101922"/>
            </a:xfrm>
            <a:prstGeom prst="rect">
              <a:avLst/>
            </a:prstGeom>
          </p:spPr>
        </p:pic>
        <p:pic>
          <p:nvPicPr>
            <p:cNvPr id="52" name="Picture 51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75160" y="2466379"/>
              <a:ext cx="1426601" cy="1198869"/>
            </a:xfrm>
            <a:prstGeom prst="rect">
              <a:avLst/>
            </a:prstGeom>
          </p:spPr>
        </p:pic>
        <p:pic>
          <p:nvPicPr>
            <p:cNvPr id="53" name="Picture 52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41925" y="997241"/>
              <a:ext cx="1469276" cy="1234731"/>
            </a:xfrm>
            <a:prstGeom prst="rect">
              <a:avLst/>
            </a:prstGeom>
          </p:spPr>
        </p:pic>
        <p:pic>
          <p:nvPicPr>
            <p:cNvPr id="46" name="Picture 45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68364" y="2515190"/>
              <a:ext cx="1303878" cy="1095736"/>
            </a:xfrm>
            <a:prstGeom prst="rect">
              <a:avLst/>
            </a:prstGeom>
          </p:spPr>
        </p:pic>
        <p:pic>
          <p:nvPicPr>
            <p:cNvPr id="62" name="Picture 61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24419" y="1030571"/>
              <a:ext cx="1351866" cy="1136063"/>
            </a:xfrm>
            <a:prstGeom prst="rect">
              <a:avLst/>
            </a:prstGeom>
          </p:spPr>
        </p:pic>
        <p:pic>
          <p:nvPicPr>
            <p:cNvPr id="65" name="Picture 64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07874" y="2398736"/>
              <a:ext cx="1384993" cy="1163903"/>
            </a:xfrm>
            <a:prstGeom prst="rect">
              <a:avLst/>
            </a:prstGeom>
          </p:spPr>
        </p:pic>
        <p:pic>
          <p:nvPicPr>
            <p:cNvPr id="72" name="Picture 71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76285" y="1597451"/>
              <a:ext cx="1368828" cy="1150318"/>
            </a:xfrm>
            <a:prstGeom prst="rect">
              <a:avLst/>
            </a:prstGeom>
          </p:spPr>
        </p:pic>
      </p:grpSp>
      <p:sp>
        <p:nvSpPr>
          <p:cNvPr id="74" name="Rounded Rectangle 73"/>
          <p:cNvSpPr/>
          <p:nvPr/>
        </p:nvSpPr>
        <p:spPr>
          <a:xfrm>
            <a:off x="6150960" y="743212"/>
            <a:ext cx="4979886" cy="2892195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4" name="Group 13"/>
          <p:cNvGrpSpPr/>
          <p:nvPr/>
        </p:nvGrpSpPr>
        <p:grpSpPr>
          <a:xfrm>
            <a:off x="6214867" y="458485"/>
            <a:ext cx="4757774" cy="3282869"/>
            <a:chOff x="7437393" y="347879"/>
            <a:chExt cx="4377200" cy="3657594"/>
          </a:xfrm>
        </p:grpSpPr>
        <p:grpSp>
          <p:nvGrpSpPr>
            <p:cNvPr id="7" name="Group 6"/>
            <p:cNvGrpSpPr/>
            <p:nvPr/>
          </p:nvGrpSpPr>
          <p:grpSpPr>
            <a:xfrm>
              <a:off x="7437393" y="347879"/>
              <a:ext cx="4377200" cy="3657594"/>
              <a:chOff x="5980254" y="83253"/>
              <a:chExt cx="5074743" cy="3657594"/>
            </a:xfrm>
          </p:grpSpPr>
          <p:pic>
            <p:nvPicPr>
              <p:cNvPr id="36" name="Picture 35"/>
              <p:cNvPicPr>
                <a:picLocks noChangeAspect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715037" y="2048789"/>
                <a:ext cx="1692058" cy="1692058"/>
              </a:xfrm>
              <a:prstGeom prst="rect">
                <a:avLst/>
              </a:prstGeom>
            </p:spPr>
          </p:pic>
          <p:pic>
            <p:nvPicPr>
              <p:cNvPr id="40" name="Picture 39"/>
              <p:cNvPicPr>
                <a:picLocks noChangeAspect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826283" y="83253"/>
                <a:ext cx="1692058" cy="1692058"/>
              </a:xfrm>
              <a:prstGeom prst="rect">
                <a:avLst/>
              </a:prstGeom>
            </p:spPr>
          </p:pic>
          <p:grpSp>
            <p:nvGrpSpPr>
              <p:cNvPr id="6" name="Group 5"/>
              <p:cNvGrpSpPr/>
              <p:nvPr/>
            </p:nvGrpSpPr>
            <p:grpSpPr>
              <a:xfrm>
                <a:off x="5980254" y="922598"/>
                <a:ext cx="5074743" cy="2612311"/>
                <a:chOff x="8619031" y="2268993"/>
                <a:chExt cx="5074743" cy="2612311"/>
              </a:xfrm>
            </p:grpSpPr>
            <p:pic>
              <p:nvPicPr>
                <p:cNvPr id="37" name="Picture 36"/>
                <p:cNvPicPr>
                  <a:picLocks noChangeAspect="1"/>
                </p:cNvPicPr>
                <p:nvPr/>
              </p:nvPicPr>
              <p:blipFill>
                <a:blip r:embed="rId10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8619031" y="2268993"/>
                  <a:ext cx="1692058" cy="1692058"/>
                </a:xfrm>
                <a:prstGeom prst="rect">
                  <a:avLst/>
                </a:prstGeom>
              </p:spPr>
            </p:pic>
            <p:pic>
              <p:nvPicPr>
                <p:cNvPr id="38" name="Picture 37"/>
                <p:cNvPicPr>
                  <a:picLocks noChangeAspect="1"/>
                </p:cNvPicPr>
                <p:nvPr/>
              </p:nvPicPr>
              <p:blipFill>
                <a:blip r:embed="rId10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2001716" y="2370906"/>
                  <a:ext cx="1692058" cy="1692058"/>
                </a:xfrm>
                <a:prstGeom prst="rect">
                  <a:avLst/>
                </a:prstGeom>
              </p:spPr>
            </p:pic>
            <p:pic>
              <p:nvPicPr>
                <p:cNvPr id="39" name="Picture 38"/>
                <p:cNvPicPr>
                  <a:picLocks noChangeAspect="1"/>
                </p:cNvPicPr>
                <p:nvPr/>
              </p:nvPicPr>
              <p:blipFill>
                <a:blip r:embed="rId10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8949562" y="3189246"/>
                  <a:ext cx="1692058" cy="1692058"/>
                </a:xfrm>
                <a:prstGeom prst="rect">
                  <a:avLst/>
                </a:prstGeom>
              </p:spPr>
            </p:pic>
            <p:pic>
              <p:nvPicPr>
                <p:cNvPr id="41" name="Picture 40"/>
                <p:cNvPicPr>
                  <a:picLocks noChangeAspect="1"/>
                </p:cNvPicPr>
                <p:nvPr/>
              </p:nvPicPr>
              <p:blipFill>
                <a:blip r:embed="rId10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0352840" y="2275678"/>
                  <a:ext cx="1692058" cy="1692058"/>
                </a:xfrm>
                <a:prstGeom prst="rect">
                  <a:avLst/>
                </a:prstGeom>
              </p:spPr>
            </p:pic>
          </p:grpSp>
        </p:grpSp>
        <p:pic>
          <p:nvPicPr>
            <p:cNvPr id="73" name="Picture 72"/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035097" y="385667"/>
              <a:ext cx="1692058" cy="1692058"/>
            </a:xfrm>
            <a:prstGeom prst="rect">
              <a:avLst/>
            </a:prstGeom>
          </p:spPr>
        </p:pic>
      </p:grpSp>
      <p:sp>
        <p:nvSpPr>
          <p:cNvPr id="75" name="Rounded Rectangle 74"/>
          <p:cNvSpPr/>
          <p:nvPr/>
        </p:nvSpPr>
        <p:spPr>
          <a:xfrm>
            <a:off x="250217" y="3711860"/>
            <a:ext cx="4188147" cy="2892195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6" name="Rounded Rectangle 75"/>
          <p:cNvSpPr/>
          <p:nvPr/>
        </p:nvSpPr>
        <p:spPr>
          <a:xfrm>
            <a:off x="5657391" y="3727668"/>
            <a:ext cx="5546788" cy="2892195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6" name="Group 15"/>
          <p:cNvGrpSpPr/>
          <p:nvPr/>
        </p:nvGrpSpPr>
        <p:grpSpPr>
          <a:xfrm>
            <a:off x="345540" y="3399173"/>
            <a:ext cx="11202418" cy="3194167"/>
            <a:chOff x="109709" y="3718619"/>
            <a:chExt cx="11202418" cy="3194167"/>
          </a:xfrm>
        </p:grpSpPr>
        <p:pic>
          <p:nvPicPr>
            <p:cNvPr id="54" name="Picture 53"/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9709" y="3761596"/>
              <a:ext cx="1831460" cy="1831460"/>
            </a:xfrm>
            <a:prstGeom prst="rect">
              <a:avLst/>
            </a:prstGeom>
          </p:spPr>
        </p:pic>
        <p:pic>
          <p:nvPicPr>
            <p:cNvPr id="55" name="Picture 54"/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83021" y="4942317"/>
              <a:ext cx="1831460" cy="1831460"/>
            </a:xfrm>
            <a:prstGeom prst="rect">
              <a:avLst/>
            </a:prstGeom>
          </p:spPr>
        </p:pic>
        <p:pic>
          <p:nvPicPr>
            <p:cNvPr id="56" name="Picture 55"/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5993" y="4920450"/>
              <a:ext cx="1831460" cy="1831460"/>
            </a:xfrm>
            <a:prstGeom prst="rect">
              <a:avLst/>
            </a:prstGeom>
          </p:spPr>
        </p:pic>
        <p:pic>
          <p:nvPicPr>
            <p:cNvPr id="57" name="Picture 56"/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40134" y="3718619"/>
              <a:ext cx="1831460" cy="1831460"/>
            </a:xfrm>
            <a:prstGeom prst="rect">
              <a:avLst/>
            </a:prstGeom>
          </p:spPr>
        </p:pic>
        <p:grpSp>
          <p:nvGrpSpPr>
            <p:cNvPr id="15" name="Group 14"/>
            <p:cNvGrpSpPr/>
            <p:nvPr/>
          </p:nvGrpSpPr>
          <p:grpSpPr>
            <a:xfrm>
              <a:off x="6031341" y="4122022"/>
              <a:ext cx="5280786" cy="2790764"/>
              <a:chOff x="6031341" y="4122022"/>
              <a:chExt cx="5280786" cy="2790764"/>
            </a:xfrm>
          </p:grpSpPr>
          <p:pic>
            <p:nvPicPr>
              <p:cNvPr id="61" name="Picture 60"/>
              <p:cNvPicPr>
                <a:picLocks noChangeAspect="1"/>
              </p:cNvPicPr>
              <p:nvPr/>
            </p:nvPicPr>
            <p:blipFill>
              <a:blip r:embed="rId1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173981" y="4147717"/>
                <a:ext cx="1272443" cy="1224945"/>
              </a:xfrm>
              <a:prstGeom prst="rect">
                <a:avLst/>
              </a:prstGeom>
            </p:spPr>
          </p:pic>
          <p:pic>
            <p:nvPicPr>
              <p:cNvPr id="63" name="Picture 62"/>
              <p:cNvPicPr>
                <a:picLocks noChangeAspect="1"/>
              </p:cNvPicPr>
              <p:nvPr/>
            </p:nvPicPr>
            <p:blipFill>
              <a:blip r:embed="rId1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9782351" y="4122022"/>
                <a:ext cx="1217429" cy="1171984"/>
              </a:xfrm>
              <a:prstGeom prst="rect">
                <a:avLst/>
              </a:prstGeom>
            </p:spPr>
          </p:pic>
          <p:pic>
            <p:nvPicPr>
              <p:cNvPr id="66" name="Picture 65"/>
              <p:cNvPicPr>
                <a:picLocks noChangeAspect="1"/>
              </p:cNvPicPr>
              <p:nvPr/>
            </p:nvPicPr>
            <p:blipFill>
              <a:blip r:embed="rId1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552762" y="4178975"/>
                <a:ext cx="1360802" cy="1310005"/>
              </a:xfrm>
              <a:prstGeom prst="rect">
                <a:avLst/>
              </a:prstGeom>
            </p:spPr>
          </p:pic>
          <p:pic>
            <p:nvPicPr>
              <p:cNvPr id="67" name="Picture 66"/>
              <p:cNvPicPr>
                <a:picLocks noChangeAspect="1"/>
              </p:cNvPicPr>
              <p:nvPr/>
            </p:nvPicPr>
            <p:blipFill>
              <a:blip r:embed="rId1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031341" y="5643005"/>
                <a:ext cx="1268172" cy="1220833"/>
              </a:xfrm>
              <a:prstGeom prst="rect">
                <a:avLst/>
              </a:prstGeom>
            </p:spPr>
          </p:pic>
          <p:pic>
            <p:nvPicPr>
              <p:cNvPr id="68" name="Picture 67"/>
              <p:cNvPicPr>
                <a:picLocks noChangeAspect="1"/>
              </p:cNvPicPr>
              <p:nvPr/>
            </p:nvPicPr>
            <p:blipFill>
              <a:blip r:embed="rId1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375543" y="5611919"/>
                <a:ext cx="1351309" cy="1300867"/>
              </a:xfrm>
              <a:prstGeom prst="rect">
                <a:avLst/>
              </a:prstGeom>
            </p:spPr>
          </p:pic>
          <p:pic>
            <p:nvPicPr>
              <p:cNvPr id="69" name="Picture 68"/>
              <p:cNvPicPr>
                <a:picLocks noChangeAspect="1"/>
              </p:cNvPicPr>
              <p:nvPr/>
            </p:nvPicPr>
            <p:blipFill>
              <a:blip r:embed="rId1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755335" y="5593056"/>
                <a:ext cx="1340717" cy="1290670"/>
              </a:xfrm>
              <a:prstGeom prst="rect">
                <a:avLst/>
              </a:prstGeom>
            </p:spPr>
          </p:pic>
          <p:pic>
            <p:nvPicPr>
              <p:cNvPr id="77" name="Picture 76"/>
              <p:cNvPicPr>
                <a:picLocks noChangeAspect="1"/>
              </p:cNvPicPr>
              <p:nvPr/>
            </p:nvPicPr>
            <p:blipFill>
              <a:blip r:embed="rId1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9971410" y="5532478"/>
                <a:ext cx="1340717" cy="1290670"/>
              </a:xfrm>
              <a:prstGeom prst="rect">
                <a:avLst/>
              </a:prstGeom>
            </p:spPr>
          </p:pic>
        </p:grpSp>
      </p:grpSp>
    </p:spTree>
    <p:extLst>
      <p:ext uri="{BB962C8B-B14F-4D97-AF65-F5344CB8AC3E}">
        <p14:creationId xmlns:p14="http://schemas.microsoft.com/office/powerpoint/2010/main" val="19803311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64643" y="-523766"/>
            <a:ext cx="12192000" cy="1690688"/>
          </a:xfrm>
        </p:spPr>
        <p:txBody>
          <a:bodyPr>
            <a:normAutofit/>
          </a:bodyPr>
          <a:lstStyle/>
          <a:p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3:Bé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đếm số máy bay và chọn chữ số phù hợp</a:t>
            </a:r>
            <a:r>
              <a:rPr lang="en-US" dirty="0"/>
              <a:t>.</a:t>
            </a:r>
          </a:p>
        </p:txBody>
      </p:sp>
      <p:sp>
        <p:nvSpPr>
          <p:cNvPr id="35" name="Left Arrow 34">
            <a:hlinkClick r:id="rId6" action="ppaction://hlinksldjump"/>
          </p:cNvPr>
          <p:cNvSpPr/>
          <p:nvPr/>
        </p:nvSpPr>
        <p:spPr>
          <a:xfrm>
            <a:off x="11653146" y="6038472"/>
            <a:ext cx="538853" cy="819528"/>
          </a:xfrm>
          <a:prstGeom prst="leftArrow">
            <a:avLst>
              <a:gd name="adj1" fmla="val 50000"/>
              <a:gd name="adj2" fmla="val 55303"/>
            </a:avLst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585" y="336783"/>
            <a:ext cx="2638615" cy="2891326"/>
          </a:xfrm>
          <a:prstGeom prst="rect">
            <a:avLst/>
          </a:prstGeom>
        </p:spPr>
      </p:pic>
      <p:pic>
        <p:nvPicPr>
          <p:cNvPr id="66" name="Picture 6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7430" y="336783"/>
            <a:ext cx="2770906" cy="3158096"/>
          </a:xfrm>
          <a:prstGeom prst="rect">
            <a:avLst/>
          </a:prstGeom>
        </p:spPr>
      </p:pic>
      <p:pic>
        <p:nvPicPr>
          <p:cNvPr id="67" name="Picture 6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74007" y="386574"/>
            <a:ext cx="2756098" cy="3108305"/>
          </a:xfrm>
          <a:prstGeom prst="rect">
            <a:avLst/>
          </a:prstGeom>
        </p:spPr>
      </p:pic>
      <p:pic>
        <p:nvPicPr>
          <p:cNvPr id="68" name="Picture 6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0200" y="306372"/>
            <a:ext cx="2741290" cy="3188507"/>
          </a:xfrm>
          <a:prstGeom prst="rect">
            <a:avLst/>
          </a:prstGeom>
        </p:spPr>
      </p:pic>
      <p:pic>
        <p:nvPicPr>
          <p:cNvPr id="74" name="Picture 7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1196" y="2526190"/>
            <a:ext cx="2770906" cy="2826328"/>
          </a:xfrm>
          <a:prstGeom prst="rect">
            <a:avLst/>
          </a:prstGeom>
        </p:spPr>
      </p:pic>
      <p:pic>
        <p:nvPicPr>
          <p:cNvPr id="79" name="Picture 7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0622" y="2479884"/>
            <a:ext cx="2770906" cy="2952521"/>
          </a:xfrm>
          <a:prstGeom prst="rect">
            <a:avLst/>
          </a:prstGeom>
        </p:spPr>
      </p:pic>
      <p:pic>
        <p:nvPicPr>
          <p:cNvPr id="80" name="Picture 7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4429" y="2433738"/>
            <a:ext cx="2770906" cy="2949375"/>
          </a:xfrm>
          <a:prstGeom prst="rect">
            <a:avLst/>
          </a:prstGeom>
        </p:spPr>
      </p:pic>
      <p:sp>
        <p:nvSpPr>
          <p:cNvPr id="4" name="Oval 3"/>
          <p:cNvSpPr/>
          <p:nvPr/>
        </p:nvSpPr>
        <p:spPr>
          <a:xfrm>
            <a:off x="592451" y="5054796"/>
            <a:ext cx="1890040" cy="1745673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9600" b="1" dirty="0">
                <a:solidFill>
                  <a:srgbClr val="FF0000"/>
                </a:solidFill>
              </a:rPr>
              <a:t>4</a:t>
            </a:r>
            <a:endParaRPr lang="en-US" sz="9600" b="1" dirty="0">
              <a:solidFill>
                <a:srgbClr val="FF0000"/>
              </a:solidFill>
              <a:latin typeface=".VnAvant" panose="020B7200000000000000" pitchFamily="34" charset="0"/>
            </a:endParaRPr>
          </a:p>
        </p:txBody>
      </p:sp>
      <p:sp>
        <p:nvSpPr>
          <p:cNvPr id="81" name="Oval 80"/>
          <p:cNvSpPr/>
          <p:nvPr/>
        </p:nvSpPr>
        <p:spPr>
          <a:xfrm>
            <a:off x="8753941" y="5054795"/>
            <a:ext cx="1890040" cy="1745673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9600" b="1" dirty="0">
                <a:solidFill>
                  <a:srgbClr val="FF0000"/>
                </a:solidFill>
              </a:rPr>
              <a:t>7</a:t>
            </a:r>
            <a:endParaRPr lang="en-US" sz="9600" b="1" dirty="0">
              <a:solidFill>
                <a:srgbClr val="FF0000"/>
              </a:solidFill>
              <a:latin typeface=".VnAvant" panose="020B7200000000000000" pitchFamily="34" charset="0"/>
            </a:endParaRPr>
          </a:p>
        </p:txBody>
      </p:sp>
      <p:sp>
        <p:nvSpPr>
          <p:cNvPr id="82" name="Oval 81"/>
          <p:cNvSpPr/>
          <p:nvPr/>
        </p:nvSpPr>
        <p:spPr>
          <a:xfrm>
            <a:off x="5670603" y="5054798"/>
            <a:ext cx="1890040" cy="1745673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9600" b="1" dirty="0">
                <a:solidFill>
                  <a:srgbClr val="FF0000"/>
                </a:solidFill>
              </a:rPr>
              <a:t>6</a:t>
            </a:r>
            <a:endParaRPr lang="en-US" sz="9600" b="1" dirty="0">
              <a:solidFill>
                <a:srgbClr val="FF0000"/>
              </a:solidFill>
              <a:latin typeface=".VnAvant" panose="020B7200000000000000" pitchFamily="34" charset="0"/>
            </a:endParaRPr>
          </a:p>
        </p:txBody>
      </p:sp>
      <p:sp>
        <p:nvSpPr>
          <p:cNvPr id="83" name="Oval 82"/>
          <p:cNvSpPr/>
          <p:nvPr/>
        </p:nvSpPr>
        <p:spPr>
          <a:xfrm>
            <a:off x="3062189" y="5054798"/>
            <a:ext cx="1890040" cy="1745673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9600" b="1" dirty="0">
                <a:solidFill>
                  <a:srgbClr val="FF0000"/>
                </a:solidFill>
              </a:rPr>
              <a:t>5</a:t>
            </a:r>
            <a:endParaRPr lang="en-US" sz="9600" b="1" dirty="0">
              <a:solidFill>
                <a:srgbClr val="FF0000"/>
              </a:solidFill>
              <a:latin typeface=".VnAvant" panose="020B7200000000000000" pitchFamily="34" charset="0"/>
            </a:endParaRPr>
          </a:p>
        </p:txBody>
      </p:sp>
      <p:pic>
        <p:nvPicPr>
          <p:cNvPr id="5" name="Am-thanh-tra-loi-sai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108100" y="6874407"/>
            <a:ext cx="609600" cy="609600"/>
          </a:xfrm>
          <a:prstGeom prst="rect">
            <a:avLst/>
          </a:prstGeom>
        </p:spPr>
      </p:pic>
      <p:pic>
        <p:nvPicPr>
          <p:cNvPr id="6" name="Am-thanh-tra-loi-sai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3711245" y="6911495"/>
            <a:ext cx="609600" cy="609600"/>
          </a:xfrm>
          <a:prstGeom prst="rect">
            <a:avLst/>
          </a:prstGeom>
        </p:spPr>
      </p:pic>
      <p:pic>
        <p:nvPicPr>
          <p:cNvPr id="7" name="Am-thanh-tra-loi-sai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6502356" y="6874407"/>
            <a:ext cx="609600" cy="609600"/>
          </a:xfrm>
          <a:prstGeom prst="rect">
            <a:avLst/>
          </a:prstGeom>
        </p:spPr>
      </p:pic>
      <p:pic>
        <p:nvPicPr>
          <p:cNvPr id="9" name="V.A – Tiếng Vỗ Tay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9495901" y="6911495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73949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0833E-6 -1.85185E-6 L 0.04532 -0.3041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66" y="-15208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53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53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" dur="500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53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" dur="500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  <p:audio>
              <p:cMediaNode vol="80000">
                <p:cTn id="2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  <p:audio>
              <p:cMediaNode vol="80000">
                <p:cTn id="2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  <p:audio>
              <p:cMediaNode vol="80000">
                <p:cTn id="2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  <p:bldLst>
      <p:bldP spid="4" grpId="0" animBg="1"/>
      <p:bldP spid="81" grpId="0" animBg="1"/>
      <p:bldP spid="82" grpId="0" animBg="1"/>
      <p:bldP spid="8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6191" y="0"/>
            <a:ext cx="11814048" cy="2212848"/>
          </a:xfrm>
        </p:spPr>
        <p:txBody>
          <a:bodyPr>
            <a:normAutofit/>
          </a:bodyPr>
          <a:lstStyle/>
          <a:p>
            <a:pPr algn="ctr"/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4: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tìm số 7 trong dãy số tự nhiên sau</a:t>
            </a:r>
            <a:br>
              <a:rPr lang="vi-VN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vi-VN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 Số 7 đứng liền sau số nào? Đứng liền trước số nào?)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5" name="Left Arrow 14">
            <a:hlinkClick r:id="rId3" action="ppaction://hlinksldjump"/>
          </p:cNvPr>
          <p:cNvSpPr/>
          <p:nvPr/>
        </p:nvSpPr>
        <p:spPr>
          <a:xfrm>
            <a:off x="108740" y="5989865"/>
            <a:ext cx="810063" cy="819528"/>
          </a:xfrm>
          <a:prstGeom prst="left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108740" y="2852928"/>
            <a:ext cx="11981499" cy="1708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10500" b="1" dirty="0">
                <a:solidFill>
                  <a:srgbClr val="00B050"/>
                </a:solidFill>
              </a:rPr>
              <a:t>1</a:t>
            </a:r>
            <a:r>
              <a:rPr lang="vi-VN" sz="10500" b="1" dirty="0"/>
              <a:t> </a:t>
            </a:r>
            <a:r>
              <a:rPr lang="vi-VN" sz="10500" b="1" dirty="0">
                <a:solidFill>
                  <a:schemeClr val="accent1"/>
                </a:solidFill>
              </a:rPr>
              <a:t>2</a:t>
            </a:r>
            <a:r>
              <a:rPr lang="vi-VN" sz="10500" b="1" dirty="0"/>
              <a:t> </a:t>
            </a:r>
            <a:r>
              <a:rPr lang="vi-VN" sz="10500" b="1" dirty="0">
                <a:solidFill>
                  <a:schemeClr val="accent2"/>
                </a:solidFill>
              </a:rPr>
              <a:t>3</a:t>
            </a:r>
            <a:r>
              <a:rPr lang="vi-VN" sz="10500" b="1" dirty="0"/>
              <a:t> </a:t>
            </a:r>
            <a:r>
              <a:rPr lang="vi-VN" sz="10500" b="1" dirty="0">
                <a:solidFill>
                  <a:schemeClr val="accent3">
                    <a:lumMod val="50000"/>
                  </a:schemeClr>
                </a:solidFill>
              </a:rPr>
              <a:t>4</a:t>
            </a:r>
            <a:r>
              <a:rPr lang="vi-VN" sz="10500" b="1" dirty="0"/>
              <a:t> </a:t>
            </a:r>
            <a:r>
              <a:rPr lang="vi-VN" sz="10500" b="1" dirty="0">
                <a:solidFill>
                  <a:schemeClr val="accent6"/>
                </a:solidFill>
              </a:rPr>
              <a:t>5          </a:t>
            </a:r>
            <a:r>
              <a:rPr lang="vi-VN" sz="10500" b="1" dirty="0">
                <a:solidFill>
                  <a:schemeClr val="accent4">
                    <a:lumMod val="75000"/>
                  </a:schemeClr>
                </a:solidFill>
              </a:rPr>
              <a:t>9</a:t>
            </a:r>
            <a:r>
              <a:rPr lang="vi-VN" sz="10500" b="1" dirty="0"/>
              <a:t> </a:t>
            </a:r>
            <a:r>
              <a:rPr lang="vi-VN" sz="10500" b="1" dirty="0">
                <a:solidFill>
                  <a:schemeClr val="accent3">
                    <a:lumMod val="50000"/>
                  </a:schemeClr>
                </a:solidFill>
              </a:rPr>
              <a:t>10</a:t>
            </a:r>
            <a:endParaRPr lang="en-US" sz="105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845553" y="2883744"/>
            <a:ext cx="1186084" cy="1708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10500" b="1" dirty="0"/>
              <a:t>7</a:t>
            </a:r>
            <a:endParaRPr lang="en-US" sz="10500" dirty="0"/>
          </a:p>
        </p:txBody>
      </p:sp>
      <p:sp>
        <p:nvSpPr>
          <p:cNvPr id="16" name="TextBox 15"/>
          <p:cNvSpPr txBox="1"/>
          <p:nvPr/>
        </p:nvSpPr>
        <p:spPr>
          <a:xfrm>
            <a:off x="5798065" y="2868336"/>
            <a:ext cx="1680882" cy="1708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10500" b="1" dirty="0">
                <a:solidFill>
                  <a:schemeClr val="accent4"/>
                </a:solidFill>
              </a:rPr>
              <a:t>6</a:t>
            </a:r>
            <a:endParaRPr lang="en-US" sz="10500" dirty="0">
              <a:solidFill>
                <a:schemeClr val="accent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7961323" y="2852928"/>
            <a:ext cx="2111189" cy="1708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10500" b="1" dirty="0">
                <a:solidFill>
                  <a:srgbClr val="0070C0"/>
                </a:solidFill>
              </a:rPr>
              <a:t>8</a:t>
            </a:r>
            <a:endParaRPr lang="en-US" sz="10500" dirty="0"/>
          </a:p>
        </p:txBody>
      </p:sp>
      <p:sp>
        <p:nvSpPr>
          <p:cNvPr id="8" name="TextBox 7"/>
          <p:cNvSpPr txBox="1"/>
          <p:nvPr/>
        </p:nvSpPr>
        <p:spPr>
          <a:xfrm>
            <a:off x="6845553" y="2876040"/>
            <a:ext cx="1186084" cy="1708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10500" b="1" dirty="0">
                <a:solidFill>
                  <a:srgbClr val="FF0000"/>
                </a:solidFill>
              </a:rPr>
              <a:t>7</a:t>
            </a:r>
            <a:endParaRPr lang="en-US" sz="10500" dirty="0"/>
          </a:p>
        </p:txBody>
      </p:sp>
    </p:spTree>
    <p:extLst>
      <p:ext uri="{BB962C8B-B14F-4D97-AF65-F5344CB8AC3E}">
        <p14:creationId xmlns:p14="http://schemas.microsoft.com/office/powerpoint/2010/main" val="33432948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9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13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4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5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8" presetClass="emph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8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 tmFilter="0, 0; .2, .5; .8, .5; 1, 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3" dur="250" autoRev="1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 tmFilter="0, 0; .2, .5; .8, .5; 1, 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8" dur="250" autoRev="1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vi-VN" dirty="0">
                <a:solidFill>
                  <a:srgbClr val="FF0000"/>
                </a:solidFill>
              </a:rPr>
              <a:t>Phần 3: Kết thúc</a:t>
            </a:r>
            <a:br>
              <a:rPr lang="vi-VN" dirty="0">
                <a:solidFill>
                  <a:srgbClr val="FF0000"/>
                </a:solidFill>
              </a:rPr>
            </a:br>
            <a:r>
              <a:rPr lang="vi-VN" dirty="0"/>
              <a:t>Trò chơi: 5 chú khỉ con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828800"/>
            <a:ext cx="12192000" cy="502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578294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714501" y="636587"/>
            <a:ext cx="7472362" cy="47705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9600" b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Xin </a:t>
            </a:r>
            <a:r>
              <a:rPr lang="en-US" sz="9600" b="1" dirty="0" err="1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chào</a:t>
            </a:r>
            <a:r>
              <a:rPr lang="en-US" sz="9600" b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>
              <a:defRPr/>
            </a:pPr>
            <a:r>
              <a:rPr lang="en-US" sz="9600" b="1" dirty="0" err="1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và</a:t>
            </a:r>
            <a:endParaRPr lang="en-US" sz="9600" b="1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r>
              <a:rPr lang="en-US" sz="9600" b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9600" b="1" dirty="0" err="1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hẹn</a:t>
            </a:r>
            <a:r>
              <a:rPr lang="en-US" sz="9600" b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9600" b="1" dirty="0" err="1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gặp</a:t>
            </a:r>
            <a:r>
              <a:rPr lang="en-US" sz="9600" b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9600" b="1" dirty="0" err="1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lại</a:t>
            </a:r>
            <a:endParaRPr lang="en-US" sz="9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endParaRPr lang="en-US" sz="1600" b="1" dirty="0">
              <a:ln w="1905"/>
              <a:solidFill>
                <a:srgbClr val="FF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5407457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0" y="0"/>
            <a:ext cx="10515600" cy="1477963"/>
          </a:xfrm>
        </p:spPr>
        <p:txBody>
          <a:bodyPr/>
          <a:lstStyle/>
          <a:p>
            <a:pPr algn="ctr"/>
            <a:r>
              <a:rPr lang="vi-VN" sz="4000" dirty="0">
                <a:solidFill>
                  <a:srgbClr val="FF0000"/>
                </a:solidFill>
                <a:cs typeface="Times New Roman" panose="02020603050405020304" pitchFamily="18" charset="0"/>
              </a:rPr>
              <a:t>1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vi-VN" sz="4000" dirty="0">
                <a:solidFill>
                  <a:srgbClr val="FF0000"/>
                </a:solidFill>
                <a:cs typeface="Times New Roman" panose="02020603050405020304" pitchFamily="18" charset="0"/>
              </a:rPr>
              <a:t>Ổn định tổ chức</a:t>
            </a:r>
            <a:br>
              <a:rPr lang="vi-VN" sz="4000" dirty="0">
                <a:solidFill>
                  <a:srgbClr val="FF0000"/>
                </a:solidFill>
                <a:cs typeface="Times New Roman" panose="02020603050405020304" pitchFamily="18" charset="0"/>
              </a:rPr>
            </a:br>
            <a:r>
              <a:rPr lang="vi-VN" sz="3200" b="1" dirty="0">
                <a:cs typeface="Times New Roman" panose="02020603050405020304" pitchFamily="18" charset="0"/>
              </a:rPr>
              <a:t>Bé cùng tập đếm với cô và các bạn nhé!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15458823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274320" y="1491900"/>
            <a:ext cx="115397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đếm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xem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màn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bao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nhiêu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 ếch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gắn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tương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ứng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SnappyGoat.com - Free Public Domain Images - SnappyGoat.com- frog -amphibian-education-kids-1177282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" y="2256503"/>
            <a:ext cx="1918046" cy="16506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SnappyGoat.com - Free Public Domain Images - SnappyGoat.com- frog -amphibian-education-kids-1177282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78058" y="2268858"/>
            <a:ext cx="1958845" cy="16506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SnappyGoat.com - Free Public Domain Images - SnappyGoat.com- frog -amphibian-education-kids-1177282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9703" y="4389874"/>
            <a:ext cx="1994328" cy="16506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SnappyGoat.com - Free Public Domain Images - SnappyGoat.com- frog -amphibian-education-kids-1177282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271" y="4389875"/>
            <a:ext cx="1957752" cy="16506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SnappyGoat.com - Free Public Domain Images - SnappyGoat.com- frog -amphibian-education-kids-1177282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78059" y="4303313"/>
            <a:ext cx="1958845" cy="16506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SnappyGoat.com - Free Public Domain Images - SnappyGoat.com- frog -amphibian-education-kids-1177282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9703" y="2303297"/>
            <a:ext cx="2034970" cy="16506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01600" y="-23464"/>
            <a:ext cx="121920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4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4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vi-VN" sz="4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Phương pháp</a:t>
            </a:r>
            <a:r>
              <a:rPr lang="en-US" sz="4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0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4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4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tổ</a:t>
            </a:r>
            <a:r>
              <a:rPr lang="en-US" sz="4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chức</a:t>
            </a:r>
            <a:endParaRPr lang="vi-VN" sz="40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4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2.1 </a:t>
            </a:r>
            <a:r>
              <a:rPr lang="en-US" sz="40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Ôn</a:t>
            </a:r>
            <a:r>
              <a:rPr lang="en-US" sz="4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4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r>
              <a:rPr lang="en-US" sz="4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4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phạm</a:t>
            </a:r>
            <a:r>
              <a:rPr lang="en-US" sz="4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vi 6 </a:t>
            </a:r>
          </a:p>
        </p:txBody>
      </p:sp>
      <p:sp>
        <p:nvSpPr>
          <p:cNvPr id="13" name="Oval 12"/>
          <p:cNvSpPr/>
          <p:nvPr/>
        </p:nvSpPr>
        <p:spPr>
          <a:xfrm>
            <a:off x="9735904" y="2001358"/>
            <a:ext cx="1809145" cy="1524738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0" b="1" dirty="0">
                <a:solidFill>
                  <a:srgbClr val="FF0000"/>
                </a:solidFill>
                <a:latin typeface=".VnAvant" panose="020B7200000000000000" pitchFamily="34" charset="0"/>
              </a:rPr>
              <a:t>4</a:t>
            </a:r>
          </a:p>
        </p:txBody>
      </p:sp>
      <p:sp>
        <p:nvSpPr>
          <p:cNvPr id="14" name="Oval 13"/>
          <p:cNvSpPr/>
          <p:nvPr/>
        </p:nvSpPr>
        <p:spPr>
          <a:xfrm>
            <a:off x="9763613" y="3574183"/>
            <a:ext cx="1781436" cy="1554432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0" b="1" dirty="0">
                <a:solidFill>
                  <a:srgbClr val="FF0000"/>
                </a:solidFill>
                <a:latin typeface=".VnAvant" panose="020B7200000000000000" pitchFamily="34" charset="0"/>
              </a:rPr>
              <a:t>5</a:t>
            </a:r>
          </a:p>
        </p:txBody>
      </p:sp>
      <p:sp>
        <p:nvSpPr>
          <p:cNvPr id="15" name="Oval 14"/>
          <p:cNvSpPr/>
          <p:nvPr/>
        </p:nvSpPr>
        <p:spPr>
          <a:xfrm>
            <a:off x="9837504" y="5215176"/>
            <a:ext cx="1781436" cy="1554432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0" b="1" dirty="0">
                <a:solidFill>
                  <a:srgbClr val="FF0000"/>
                </a:solidFill>
                <a:latin typeface=".VnAvant" panose="020B7200000000000000" pitchFamily="34" charset="0"/>
              </a:rPr>
              <a:t>6</a:t>
            </a:r>
          </a:p>
        </p:txBody>
      </p:sp>
    </p:spTree>
    <p:extLst>
      <p:ext uri="{BB962C8B-B14F-4D97-AF65-F5344CB8AC3E}">
        <p14:creationId xmlns:p14="http://schemas.microsoft.com/office/powerpoint/2010/main" val="38117296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102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 tmFilter="0, 0; .2, .5; .8, .5; 1, 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250" autoRev="1" fill="hold"/>
                                        <p:tgtEl>
                                          <p:spTgt spid="1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" dur="2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2" dur="25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7" dur="25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2" dur="250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6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6 -1.11111E-6 L -0.12995 -0.29699 " pathEditMode="relative" rAng="0" ptsTypes="AA">
                                      <p:cBhvr>
                                        <p:cTn id="36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497" y="-14861"/>
                                    </p:animMotion>
                                  </p:childTnLst>
                                </p:cTn>
                              </p:par>
                              <p:par>
                                <p:cTn id="37" presetID="16" presetClass="exit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3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6" presetClass="exit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4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15" grpId="1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66" r="3802" b="3449"/>
          <a:stretch/>
        </p:blipFill>
        <p:spPr>
          <a:xfrm>
            <a:off x="0" y="863124"/>
            <a:ext cx="12192000" cy="599487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-1537601" y="32127"/>
            <a:ext cx="930126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48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bao</a:t>
            </a:r>
            <a:r>
              <a:rPr lang="en-US" sz="48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nhiêu</a:t>
            </a:r>
            <a:r>
              <a:rPr lang="en-US" sz="48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48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</a:t>
            </a:r>
            <a:r>
              <a:rPr lang="en-US" sz="48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?</a:t>
            </a:r>
          </a:p>
        </p:txBody>
      </p:sp>
      <p:sp>
        <p:nvSpPr>
          <p:cNvPr id="7" name="Cloud Callout 6"/>
          <p:cNvSpPr/>
          <p:nvPr/>
        </p:nvSpPr>
        <p:spPr>
          <a:xfrm>
            <a:off x="8840965" y="1083471"/>
            <a:ext cx="3188475" cy="2111865"/>
          </a:xfrm>
          <a:prstGeom prst="cloudCallout">
            <a:avLst/>
          </a:prstGeom>
          <a:solidFill>
            <a:srgbClr val="8FEAFF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14000" b="1" dirty="0">
                <a:solidFill>
                  <a:srgbClr val="FF0000"/>
                </a:solidFill>
              </a:rPr>
              <a:t>5</a:t>
            </a:r>
            <a:endParaRPr lang="en-US" sz="14000" b="1" dirty="0">
              <a:solidFill>
                <a:srgbClr val="FF0000"/>
              </a:solidFill>
            </a:endParaRPr>
          </a:p>
        </p:txBody>
      </p:sp>
      <p:pic>
        <p:nvPicPr>
          <p:cNvPr id="8" name="Picture 10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78" t="10197"/>
          <a:stretch>
            <a:fillRect/>
          </a:stretch>
        </p:blipFill>
        <p:spPr bwMode="auto">
          <a:xfrm>
            <a:off x="6923981" y="3748777"/>
            <a:ext cx="1839435" cy="15354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10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78" t="10197"/>
          <a:stretch>
            <a:fillRect/>
          </a:stretch>
        </p:blipFill>
        <p:spPr bwMode="auto">
          <a:xfrm>
            <a:off x="8759404" y="4582419"/>
            <a:ext cx="1681457" cy="1403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10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78" t="10197"/>
          <a:stretch>
            <a:fillRect/>
          </a:stretch>
        </p:blipFill>
        <p:spPr bwMode="auto">
          <a:xfrm>
            <a:off x="833346" y="4044969"/>
            <a:ext cx="1842806" cy="15382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10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78" t="10197"/>
          <a:stretch>
            <a:fillRect/>
          </a:stretch>
        </p:blipFill>
        <p:spPr bwMode="auto">
          <a:xfrm>
            <a:off x="2931545" y="3754591"/>
            <a:ext cx="1832469" cy="15296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11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78" t="10197"/>
          <a:stretch>
            <a:fillRect/>
          </a:stretch>
        </p:blipFill>
        <p:spPr bwMode="auto">
          <a:xfrm>
            <a:off x="4452017" y="4940309"/>
            <a:ext cx="1947827" cy="14079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296825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250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 tmFilter="0, 0; .2, .5; .8, .5; 1, 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" dur="250" autoRev="1" fill="hold"/>
                                        <p:tgtEl>
                                          <p:spTgt spid="1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2" dur="2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7" dur="25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154" y="2184226"/>
            <a:ext cx="1817674" cy="25894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7435" y="2184226"/>
            <a:ext cx="1803093" cy="25894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2824" y="2184226"/>
            <a:ext cx="1758312" cy="25894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0524" y="2251432"/>
            <a:ext cx="1831578" cy="25222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64624" y="2201769"/>
            <a:ext cx="1843900" cy="24643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75590" y="2210542"/>
            <a:ext cx="1722834" cy="24555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61612" y="1733495"/>
            <a:ext cx="2070847" cy="31612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548954" y="1148721"/>
            <a:ext cx="1122520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đếm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xem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bao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nhiêu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chú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?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79840" y="391242"/>
            <a:ext cx="1123311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400" dirty="0">
                <a:ln w="0">
                  <a:solidFill>
                    <a:schemeClr val="tx1"/>
                  </a:solidFill>
                </a:ln>
                <a:latin typeface="+mj-lt"/>
              </a:rPr>
              <a:t>Dạy trẻ lập số mới và nhận biết chữ số</a:t>
            </a:r>
            <a:endParaRPr lang="en-US" sz="4400" dirty="0">
              <a:ln w="0">
                <a:solidFill>
                  <a:schemeClr val="tx1"/>
                </a:solidFill>
              </a:ln>
              <a:latin typeface="+mj-lt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10681721" y="2691028"/>
            <a:ext cx="793377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0" b="1" dirty="0">
                <a:solidFill>
                  <a:srgbClr val="FF0000"/>
                </a:solidFill>
                <a:latin typeface=".VnAvant" panose="020B7200000000000000" pitchFamily="34" charset="0"/>
              </a:rPr>
              <a:t>7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0546399" y="2840837"/>
            <a:ext cx="1156447" cy="24468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500" b="1" dirty="0">
                <a:solidFill>
                  <a:srgbClr val="FF0000"/>
                </a:solidFill>
                <a:latin typeface=".VnAvant" panose="020B7200000000000000" pitchFamily="34" charset="0"/>
              </a:rPr>
              <a:t>6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68552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 tmFilter="0, 0; .2, .5; .8, .5; 1, 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250" autoRev="1" fill="hold"/>
                                        <p:tgtEl>
                                          <p:spTgt spid="1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 tmFilter="0, 0; .2, .5; .8, .5; 1, 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" dur="250" autoRev="1" fill="hold"/>
                                        <p:tgtEl>
                                          <p:spTgt spid="1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 tmFilter="0, 0; .2, .5; .8, .5; 1, 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2" dur="250" autoRev="1" fill="hold"/>
                                        <p:tgtEl>
                                          <p:spTgt spid="1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 tmFilter="0, 0; .2, .5; .8, .5; 1, 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7" dur="250" autoRev="1" fill="hold"/>
                                        <p:tgtEl>
                                          <p:spTgt spid="1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 tmFilter="0, 0; .2, .5; .8, .5; 1, 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2" dur="250" autoRev="1" fill="hold"/>
                                        <p:tgtEl>
                                          <p:spTgt spid="1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1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7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2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500" tmFilter="0, 0; .2, .5; .8, .5; 1, 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7" dur="250" autoRev="1" fill="hold"/>
                                        <p:tgtEl>
                                          <p:spTgt spid="1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500" tmFilter="0, 0; .2, .5; .8, .5; 1, 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2" dur="250" autoRev="1" fill="hold"/>
                                        <p:tgtEl>
                                          <p:spTgt spid="1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500" tmFilter="0, 0; .2, .5; .8, .5; 1, 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7" dur="250" autoRev="1" fill="hold"/>
                                        <p:tgtEl>
                                          <p:spTgt spid="1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" dur="500" tmFilter="0, 0; .2, .5; .8, .5; 1, 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2" dur="250" autoRev="1" fill="hold"/>
                                        <p:tgtEl>
                                          <p:spTgt spid="1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500" tmFilter="0, 0; .2, .5; .8, .5; 1, 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7" dur="250" autoRev="1" fill="hold"/>
                                        <p:tgtEl>
                                          <p:spTgt spid="1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1" dur="500" tmFilter="0, 0; .2, .5; .8, .5; 1, 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2" dur="250" autoRev="1" fill="hold"/>
                                        <p:tgtEl>
                                          <p:spTgt spid="1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1000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3" dur="500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4592320" y="-224472"/>
            <a:ext cx="4846320" cy="4351337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altLang="en-US" sz="500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NI-Avo" pitchFamily="2" charset="0"/>
              </a:rPr>
              <a:t>7</a:t>
            </a:r>
          </a:p>
          <a:p>
            <a:pPr marL="0" indent="0">
              <a:buNone/>
            </a:pPr>
            <a:endParaRPr lang="en-US" sz="45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74795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 tmFilter="0, 0; .2, .5; .8, .5; 1, 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250" autoRev="1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 tmFilter="0, 0; .2, .5; .8, .5; 1, 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" dur="250" autoRev="1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2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01706" y="1354512"/>
            <a:ext cx="11990293" cy="17851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vi-VN" sz="11000" dirty="0">
                <a:latin typeface="+mj-lt"/>
              </a:rPr>
              <a:t>Trò chơi: </a:t>
            </a:r>
            <a:r>
              <a:rPr lang="en-US" sz="11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Hái</a:t>
            </a:r>
            <a:r>
              <a:rPr lang="en-US" sz="1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1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endParaRPr lang="vi-VN" sz="11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vi-VN" sz="8000" b="1" dirty="0">
                <a:solidFill>
                  <a:srgbClr val="FF0000"/>
                </a:solidFill>
                <a:cs typeface="Times New Roman" panose="02020603050405020304" pitchFamily="18" charset="0"/>
              </a:rPr>
              <a:t>Luyện tập</a:t>
            </a:r>
            <a:endParaRPr lang="en-US" sz="8000" dirty="0"/>
          </a:p>
        </p:txBody>
      </p:sp>
      <p:sp>
        <p:nvSpPr>
          <p:cNvPr id="6" name="Rounded Rectangle 5"/>
          <p:cNvSpPr/>
          <p:nvPr/>
        </p:nvSpPr>
        <p:spPr>
          <a:xfrm>
            <a:off x="1922930" y="2971800"/>
            <a:ext cx="9117105" cy="3617259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vi-VN" sz="2400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Cách chơi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Trên cây có những quả táo khác nhau, mỗi quả táo tương ứng với một câu hỏi. </a:t>
            </a:r>
          </a:p>
          <a:p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Nhiệm vụ của mỗi bạnvlà lựa chọn quả táo yêu thích và trả lời câu hỏi ở quả táo đó.</a:t>
            </a:r>
          </a:p>
          <a:p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Nếu trả lời đúng sẽ được 1 quả táo</a:t>
            </a:r>
          </a:p>
          <a:p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Nếu trả lời chưa đúng thì quyền trả lời sẽ thuộc về các bạn khác. Nếu bạn còn lại trả lời đúng sẽ được điểm quả táo đó.</a:t>
            </a:r>
          </a:p>
          <a:p>
            <a:endParaRPr lang="vi-VN" sz="24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vi-VN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Bạn nào trả lời đúng nhiều táo hơn sẽ giành chiến thắng!</a:t>
            </a:r>
          </a:p>
          <a:p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5222523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5135" y="-60243"/>
            <a:ext cx="8271803" cy="5641145"/>
          </a:xfrm>
        </p:spPr>
      </p:pic>
      <p:sp>
        <p:nvSpPr>
          <p:cNvPr id="5" name="Rectangle 4"/>
          <p:cNvSpPr/>
          <p:nvPr/>
        </p:nvSpPr>
        <p:spPr>
          <a:xfrm>
            <a:off x="18835" y="5308084"/>
            <a:ext cx="12192000" cy="1526345"/>
          </a:xfrm>
          <a:custGeom>
            <a:avLst/>
            <a:gdLst>
              <a:gd name="connsiteX0" fmla="*/ 0 w 12192000"/>
              <a:gd name="connsiteY0" fmla="*/ 0 h 1329397"/>
              <a:gd name="connsiteX1" fmla="*/ 12192000 w 12192000"/>
              <a:gd name="connsiteY1" fmla="*/ 0 h 1329397"/>
              <a:gd name="connsiteX2" fmla="*/ 12192000 w 12192000"/>
              <a:gd name="connsiteY2" fmla="*/ 1329397 h 1329397"/>
              <a:gd name="connsiteX3" fmla="*/ 0 w 12192000"/>
              <a:gd name="connsiteY3" fmla="*/ 1329397 h 1329397"/>
              <a:gd name="connsiteX4" fmla="*/ 0 w 12192000"/>
              <a:gd name="connsiteY4" fmla="*/ 0 h 1329397"/>
              <a:gd name="connsiteX0" fmla="*/ 0 w 12192000"/>
              <a:gd name="connsiteY0" fmla="*/ 281354 h 1610751"/>
              <a:gd name="connsiteX1" fmla="*/ 3334043 w 12192000"/>
              <a:gd name="connsiteY1" fmla="*/ 0 h 1610751"/>
              <a:gd name="connsiteX2" fmla="*/ 12192000 w 12192000"/>
              <a:gd name="connsiteY2" fmla="*/ 281354 h 1610751"/>
              <a:gd name="connsiteX3" fmla="*/ 12192000 w 12192000"/>
              <a:gd name="connsiteY3" fmla="*/ 1610751 h 1610751"/>
              <a:gd name="connsiteX4" fmla="*/ 0 w 12192000"/>
              <a:gd name="connsiteY4" fmla="*/ 1610751 h 1610751"/>
              <a:gd name="connsiteX5" fmla="*/ 0 w 12192000"/>
              <a:gd name="connsiteY5" fmla="*/ 281354 h 1610751"/>
              <a:gd name="connsiteX0" fmla="*/ 0 w 12192000"/>
              <a:gd name="connsiteY0" fmla="*/ 196948 h 1526345"/>
              <a:gd name="connsiteX1" fmla="*/ 3319976 w 12192000"/>
              <a:gd name="connsiteY1" fmla="*/ 0 h 1526345"/>
              <a:gd name="connsiteX2" fmla="*/ 12192000 w 12192000"/>
              <a:gd name="connsiteY2" fmla="*/ 196948 h 1526345"/>
              <a:gd name="connsiteX3" fmla="*/ 12192000 w 12192000"/>
              <a:gd name="connsiteY3" fmla="*/ 1526345 h 1526345"/>
              <a:gd name="connsiteX4" fmla="*/ 0 w 12192000"/>
              <a:gd name="connsiteY4" fmla="*/ 1526345 h 1526345"/>
              <a:gd name="connsiteX5" fmla="*/ 0 w 12192000"/>
              <a:gd name="connsiteY5" fmla="*/ 196948 h 15263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192000" h="1526345">
                <a:moveTo>
                  <a:pt x="0" y="196948"/>
                </a:moveTo>
                <a:cubicBezTo>
                  <a:pt x="750277" y="187570"/>
                  <a:pt x="2569699" y="9378"/>
                  <a:pt x="3319976" y="0"/>
                </a:cubicBezTo>
                <a:lnTo>
                  <a:pt x="12192000" y="196948"/>
                </a:lnTo>
                <a:lnTo>
                  <a:pt x="12192000" y="1526345"/>
                </a:lnTo>
                <a:lnTo>
                  <a:pt x="0" y="1526345"/>
                </a:lnTo>
                <a:lnTo>
                  <a:pt x="0" y="196948"/>
                </a:lnTo>
                <a:close/>
              </a:path>
            </a:pathLst>
          </a:cu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0" name="Picture 2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05793" y="1193375"/>
            <a:ext cx="1414395" cy="1713124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132489" y="761311"/>
            <a:ext cx="1414395" cy="1688738"/>
          </a:xfrm>
          <a:prstGeom prst="rect">
            <a:avLst/>
          </a:prstGeom>
        </p:spPr>
      </p:pic>
      <p:pic>
        <p:nvPicPr>
          <p:cNvPr id="33" name="Picture 3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700440" y="2049937"/>
            <a:ext cx="1414395" cy="1743607"/>
          </a:xfrm>
          <a:prstGeom prst="rect">
            <a:avLst/>
          </a:prstGeom>
        </p:spPr>
      </p:pic>
      <p:pic>
        <p:nvPicPr>
          <p:cNvPr id="34" name="Picture 3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765809" y="491532"/>
            <a:ext cx="1414395" cy="1664352"/>
          </a:xfrm>
          <a:prstGeom prst="rect">
            <a:avLst/>
          </a:prstGeom>
        </p:spPr>
      </p:pic>
      <p:pic>
        <p:nvPicPr>
          <p:cNvPr id="25" name="Picture 24">
            <a:hlinkClick r:id="rId8" action="ppaction://hlinksldjump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95041" y="1172400"/>
            <a:ext cx="1414395" cy="1713124"/>
          </a:xfrm>
          <a:prstGeom prst="rect">
            <a:avLst/>
          </a:prstGeom>
        </p:spPr>
      </p:pic>
      <p:pic>
        <p:nvPicPr>
          <p:cNvPr id="26" name="Picture 25">
            <a:hlinkClick r:id="rId9" action="ppaction://hlinksldjump"/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132489" y="782286"/>
            <a:ext cx="1414395" cy="1688738"/>
          </a:xfrm>
          <a:prstGeom prst="rect">
            <a:avLst/>
          </a:prstGeom>
        </p:spPr>
      </p:pic>
      <p:pic>
        <p:nvPicPr>
          <p:cNvPr id="28" name="Picture 27">
            <a:hlinkClick r:id="rId10" action="ppaction://hlinksldjump"/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689688" y="2049937"/>
            <a:ext cx="1414395" cy="1743607"/>
          </a:xfrm>
          <a:prstGeom prst="rect">
            <a:avLst/>
          </a:prstGeom>
        </p:spPr>
      </p:pic>
      <p:pic>
        <p:nvPicPr>
          <p:cNvPr id="29" name="Picture 28">
            <a:hlinkClick r:id="rId11" action="ppaction://hlinksldjump"/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737772" y="491532"/>
            <a:ext cx="1414395" cy="1664352"/>
          </a:xfrm>
          <a:prstGeom prst="rect">
            <a:avLst/>
          </a:prstGeom>
        </p:spPr>
      </p:pic>
      <p:pic>
        <p:nvPicPr>
          <p:cNvPr id="35" name="Picture 34">
            <a:hlinkClick r:id="rId12" action="ppaction://hlinksldjump"/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7038" y="4133593"/>
            <a:ext cx="1410450" cy="13568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11830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48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9" fill="hold">
                      <p:stCondLst>
                        <p:cond delay="0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Left Arrow 2">
            <a:hlinkClick r:id="rId4" action="ppaction://hlinksldjump"/>
          </p:cNvPr>
          <p:cNvSpPr/>
          <p:nvPr/>
        </p:nvSpPr>
        <p:spPr>
          <a:xfrm>
            <a:off x="11546539" y="6324548"/>
            <a:ext cx="609159" cy="572153"/>
          </a:xfrm>
          <a:prstGeom prst="left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3" name="Title 1"/>
          <p:cNvSpPr txBox="1">
            <a:spLocks/>
          </p:cNvSpPr>
          <p:nvPr/>
        </p:nvSpPr>
        <p:spPr>
          <a:xfrm>
            <a:off x="437261" y="-255541"/>
            <a:ext cx="11793070" cy="1325563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1: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chọn nhóm có số lượng là 7 nhé!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7" name="Rounded Rectangle 96"/>
          <p:cNvSpPr/>
          <p:nvPr/>
        </p:nvSpPr>
        <p:spPr>
          <a:xfrm>
            <a:off x="6634878" y="4048587"/>
            <a:ext cx="4097400" cy="2542656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" name="Group 3"/>
          <p:cNvGrpSpPr/>
          <p:nvPr/>
        </p:nvGrpSpPr>
        <p:grpSpPr>
          <a:xfrm>
            <a:off x="685586" y="3819757"/>
            <a:ext cx="4118042" cy="2630694"/>
            <a:chOff x="1026459" y="4405309"/>
            <a:chExt cx="3173506" cy="2244841"/>
          </a:xfrm>
        </p:grpSpPr>
        <p:sp>
          <p:nvSpPr>
            <p:cNvPr id="95" name="Rounded Rectangle 94"/>
            <p:cNvSpPr/>
            <p:nvPr/>
          </p:nvSpPr>
          <p:spPr>
            <a:xfrm>
              <a:off x="1026459" y="4405309"/>
              <a:ext cx="3173506" cy="2205317"/>
            </a:xfrm>
            <a:prstGeom prst="roundRect">
              <a:avLst/>
            </a:prstGeom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05" name="Picture 104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56821" y="4472603"/>
              <a:ext cx="757431" cy="685689"/>
            </a:xfrm>
            <a:prstGeom prst="rect">
              <a:avLst/>
            </a:prstGeom>
          </p:spPr>
        </p:pic>
        <p:grpSp>
          <p:nvGrpSpPr>
            <p:cNvPr id="106" name="Group 105"/>
            <p:cNvGrpSpPr/>
            <p:nvPr/>
          </p:nvGrpSpPr>
          <p:grpSpPr>
            <a:xfrm>
              <a:off x="1105467" y="4486358"/>
              <a:ext cx="2889345" cy="2163792"/>
              <a:chOff x="953067" y="4333958"/>
              <a:chExt cx="2889345" cy="2163792"/>
            </a:xfrm>
          </p:grpSpPr>
          <p:pic>
            <p:nvPicPr>
              <p:cNvPr id="107" name="Picture 106"/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056930" y="4346423"/>
                <a:ext cx="753536" cy="682163"/>
              </a:xfrm>
              <a:prstGeom prst="rect">
                <a:avLst/>
              </a:prstGeom>
            </p:spPr>
          </p:pic>
          <p:pic>
            <p:nvPicPr>
              <p:cNvPr id="108" name="Picture 107"/>
              <p:cNvPicPr>
                <a:picLocks noChangeAspect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061360" y="4333958"/>
                <a:ext cx="781052" cy="707073"/>
              </a:xfrm>
              <a:prstGeom prst="rect">
                <a:avLst/>
              </a:prstGeom>
            </p:spPr>
          </p:pic>
          <p:pic>
            <p:nvPicPr>
              <p:cNvPr id="109" name="Picture 108"/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953067" y="5041031"/>
                <a:ext cx="833927" cy="754940"/>
              </a:xfrm>
              <a:prstGeom prst="rect">
                <a:avLst/>
              </a:prstGeom>
            </p:spPr>
          </p:pic>
          <p:pic>
            <p:nvPicPr>
              <p:cNvPr id="110" name="Picture 109"/>
              <p:cNvPicPr>
                <a:picLocks noChangeAspect="1"/>
              </p:cNvPicPr>
              <p:nvPr/>
            </p:nvPicPr>
            <p:blipFill>
              <a:blip r:embed="rId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995125" y="5012812"/>
                <a:ext cx="813907" cy="736816"/>
              </a:xfrm>
              <a:prstGeom prst="rect">
                <a:avLst/>
              </a:prstGeom>
            </p:spPr>
          </p:pic>
          <p:pic>
            <p:nvPicPr>
              <p:cNvPr id="111" name="Picture 110"/>
              <p:cNvPicPr>
                <a:picLocks noChangeAspect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919338" y="5032122"/>
                <a:ext cx="790380" cy="715517"/>
              </a:xfrm>
              <a:prstGeom prst="rect">
                <a:avLst/>
              </a:prstGeom>
            </p:spPr>
          </p:pic>
          <p:pic>
            <p:nvPicPr>
              <p:cNvPr id="112" name="Picture 111"/>
              <p:cNvPicPr>
                <a:picLocks noChangeAspect="1"/>
              </p:cNvPicPr>
              <p:nvPr/>
            </p:nvPicPr>
            <p:blipFill>
              <a:blip r:embed="rId1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867636" y="5733137"/>
                <a:ext cx="844612" cy="764613"/>
              </a:xfrm>
              <a:prstGeom prst="rect">
                <a:avLst/>
              </a:prstGeom>
            </p:spPr>
          </p:pic>
        </p:grpSp>
      </p:grpSp>
      <p:grpSp>
        <p:nvGrpSpPr>
          <p:cNvPr id="113" name="Group 112"/>
          <p:cNvGrpSpPr/>
          <p:nvPr/>
        </p:nvGrpSpPr>
        <p:grpSpPr>
          <a:xfrm>
            <a:off x="7234616" y="4183410"/>
            <a:ext cx="2977915" cy="2265061"/>
            <a:chOff x="8514224" y="4363182"/>
            <a:chExt cx="2475385" cy="2002060"/>
          </a:xfrm>
        </p:grpSpPr>
        <p:sp>
          <p:nvSpPr>
            <p:cNvPr id="114" name="Oval 113"/>
            <p:cNvSpPr/>
            <p:nvPr/>
          </p:nvSpPr>
          <p:spPr>
            <a:xfrm>
              <a:off x="8514224" y="4379737"/>
              <a:ext cx="1035427" cy="946741"/>
            </a:xfrm>
            <a:prstGeom prst="ellipse">
              <a:avLst/>
            </a:prstGeom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5" name="Oval 114"/>
            <p:cNvSpPr/>
            <p:nvPr/>
          </p:nvSpPr>
          <p:spPr>
            <a:xfrm>
              <a:off x="9954182" y="5418501"/>
              <a:ext cx="1035427" cy="946741"/>
            </a:xfrm>
            <a:prstGeom prst="ellipse">
              <a:avLst/>
            </a:prstGeom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6" name="Oval 115"/>
            <p:cNvSpPr/>
            <p:nvPr/>
          </p:nvSpPr>
          <p:spPr>
            <a:xfrm>
              <a:off x="9954182" y="4363182"/>
              <a:ext cx="1035427" cy="946741"/>
            </a:xfrm>
            <a:prstGeom prst="ellipse">
              <a:avLst/>
            </a:prstGeom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7" name="Oval 116"/>
            <p:cNvSpPr/>
            <p:nvPr/>
          </p:nvSpPr>
          <p:spPr>
            <a:xfrm>
              <a:off x="8514225" y="5410993"/>
              <a:ext cx="1035427" cy="946741"/>
            </a:xfrm>
            <a:prstGeom prst="ellipse">
              <a:avLst/>
            </a:prstGeom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6681609" y="797009"/>
            <a:ext cx="3899506" cy="2680770"/>
            <a:chOff x="7814974" y="762000"/>
            <a:chExt cx="3899506" cy="2680770"/>
          </a:xfrm>
        </p:grpSpPr>
        <p:sp>
          <p:nvSpPr>
            <p:cNvPr id="96" name="Rounded Rectangle 95"/>
            <p:cNvSpPr/>
            <p:nvPr/>
          </p:nvSpPr>
          <p:spPr>
            <a:xfrm>
              <a:off x="7814974" y="762000"/>
              <a:ext cx="3899506" cy="2680770"/>
            </a:xfrm>
            <a:prstGeom prst="roundRect">
              <a:avLst/>
            </a:prstGeom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18" name="Group 117"/>
            <p:cNvGrpSpPr/>
            <p:nvPr/>
          </p:nvGrpSpPr>
          <p:grpSpPr>
            <a:xfrm>
              <a:off x="7904226" y="940406"/>
              <a:ext cx="3810254" cy="2226095"/>
              <a:chOff x="8168610" y="1702873"/>
              <a:chExt cx="3261830" cy="1981261"/>
            </a:xfrm>
          </p:grpSpPr>
          <p:pic>
            <p:nvPicPr>
              <p:cNvPr id="119" name="Picture 118"/>
              <p:cNvPicPr>
                <a:picLocks noChangeAspect="1"/>
              </p:cNvPicPr>
              <p:nvPr/>
            </p:nvPicPr>
            <p:blipFill>
              <a:blip r:embed="rId1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168610" y="1702874"/>
                <a:ext cx="881662" cy="913079"/>
              </a:xfrm>
              <a:prstGeom prst="rect">
                <a:avLst/>
              </a:prstGeom>
            </p:spPr>
          </p:pic>
          <p:pic>
            <p:nvPicPr>
              <p:cNvPr id="120" name="Picture 119"/>
              <p:cNvPicPr>
                <a:picLocks noChangeAspect="1"/>
              </p:cNvPicPr>
              <p:nvPr/>
            </p:nvPicPr>
            <p:blipFill>
              <a:blip r:embed="rId1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9050272" y="2743687"/>
                <a:ext cx="881662" cy="913079"/>
              </a:xfrm>
              <a:prstGeom prst="rect">
                <a:avLst/>
              </a:prstGeom>
            </p:spPr>
          </p:pic>
          <p:pic>
            <p:nvPicPr>
              <p:cNvPr id="121" name="Picture 120"/>
              <p:cNvPicPr>
                <a:picLocks noChangeAspect="1"/>
              </p:cNvPicPr>
              <p:nvPr/>
            </p:nvPicPr>
            <p:blipFill>
              <a:blip r:embed="rId1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9050272" y="1702873"/>
                <a:ext cx="881662" cy="913079"/>
              </a:xfrm>
              <a:prstGeom prst="rect">
                <a:avLst/>
              </a:prstGeom>
            </p:spPr>
          </p:pic>
          <p:pic>
            <p:nvPicPr>
              <p:cNvPr id="122" name="Picture 121"/>
              <p:cNvPicPr>
                <a:picLocks noChangeAspect="1"/>
              </p:cNvPicPr>
              <p:nvPr/>
            </p:nvPicPr>
            <p:blipFill>
              <a:blip r:embed="rId1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257853" y="2738456"/>
                <a:ext cx="881662" cy="913079"/>
              </a:xfrm>
              <a:prstGeom prst="rect">
                <a:avLst/>
              </a:prstGeom>
            </p:spPr>
          </p:pic>
          <p:pic>
            <p:nvPicPr>
              <p:cNvPr id="123" name="Picture 122"/>
              <p:cNvPicPr>
                <a:picLocks noChangeAspect="1"/>
              </p:cNvPicPr>
              <p:nvPr/>
            </p:nvPicPr>
            <p:blipFill>
              <a:blip r:embed="rId1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9881306" y="1709494"/>
                <a:ext cx="881662" cy="913079"/>
              </a:xfrm>
              <a:prstGeom prst="rect">
                <a:avLst/>
              </a:prstGeom>
            </p:spPr>
          </p:pic>
          <p:pic>
            <p:nvPicPr>
              <p:cNvPr id="124" name="Picture 123"/>
              <p:cNvPicPr>
                <a:picLocks noChangeAspect="1"/>
              </p:cNvPicPr>
              <p:nvPr/>
            </p:nvPicPr>
            <p:blipFill>
              <a:blip r:embed="rId1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9940695" y="2771055"/>
                <a:ext cx="881662" cy="913079"/>
              </a:xfrm>
              <a:prstGeom prst="rect">
                <a:avLst/>
              </a:prstGeom>
            </p:spPr>
          </p:pic>
          <p:pic>
            <p:nvPicPr>
              <p:cNvPr id="125" name="Picture 124"/>
              <p:cNvPicPr>
                <a:picLocks noChangeAspect="1"/>
              </p:cNvPicPr>
              <p:nvPr/>
            </p:nvPicPr>
            <p:blipFill>
              <a:blip r:embed="rId1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0548778" y="2260317"/>
                <a:ext cx="881662" cy="913079"/>
              </a:xfrm>
              <a:prstGeom prst="rect">
                <a:avLst/>
              </a:prstGeom>
            </p:spPr>
          </p:pic>
        </p:grpSp>
      </p:grpSp>
      <p:sp>
        <p:nvSpPr>
          <p:cNvPr id="46" name="Rectangle 45"/>
          <p:cNvSpPr/>
          <p:nvPr/>
        </p:nvSpPr>
        <p:spPr>
          <a:xfrm>
            <a:off x="5062516" y="4139255"/>
            <a:ext cx="1869141" cy="20928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130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NI-Avo" pitchFamily="2" charset="0"/>
              </a:rPr>
              <a:t>7</a:t>
            </a:r>
          </a:p>
        </p:txBody>
      </p:sp>
      <p:sp>
        <p:nvSpPr>
          <p:cNvPr id="5" name="Rectangle 4"/>
          <p:cNvSpPr/>
          <p:nvPr/>
        </p:nvSpPr>
        <p:spPr>
          <a:xfrm>
            <a:off x="10772177" y="1233532"/>
            <a:ext cx="1132041" cy="209288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sz="130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NI-Avo" pitchFamily="2" charset="0"/>
              </a:rPr>
              <a:t>7</a:t>
            </a:r>
          </a:p>
        </p:txBody>
      </p:sp>
      <p:sp>
        <p:nvSpPr>
          <p:cNvPr id="7" name="Rectangle 6"/>
          <p:cNvSpPr/>
          <p:nvPr/>
        </p:nvSpPr>
        <p:spPr>
          <a:xfrm>
            <a:off x="5146312" y="1265371"/>
            <a:ext cx="1132041" cy="209288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sz="130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NI-Avo" pitchFamily="2" charset="0"/>
              </a:rPr>
              <a:t>7</a:t>
            </a:r>
          </a:p>
        </p:txBody>
      </p:sp>
      <p:pic>
        <p:nvPicPr>
          <p:cNvPr id="8" name="Am-thanh-tra-loi-sai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6440747" y="6099333"/>
            <a:ext cx="609600" cy="609600"/>
          </a:xfrm>
          <a:prstGeom prst="rect">
            <a:avLst/>
          </a:prstGeom>
        </p:spPr>
      </p:pic>
      <p:grpSp>
        <p:nvGrpSpPr>
          <p:cNvPr id="6" name="Group 5"/>
          <p:cNvGrpSpPr/>
          <p:nvPr/>
        </p:nvGrpSpPr>
        <p:grpSpPr>
          <a:xfrm>
            <a:off x="729468" y="849451"/>
            <a:ext cx="4074160" cy="2683236"/>
            <a:chOff x="1127445" y="1730901"/>
            <a:chExt cx="3173506" cy="2357072"/>
          </a:xfrm>
        </p:grpSpPr>
        <p:sp>
          <p:nvSpPr>
            <p:cNvPr id="42" name="Rounded Rectangle 41"/>
            <p:cNvSpPr/>
            <p:nvPr/>
          </p:nvSpPr>
          <p:spPr>
            <a:xfrm>
              <a:off x="1127445" y="1730901"/>
              <a:ext cx="3173506" cy="2330371"/>
            </a:xfrm>
            <a:prstGeom prst="roundRect">
              <a:avLst/>
            </a:prstGeom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52" name="Content Placeholder 3"/>
            <p:cNvPicPr>
              <a:picLocks noChangeAspect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51109" y="1810800"/>
              <a:ext cx="969947" cy="852594"/>
            </a:xfrm>
            <a:prstGeom prst="rect">
              <a:avLst/>
            </a:prstGeom>
          </p:spPr>
        </p:pic>
        <p:pic>
          <p:nvPicPr>
            <p:cNvPr id="53" name="Content Placeholder 3"/>
            <p:cNvPicPr>
              <a:picLocks noChangeAspect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64612" y="1790445"/>
              <a:ext cx="969947" cy="852594"/>
            </a:xfrm>
            <a:prstGeom prst="rect">
              <a:avLst/>
            </a:prstGeom>
          </p:spPr>
        </p:pic>
        <p:pic>
          <p:nvPicPr>
            <p:cNvPr id="54" name="Content Placeholder 3"/>
            <p:cNvPicPr>
              <a:picLocks noChangeAspect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37575" y="1790445"/>
              <a:ext cx="969947" cy="852594"/>
            </a:xfrm>
            <a:prstGeom prst="rect">
              <a:avLst/>
            </a:prstGeom>
          </p:spPr>
        </p:pic>
        <p:pic>
          <p:nvPicPr>
            <p:cNvPr id="55" name="Content Placeholder 3"/>
            <p:cNvPicPr>
              <a:picLocks noChangeAspect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32225" y="2549746"/>
              <a:ext cx="969947" cy="852594"/>
            </a:xfrm>
            <a:prstGeom prst="rect">
              <a:avLst/>
            </a:prstGeom>
          </p:spPr>
        </p:pic>
        <p:pic>
          <p:nvPicPr>
            <p:cNvPr id="56" name="Content Placeholder 3"/>
            <p:cNvPicPr>
              <a:picLocks noChangeAspect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28389" y="3156392"/>
              <a:ext cx="969947" cy="852594"/>
            </a:xfrm>
            <a:prstGeom prst="rect">
              <a:avLst/>
            </a:prstGeom>
          </p:spPr>
        </p:pic>
        <p:pic>
          <p:nvPicPr>
            <p:cNvPr id="57" name="Content Placeholder 3"/>
            <p:cNvPicPr>
              <a:picLocks noChangeAspect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00533" y="3235379"/>
              <a:ext cx="969947" cy="852594"/>
            </a:xfrm>
            <a:prstGeom prst="rect">
              <a:avLst/>
            </a:prstGeom>
          </p:spPr>
        </p:pic>
        <p:pic>
          <p:nvPicPr>
            <p:cNvPr id="58" name="Content Placeholder 3"/>
            <p:cNvPicPr>
              <a:picLocks noChangeAspect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95277" y="3156392"/>
              <a:ext cx="969947" cy="852594"/>
            </a:xfrm>
            <a:prstGeom prst="rect">
              <a:avLst/>
            </a:prstGeom>
          </p:spPr>
        </p:pic>
      </p:grpSp>
      <p:sp>
        <p:nvSpPr>
          <p:cNvPr id="61" name="Rectangle 60"/>
          <p:cNvSpPr/>
          <p:nvPr/>
        </p:nvSpPr>
        <p:spPr>
          <a:xfrm>
            <a:off x="10916547" y="4183410"/>
            <a:ext cx="1869141" cy="20928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130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NI-Avo" pitchFamily="2" charset="0"/>
              </a:rPr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35390240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" dur="25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6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1000"/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3" dur="25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1000"/>
                                        <p:tgtEl>
                                          <p:spTgt spid="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3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9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7" dur="8150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7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1253</TotalTime>
  <Words>368</Words>
  <Application>Microsoft Office PowerPoint</Application>
  <PresentationFormat>Widescreen</PresentationFormat>
  <Paragraphs>55</Paragraphs>
  <Slides>14</Slides>
  <Notes>0</Notes>
  <HiddenSlides>0</HiddenSlides>
  <MMClips>5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1" baseType="lpstr">
      <vt:lpstr>.VnAvant</vt:lpstr>
      <vt:lpstr>Arial</vt:lpstr>
      <vt:lpstr>Calibri</vt:lpstr>
      <vt:lpstr>Calibri Light</vt:lpstr>
      <vt:lpstr>Times New Roman</vt:lpstr>
      <vt:lpstr>VNI-Avo</vt:lpstr>
      <vt:lpstr>Office Theme</vt:lpstr>
      <vt:lpstr>PowerPoint Presentation</vt:lpstr>
      <vt:lpstr>1: Ổn định tổ chức Bé cùng tập đếm với cô và các bạn nhé!</vt:lpstr>
      <vt:lpstr>PowerPoint Presentation</vt:lpstr>
      <vt:lpstr>PowerPoint Presentation</vt:lpstr>
      <vt:lpstr>PowerPoint Presentation</vt:lpstr>
      <vt:lpstr>PowerPoint Presentation</vt:lpstr>
      <vt:lpstr>Luyện tập</vt:lpstr>
      <vt:lpstr>PowerPoint Presentation</vt:lpstr>
      <vt:lpstr>PowerPoint Presentation</vt:lpstr>
      <vt:lpstr>Câu hỏi 2: Bé đếm và điền số tương ứng với từng nhóm con vật dưới đây.</vt:lpstr>
      <vt:lpstr>Câu hỏi 3:Bé hãy đếm số máy bay và chọn chữ số phù hợp.</vt:lpstr>
      <vt:lpstr>Câu hỏi 4: Bé tìm số 7 trong dãy số tự nhiên sau ( Số 7 đứng liền sau số nào? Đứng liền trước số nào?).</vt:lpstr>
      <vt:lpstr>Phần 3: Kết thúc Trò chơi: 5 chú khỉ con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VIE</dc:creator>
  <cp:lastModifiedBy>024 - Nguyễn Khánh Hòa B07</cp:lastModifiedBy>
  <cp:revision>142</cp:revision>
  <dcterms:created xsi:type="dcterms:W3CDTF">2021-07-18T15:28:07Z</dcterms:created>
  <dcterms:modified xsi:type="dcterms:W3CDTF">2024-07-23T08:52:39Z</dcterms:modified>
</cp:coreProperties>
</file>