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06C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0968" autoAdjust="0"/>
  </p:normalViewPr>
  <p:slideViewPr>
    <p:cSldViewPr>
      <p:cViewPr varScale="1">
        <p:scale>
          <a:sx n="55" d="100"/>
          <a:sy n="55" d="100"/>
        </p:scale>
        <p:origin x="1004" y="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6D2B3-27AC-435F-9CE8-791ED9A391AC}" type="datetimeFigureOut">
              <a:rPr lang="en-US" smtClean="0"/>
              <a:pPr/>
              <a:t>3/12/2024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E753D-424E-4DBF-9406-0FE1A59A23B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3F9017-FF78-4397-A9DB-7C14A0160AE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779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20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29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849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42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74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03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14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0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253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3F9017-FF78-4397-A9DB-7C14A0160AE4}"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3F9017-FF78-4397-A9DB-7C14A0160AE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3F9017-FF78-4397-A9DB-7C14A0160AE4}"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3F9017-FF78-4397-A9DB-7C14A0160AE4}"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F9017-FF78-4397-A9DB-7C14A0160AE4}"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F9017-FF78-4397-A9DB-7C14A0160AE4}" type="datetimeFigureOut">
              <a:rPr lang="en-US" smtClean="0"/>
              <a:pPr/>
              <a:t>3/12/2024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6DF00-AF07-41AE-A208-53E92FFE6C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B103-868B-40B9-8069-2B63983E92F6}" type="datetimeFigureOut">
              <a:rPr lang="en-US" smtClean="0">
                <a:solidFill>
                  <a:prstClr val="black">
                    <a:tint val="75000"/>
                  </a:prstClr>
                </a:solidFill>
              </a:rPr>
              <a:pPr/>
              <a:t>3/12/2024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7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5.wdp"/><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image" Target="../media/image12.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33.jpe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7.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3.xml"/><Relationship Id="rId7" Type="http://schemas.openxmlformats.org/officeDocument/2006/relationships/image" Target="../media/image37.gi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audio" Target="../media/audio2.wav"/><Relationship Id="rId10" Type="http://schemas.openxmlformats.org/officeDocument/2006/relationships/image" Target="../media/image40.jpeg"/><Relationship Id="rId4" Type="http://schemas.openxmlformats.org/officeDocument/2006/relationships/audio" Target="../media/audio1.wav"/><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11" Type="http://schemas.microsoft.com/office/2007/relationships/hdphoto" Target="../media/hdphoto10.wdp"/><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microsoft.com/office/2007/relationships/hdphoto" Target="../media/hdphoto9.wdp"/><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6.jpeg"/><Relationship Id="rId4" Type="http://schemas.openxmlformats.org/officeDocument/2006/relationships/audio" Target="../media/audio1.wav"/><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9.jpeg"/><Relationship Id="rId4" Type="http://schemas.openxmlformats.org/officeDocument/2006/relationships/audio" Target="../media/audio1.wav"/><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slideLayout" Target="../slideLayouts/slideLayout2.xml"/><Relationship Id="rId4" Type="http://schemas.microsoft.com/office/2007/relationships/media"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33600" y="228600"/>
            <a:ext cx="7924800" cy="7701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vi-VN" sz="2000" b="1" dirty="0">
                <a:solidFill>
                  <a:prstClr val="black"/>
                </a:solidFill>
                <a:latin typeface="Times New Roman" pitchFamily="18" charset="0"/>
                <a:cs typeface="Times New Roman" pitchFamily="18" charset="0"/>
              </a:rPr>
              <a:t>UBND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QUẬN LONG BIÊN</a:t>
            </a:r>
            <a:b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TRƯỜNG MẦM NON SƠN CA</a:t>
            </a:r>
            <a:br>
              <a:rPr kumimoji="0" lang="en-US"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ubtitle 2"/>
          <p:cNvSpPr>
            <a:spLocks noGrp="1"/>
          </p:cNvSpPr>
          <p:nvPr>
            <p:ph type="subTitle" idx="1"/>
          </p:nvPr>
        </p:nvSpPr>
        <p:spPr>
          <a:xfrm>
            <a:off x="2514600" y="2971800"/>
            <a:ext cx="7162800" cy="3657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a:ln w="11430"/>
                <a:solidFill>
                  <a:srgbClr val="000099"/>
                </a:solidFill>
                <a:latin typeface="Times New Roman" pitchFamily="18" charset="0"/>
                <a:cs typeface="Times New Roman" pitchFamily="18" charset="0"/>
              </a:rPr>
              <a:t>LĨNH VỰC PHÁT TRIỂN NHẬN THỨC</a:t>
            </a: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Đề</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tài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Đếm</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số</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lượng</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1, 2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trên</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đối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tượng</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Lứa</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tuổi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Mẫu</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giáo</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bé</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Năm</a:t>
            </a:r>
            <a:r>
              <a:rPr lang="en-US" sz="2800" dirty="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học</a:t>
            </a:r>
            <a:r>
              <a:rPr lang="en-US" sz="280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 2023-2024</a:t>
            </a:r>
            <a:endParaRPr lang="en-US" sz="2800" dirty="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2" name="Sl1">
            <a:hlinkClick r:id="" action="ppaction://media"/>
            <a:extLst>
              <a:ext uri="{FF2B5EF4-FFF2-40B4-BE49-F238E27FC236}">
                <a16:creationId xmlns:a16="http://schemas.microsoft.com/office/drawing/2014/main" id="{B9BD373A-3335-4898-BB1E-A1E386C27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3185319"/>
            <a:ext cx="487363" cy="487363"/>
          </a:xfrm>
          <a:prstGeom prst="rect">
            <a:avLst/>
          </a:prstGeom>
        </p:spPr>
      </p:pic>
      <p:pic>
        <p:nvPicPr>
          <p:cNvPr id="9" name="Picture 8" descr="A logo with two birds in a circle&#10;&#10;Description automatically generated">
            <a:extLst>
              <a:ext uri="{FF2B5EF4-FFF2-40B4-BE49-F238E27FC236}">
                <a16:creationId xmlns:a16="http://schemas.microsoft.com/office/drawing/2014/main" id="{72F0C792-1C86-C02F-613A-C49DCCEBD0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1031953"/>
            <a:ext cx="1690687" cy="1694075"/>
          </a:xfrm>
          <a:prstGeom prst="rect">
            <a:avLst/>
          </a:prstGeom>
        </p:spPr>
      </p:pic>
    </p:spTree>
    <p:extLst>
      <p:ext uri="{BB962C8B-B14F-4D97-AF65-F5344CB8AC3E}">
        <p14:creationId xmlns:p14="http://schemas.microsoft.com/office/powerpoint/2010/main" val="41031246"/>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6" fill="hold"/>
                                        <p:tgtEl>
                                          <p:spTgt spid="2"/>
                                        </p:tgtEl>
                                      </p:cBhvr>
                                    </p:cmd>
                                  </p:childTnLst>
                                </p:cTn>
                              </p:par>
                              <p:par>
                                <p:cTn id="7" presetID="10" presetClass="entr" presetSubtype="0" fill="hold" grpId="0" nodeType="withEffect">
                                  <p:stCondLst>
                                    <p:cond delay="225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2000"/>
                                        <p:tgtEl>
                                          <p:spTgt spid="6">
                                            <p:txEl>
                                              <p:pRg st="0" end="0"/>
                                            </p:txEl>
                                          </p:spTgt>
                                        </p:tgtEl>
                                      </p:cBhvr>
                                    </p:animEffect>
                                  </p:childTnLst>
                                </p:cTn>
                              </p:par>
                              <p:par>
                                <p:cTn id="10" presetID="10" presetClass="entr" presetSubtype="0" fill="hold" grpId="0" nodeType="withEffect">
                                  <p:stCondLst>
                                    <p:cond delay="225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par>
                                <p:cTn id="13" presetID="10" presetClass="entr" presetSubtype="0" fill="hold" grpId="0" nodeType="withEffect">
                                  <p:stCondLst>
                                    <p:cond delay="225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20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25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fade">
                                      <p:cBhvr>
                                        <p:cTn id="2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90600" y="739124"/>
            <a:ext cx="2730948"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4442836" y="3810000"/>
            <a:ext cx="2225233" cy="1828959"/>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375" r="90000"/>
                    </a14:imgEffect>
                  </a14:imgLayer>
                </a14:imgProps>
              </a:ext>
            </a:extLst>
          </a:blip>
          <a:srcRect t="8001" b="1999"/>
          <a:stretch/>
        </p:blipFill>
        <p:spPr>
          <a:xfrm>
            <a:off x="8077200" y="757191"/>
            <a:ext cx="2739807" cy="2465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9"/>
          <a:stretch>
            <a:fillRect/>
          </a:stretch>
        </p:blipFill>
        <p:spPr>
          <a:xfrm>
            <a:off x="4484979" y="739124"/>
            <a:ext cx="2828789"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l10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4114879"/>
            <a:ext cx="609600" cy="609600"/>
          </a:xfrm>
          <a:prstGeom prst="rect">
            <a:avLst/>
          </a:prstGeom>
        </p:spPr>
      </p:pic>
    </p:spTree>
    <p:extLst>
      <p:ext uri="{BB962C8B-B14F-4D97-AF65-F5344CB8AC3E}">
        <p14:creationId xmlns:p14="http://schemas.microsoft.com/office/powerpoint/2010/main" val="3943743602"/>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458" fill="hold"/>
                                        <p:tgtEl>
                                          <p:spTgt spid="3"/>
                                        </p:tgtEl>
                                      </p:cBhvr>
                                    </p:cmd>
                                  </p:childTnLst>
                                </p:cTn>
                              </p:par>
                              <p:par>
                                <p:cTn id="7" presetID="2" presetClass="entr" presetSubtype="8" fill="hold" nodeType="withEffect">
                                  <p:stCondLst>
                                    <p:cond delay="40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0-#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6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2" fill="hold" nodeType="withEffect">
                                  <p:stCondLst>
                                    <p:cond delay="7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1" presetClass="entr" presetSubtype="1" fill="hold" nodeType="withEffect">
                                  <p:stCondLst>
                                    <p:cond delay="1240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0" name="Picture 2" descr="C:\Users\TDH_Laptop\Desktop\Toán\gấu bông.jpg"/>
          <p:cNvPicPr>
            <a:picLocks noGrp="1" noChangeAspect="1" noChangeArrowheads="1"/>
          </p:cNvPicPr>
          <p:nvPr>
            <p:ph idx="1"/>
          </p:nvPr>
        </p:nvPicPr>
        <p:blipFill>
          <a:blip r:embed="rId5" cstate="print"/>
          <a:srcRect/>
          <a:stretch>
            <a:fillRect/>
          </a:stretch>
        </p:blipFill>
        <p:spPr bwMode="auto">
          <a:xfrm>
            <a:off x="1900858" y="2047631"/>
            <a:ext cx="2385392" cy="2286000"/>
          </a:xfrm>
          <a:prstGeom prst="rect">
            <a:avLst/>
          </a:prstGeom>
          <a:noFill/>
        </p:spPr>
      </p:pic>
      <p:pic>
        <p:nvPicPr>
          <p:cNvPr id="4" name="Picture 2" descr="C:\Users\TDH_Laptop\Desktop\Toán\gấu bông.jpg"/>
          <p:cNvPicPr>
            <a:picLocks noChangeAspect="1" noChangeArrowheads="1"/>
          </p:cNvPicPr>
          <p:nvPr/>
        </p:nvPicPr>
        <p:blipFill>
          <a:blip r:embed="rId5" cstate="print"/>
          <a:srcRect/>
          <a:stretch>
            <a:fillRect/>
          </a:stretch>
        </p:blipFill>
        <p:spPr bwMode="auto">
          <a:xfrm>
            <a:off x="4267200" y="2047631"/>
            <a:ext cx="2385392" cy="22860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0">
            <a:hlinkClick r:id="" action="ppaction://media"/>
            <a:extLst>
              <a:ext uri="{FF2B5EF4-FFF2-40B4-BE49-F238E27FC236}">
                <a16:creationId xmlns:a16="http://schemas.microsoft.com/office/drawing/2014/main" id="{4BC39D58-5699-4C55-A215-2C1790D01E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463" y="2476501"/>
            <a:ext cx="487363" cy="487363"/>
          </a:xfrm>
          <a:prstGeom prst="rect">
            <a:avLst/>
          </a:prstGeom>
        </p:spPr>
      </p:pic>
    </p:spTree>
    <p:extLst>
      <p:ext uri="{BB962C8B-B14F-4D97-AF65-F5344CB8AC3E}">
        <p14:creationId xmlns:p14="http://schemas.microsoft.com/office/powerpoint/2010/main" val="988738352"/>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95" fill="hold"/>
                                        <p:tgtEl>
                                          <p:spTgt spid="2"/>
                                        </p:tgtEl>
                                      </p:cBhvr>
                                    </p:cmd>
                                  </p:childTnLst>
                                </p:cTn>
                              </p:par>
                              <p:par>
                                <p:cTn id="7" presetID="42" presetClass="entr" presetSubtype="0" fill="hold" nodeType="withEffect">
                                  <p:stCondLst>
                                    <p:cond delay="400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1000"/>
                                        <p:tgtEl>
                                          <p:spTgt spid="2050"/>
                                        </p:tgtEl>
                                      </p:cBhvr>
                                    </p:animEffect>
                                    <p:anim calcmode="lin" valueType="num">
                                      <p:cBhvr>
                                        <p:cTn id="10" dur="1000" fill="hold"/>
                                        <p:tgtEl>
                                          <p:spTgt spid="2050"/>
                                        </p:tgtEl>
                                        <p:attrNameLst>
                                          <p:attrName>ppt_x</p:attrName>
                                        </p:attrNameLst>
                                      </p:cBhvr>
                                      <p:tavLst>
                                        <p:tav tm="0">
                                          <p:val>
                                            <p:strVal val="#ppt_x"/>
                                          </p:val>
                                        </p:tav>
                                        <p:tav tm="100000">
                                          <p:val>
                                            <p:strVal val="#ppt_x"/>
                                          </p:val>
                                        </p:tav>
                                      </p:tavLst>
                                    </p:anim>
                                    <p:anim calcmode="lin" valueType="num">
                                      <p:cBhvr>
                                        <p:cTn id="11" dur="1000" fill="hold"/>
                                        <p:tgtEl>
                                          <p:spTgt spid="205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5000"/>
                                  </p:stCondLst>
                                  <p:childTnLst>
                                    <p:animEffect transition="out" filter="fade">
                                      <p:cBhvr>
                                        <p:cTn id="18" dur="500" tmFilter="0, 0; .2, .5; .8, .5; 1, 0"/>
                                        <p:tgtEl>
                                          <p:spTgt spid="2050"/>
                                        </p:tgtEl>
                                      </p:cBhvr>
                                    </p:animEffect>
                                    <p:animScale>
                                      <p:cBhvr>
                                        <p:cTn id="19" dur="250" autoRev="1" fill="hold"/>
                                        <p:tgtEl>
                                          <p:spTgt spid="2050"/>
                                        </p:tgtEl>
                                      </p:cBhvr>
                                      <p:by x="105000" y="105000"/>
                                    </p:animScale>
                                  </p:childTnLst>
                                </p:cTn>
                              </p:par>
                              <p:par>
                                <p:cTn id="20" presetID="26" presetClass="emph" presetSubtype="0" fill="hold" nodeType="withEffect">
                                  <p:stCondLst>
                                    <p:cond delay="16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6000"/>
                                  </p:stCondLst>
                                  <p:childTnLst>
                                    <p:animEffect transition="out" filter="fade">
                                      <p:cBhvr>
                                        <p:cTn id="24" dur="500" tmFilter="0, 0; .2, .5; .8, .5; 1, 0"/>
                                        <p:tgtEl>
                                          <p:spTgt spid="2050"/>
                                        </p:tgtEl>
                                      </p:cBhvr>
                                    </p:animEffect>
                                    <p:animScale>
                                      <p:cBhvr>
                                        <p:cTn id="25" dur="250" autoRev="1" fill="hold"/>
                                        <p:tgtEl>
                                          <p:spTgt spid="2050"/>
                                        </p:tgtEl>
                                      </p:cBhvr>
                                      <p:by x="105000" y="105000"/>
                                    </p:animScale>
                                  </p:childTnLst>
                                </p:cTn>
                              </p:par>
                              <p:par>
                                <p:cTn id="26" presetID="26" presetClass="emph" presetSubtype="0" fill="hold" nodeType="withEffect">
                                  <p:stCondLst>
                                    <p:cond delay="272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4000"/>
                                  </p:stCondLst>
                                  <p:childTnLst>
                                    <p:animEffect transition="out" filter="fade">
                                      <p:cBhvr>
                                        <p:cTn id="30" dur="500" tmFilter="0, 0; .2, .5; .8, .5; 1, 0"/>
                                        <p:tgtEl>
                                          <p:spTgt spid="2050"/>
                                        </p:tgtEl>
                                      </p:cBhvr>
                                    </p:animEffect>
                                    <p:animScale>
                                      <p:cBhvr>
                                        <p:cTn id="31" dur="250" autoRev="1" fill="hold"/>
                                        <p:tgtEl>
                                          <p:spTgt spid="2050"/>
                                        </p:tgtEl>
                                      </p:cBhvr>
                                      <p:by x="105000" y="105000"/>
                                    </p:animScale>
                                  </p:childTnLst>
                                </p:cTn>
                              </p:par>
                              <p:par>
                                <p:cTn id="32" presetID="26" presetClass="emph" presetSubtype="0" fill="hold" nodeType="withEffect">
                                  <p:stCondLst>
                                    <p:cond delay="3525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4750"/>
                                  </p:stCondLst>
                                  <p:childTnLst>
                                    <p:animEffect transition="out" filter="fade">
                                      <p:cBhvr>
                                        <p:cTn id="36" dur="500" tmFilter="0, 0; .2, .5; .8, .5; 1, 0"/>
                                        <p:tgtEl>
                                          <p:spTgt spid="2050"/>
                                        </p:tgtEl>
                                      </p:cBhvr>
                                    </p:animEffect>
                                    <p:animScale>
                                      <p:cBhvr>
                                        <p:cTn id="37" dur="250" autoRev="1" fill="hold"/>
                                        <p:tgtEl>
                                          <p:spTgt spid="2050"/>
                                        </p:tgtEl>
                                      </p:cBhvr>
                                      <p:by x="105000" y="105000"/>
                                    </p:animScale>
                                  </p:childTnLst>
                                </p:cTn>
                              </p:par>
                              <p:par>
                                <p:cTn id="38" presetID="26" presetClass="emph" presetSubtype="0" fill="hold" nodeType="withEffect">
                                  <p:stCondLst>
                                    <p:cond delay="465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2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74" name="Picture 2" descr="C:\Users\TDH_Laptop\Desktop\Toán\kem.jpg"/>
          <p:cNvPicPr>
            <a:picLocks noGrp="1" noChangeAspect="1" noChangeArrowheads="1"/>
          </p:cNvPicPr>
          <p:nvPr>
            <p:ph idx="1"/>
          </p:nvPr>
        </p:nvPicPr>
        <p:blipFill rotWithShape="1">
          <a:blip r:embed="rId5" cstate="print">
            <a:extLst>
              <a:ext uri="{BEBA8EAE-BF5A-486C-A8C5-ECC9F3942E4B}">
                <a14:imgProps xmlns:a14="http://schemas.microsoft.com/office/drawing/2010/main">
                  <a14:imgLayer r:embed="rId6">
                    <a14:imgEffect>
                      <a14:backgroundRemoval t="661" b="97355" l="10000" r="90000"/>
                    </a14:imgEffect>
                  </a14:imgLayer>
                </a14:imgProps>
              </a:ext>
            </a:extLst>
          </a:blip>
          <a:srcRect l="24585" r="22637"/>
          <a:stretch/>
        </p:blipFill>
        <p:spPr bwMode="auto">
          <a:xfrm>
            <a:off x="1409701" y="1973264"/>
            <a:ext cx="1447801" cy="2514600"/>
          </a:xfrm>
          <a:prstGeom prst="rect">
            <a:avLst/>
          </a:prstGeom>
          <a:noFill/>
        </p:spPr>
      </p:pic>
      <p:pic>
        <p:nvPicPr>
          <p:cNvPr id="4" name="Picture 2" descr="C:\Users\TDH_Laptop\Desktop\Toán\kem.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504" l="9735" r="89971"/>
                    </a14:imgEffect>
                  </a14:imgLayer>
                </a14:imgProps>
              </a:ext>
            </a:extLst>
          </a:blip>
          <a:srcRect l="24324" r="24325"/>
          <a:stretch/>
        </p:blipFill>
        <p:spPr bwMode="auto">
          <a:xfrm>
            <a:off x="4057651" y="1973264"/>
            <a:ext cx="1447800" cy="2514600"/>
          </a:xfrm>
          <a:prstGeom prst="rect">
            <a:avLst/>
          </a:prstGeom>
          <a:noFill/>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1">
            <a:hlinkClick r:id="" action="ppaction://media"/>
            <a:extLst>
              <a:ext uri="{FF2B5EF4-FFF2-40B4-BE49-F238E27FC236}">
                <a16:creationId xmlns:a16="http://schemas.microsoft.com/office/drawing/2014/main" id="{348389DA-A236-43AD-ADB0-F3B8FE3D4F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875" y="2743201"/>
            <a:ext cx="487363" cy="487363"/>
          </a:xfrm>
          <a:prstGeom prst="rect">
            <a:avLst/>
          </a:prstGeom>
        </p:spPr>
      </p:pic>
    </p:spTree>
    <p:extLst>
      <p:ext uri="{BB962C8B-B14F-4D97-AF65-F5344CB8AC3E}">
        <p14:creationId xmlns:p14="http://schemas.microsoft.com/office/powerpoint/2010/main" val="3530891642"/>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900"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3000"/>
                                  </p:stCondLst>
                                  <p:childTnLst>
                                    <p:animEffect transition="out" filter="fade">
                                      <p:cBhvr>
                                        <p:cTn id="18" dur="500" tmFilter="0, 0; .2, .5; .8, .5; 1, 0"/>
                                        <p:tgtEl>
                                          <p:spTgt spid="3074"/>
                                        </p:tgtEl>
                                      </p:cBhvr>
                                    </p:animEffect>
                                    <p:animScale>
                                      <p:cBhvr>
                                        <p:cTn id="19" dur="250" autoRev="1" fill="hold"/>
                                        <p:tgtEl>
                                          <p:spTgt spid="3074"/>
                                        </p:tgtEl>
                                      </p:cBhvr>
                                      <p:by x="105000" y="105000"/>
                                    </p:animScale>
                                  </p:childTnLst>
                                </p:cTn>
                              </p:par>
                              <p:par>
                                <p:cTn id="20" presetID="26" presetClass="emph" presetSubtype="0" fill="hold" nodeType="withEffect">
                                  <p:stCondLst>
                                    <p:cond delay="14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2000"/>
                                  </p:stCondLst>
                                  <p:childTnLst>
                                    <p:animEffect transition="out" filter="fade">
                                      <p:cBhvr>
                                        <p:cTn id="24" dur="500" tmFilter="0, 0; .2, .5; .8, .5; 1, 0"/>
                                        <p:tgtEl>
                                          <p:spTgt spid="3074"/>
                                        </p:tgtEl>
                                      </p:cBhvr>
                                    </p:animEffect>
                                    <p:animScale>
                                      <p:cBhvr>
                                        <p:cTn id="25" dur="250" autoRev="1" fill="hold"/>
                                        <p:tgtEl>
                                          <p:spTgt spid="3074"/>
                                        </p:tgtEl>
                                      </p:cBhvr>
                                      <p:by x="105000" y="105000"/>
                                    </p:animScale>
                                  </p:childTnLst>
                                </p:cTn>
                              </p:par>
                              <p:par>
                                <p:cTn id="26" presetID="26" presetClass="emph" presetSubtype="0" fill="hold" nodeType="withEffect">
                                  <p:stCondLst>
                                    <p:cond delay="237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1500"/>
                                  </p:stCondLst>
                                  <p:childTnLst>
                                    <p:animEffect transition="out" filter="fade">
                                      <p:cBhvr>
                                        <p:cTn id="30" dur="500" tmFilter="0, 0; .2, .5; .8, .5; 1, 0"/>
                                        <p:tgtEl>
                                          <p:spTgt spid="3074"/>
                                        </p:tgtEl>
                                      </p:cBhvr>
                                    </p:animEffect>
                                    <p:animScale>
                                      <p:cBhvr>
                                        <p:cTn id="31" dur="250" autoRev="1" fill="hold"/>
                                        <p:tgtEl>
                                          <p:spTgt spid="3074"/>
                                        </p:tgtEl>
                                      </p:cBhvr>
                                      <p:by x="105000" y="105000"/>
                                    </p:animScale>
                                  </p:childTnLst>
                                </p:cTn>
                              </p:par>
                              <p:par>
                                <p:cTn id="32" presetID="26" presetClass="emph" presetSubtype="0" fill="hold" nodeType="withEffect">
                                  <p:stCondLst>
                                    <p:cond delay="3350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2250"/>
                                  </p:stCondLst>
                                  <p:childTnLst>
                                    <p:animEffect transition="out" filter="fade">
                                      <p:cBhvr>
                                        <p:cTn id="36" dur="500" tmFilter="0, 0; .2, .5; .8, .5; 1, 0"/>
                                        <p:tgtEl>
                                          <p:spTgt spid="3074"/>
                                        </p:tgtEl>
                                      </p:cBhvr>
                                    </p:animEffect>
                                    <p:animScale>
                                      <p:cBhvr>
                                        <p:cTn id="37" dur="250" autoRev="1" fill="hold"/>
                                        <p:tgtEl>
                                          <p:spTgt spid="3074"/>
                                        </p:tgtEl>
                                      </p:cBhvr>
                                      <p:by x="105000" y="105000"/>
                                    </p:animScale>
                                  </p:childTnLst>
                                </p:cTn>
                              </p:par>
                              <p:par>
                                <p:cTn id="38" presetID="26" presetClass="emph" presetSubtype="0" fill="hold" nodeType="withEffect">
                                  <p:stCondLst>
                                    <p:cond delay="440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1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6" name="Picture 5"/>
          <p:cNvPicPr>
            <a:picLocks noChangeAspect="1"/>
          </p:cNvPicPr>
          <p:nvPr/>
        </p:nvPicPr>
        <p:blipFill>
          <a:blip r:embed="rId6"/>
          <a:stretch>
            <a:fillRect/>
          </a:stretch>
        </p:blipFill>
        <p:spPr>
          <a:xfrm>
            <a:off x="2286000" y="786035"/>
            <a:ext cx="2828789" cy="2200847"/>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326" l="4070" r="97442"/>
                    </a14:imgEffect>
                  </a14:imgLayer>
                </a14:imgProps>
              </a:ext>
              <a:ext uri="{28A0092B-C50C-407E-A947-70E740481C1C}">
                <a14:useLocalDpi xmlns:a14="http://schemas.microsoft.com/office/drawing/2010/main" val="0"/>
              </a:ext>
            </a:extLst>
          </a:blip>
          <a:srcRect l="4709" t="13122" b="12804"/>
          <a:stretch/>
        </p:blipFill>
        <p:spPr>
          <a:xfrm>
            <a:off x="2438400" y="3505200"/>
            <a:ext cx="2830640" cy="2200387"/>
          </a:xfrm>
          <a:prstGeom prst="rect">
            <a:avLst/>
          </a:prstGeom>
        </p:spPr>
      </p:pic>
      <p:pic>
        <p:nvPicPr>
          <p:cNvPr id="3" name="Sl ghi âm m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5791200"/>
            <a:ext cx="609600" cy="609600"/>
          </a:xfrm>
          <a:prstGeom prst="rect">
            <a:avLst/>
          </a:prstGeom>
        </p:spPr>
      </p:pic>
    </p:spTree>
    <p:extLst>
      <p:ext uri="{BB962C8B-B14F-4D97-AF65-F5344CB8AC3E}">
        <p14:creationId xmlns:p14="http://schemas.microsoft.com/office/powerpoint/2010/main" val="2096148354"/>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88" fill="hold"/>
                                        <p:tgtEl>
                                          <p:spTgt spid="3"/>
                                        </p:tgtEl>
                                      </p:cBhvr>
                                    </p:cmd>
                                  </p:childTnLst>
                                </p:cTn>
                              </p:par>
                              <p:par>
                                <p:cTn id="7" presetID="2" presetClass="entr" presetSubtype="8"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0-#ppt_w/2"/>
                                          </p:val>
                                        </p:tav>
                                        <p:tav tm="100000">
                                          <p:val>
                                            <p:strVal val="#ppt_x"/>
                                          </p:val>
                                        </p:tav>
                                      </p:tavLst>
                                    </p:anim>
                                    <p:anim calcmode="lin" valueType="num">
                                      <p:cBhvr additive="base">
                                        <p:cTn id="10" dur="1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par>
                                <p:cTn id="15" presetID="26" presetClass="emph" presetSubtype="0" fill="hold" nodeType="withEffect">
                                  <p:stCondLst>
                                    <p:cond delay="1100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par>
                                <p:cTn id="18" presetID="26" presetClass="emph" presetSubtype="0" fill="hold" nodeType="withEffect">
                                  <p:stCondLst>
                                    <p:cond delay="12000"/>
                                  </p:stCondLst>
                                  <p:childTnLst>
                                    <p:animEffect transition="out" filter="fade">
                                      <p:cBhvr>
                                        <p:cTn id="19" dur="1000" tmFilter="0, 0; .2, .5; .8, .5; 1, 0"/>
                                        <p:tgtEl>
                                          <p:spTgt spid="8"/>
                                        </p:tgtEl>
                                      </p:cBhvr>
                                    </p:animEffect>
                                    <p:animScale>
                                      <p:cBhvr>
                                        <p:cTn id="20" dur="500" autoRev="1" fill="hold"/>
                                        <p:tgtEl>
                                          <p:spTgt spid="8"/>
                                        </p:tgtEl>
                                      </p:cBhvr>
                                      <p:by x="105000" y="105000"/>
                                    </p:animScale>
                                  </p:childTnLst>
                                </p:cTn>
                              </p:par>
                              <p:par>
                                <p:cTn id="21" presetID="26" presetClass="emph" presetSubtype="0" fill="hold" nodeType="withEffect">
                                  <p:stCondLst>
                                    <p:cond delay="25000"/>
                                  </p:stCondLst>
                                  <p:childTnLst>
                                    <p:animEffect transition="out" filter="fade">
                                      <p:cBhvr>
                                        <p:cTn id="22" dur="750" tmFilter="0, 0; .2, .5; .8, .5; 1, 0"/>
                                        <p:tgtEl>
                                          <p:spTgt spid="6"/>
                                        </p:tgtEl>
                                      </p:cBhvr>
                                    </p:animEffect>
                                    <p:animScale>
                                      <p:cBhvr>
                                        <p:cTn id="23" dur="375" autoRev="1" fill="hold"/>
                                        <p:tgtEl>
                                          <p:spTgt spid="6"/>
                                        </p:tgtEl>
                                      </p:cBhvr>
                                      <p:by x="105000" y="105000"/>
                                    </p:animScale>
                                  </p:childTnLst>
                                </p:cTn>
                              </p:par>
                              <p:par>
                                <p:cTn id="24" presetID="26" presetClass="emph" presetSubtype="0" fill="hold" nodeType="withEffect">
                                  <p:stCondLst>
                                    <p:cond delay="26000"/>
                                  </p:stCondLst>
                                  <p:childTnLst>
                                    <p:animEffect transition="out" filter="fade">
                                      <p:cBhvr>
                                        <p:cTn id="25" dur="1000" tmFilter="0, 0; .2, .5; .8, .5; 1, 0"/>
                                        <p:tgtEl>
                                          <p:spTgt spid="8"/>
                                        </p:tgtEl>
                                      </p:cBhvr>
                                    </p:animEffect>
                                    <p:animScale>
                                      <p:cBhvr>
                                        <p:cTn id="26" dur="500" autoRev="1" fill="hold"/>
                                        <p:tgtEl>
                                          <p:spTgt spid="8"/>
                                        </p:tgtEl>
                                      </p:cBhvr>
                                      <p:by x="105000" y="105000"/>
                                    </p:animScale>
                                  </p:childTnLst>
                                </p:cTn>
                              </p:par>
                              <p:par>
                                <p:cTn id="27" presetID="26" presetClass="emph" presetSubtype="0" fill="hold" nodeType="withEffect">
                                  <p:stCondLst>
                                    <p:cond delay="3300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par>
                                <p:cTn id="30" presetID="26" presetClass="emph" presetSubtype="0" fill="hold" nodeType="withEffect">
                                  <p:stCondLst>
                                    <p:cond delay="3400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par>
                                <p:cTn id="33" presetID="26" presetClass="emph" presetSubtype="0" fill="hold" nodeType="withEffect">
                                  <p:stCondLst>
                                    <p:cond delay="41500"/>
                                  </p:stCondLst>
                                  <p:childTnLst>
                                    <p:animEffect transition="out" filter="fade">
                                      <p:cBhvr>
                                        <p:cTn id="34" dur="1000" tmFilter="0, 0; .2, .5; .8, .5; 1, 0"/>
                                        <p:tgtEl>
                                          <p:spTgt spid="6"/>
                                        </p:tgtEl>
                                      </p:cBhvr>
                                    </p:animEffect>
                                    <p:animScale>
                                      <p:cBhvr>
                                        <p:cTn id="35" dur="500" autoRev="1" fill="hold"/>
                                        <p:tgtEl>
                                          <p:spTgt spid="6"/>
                                        </p:tgtEl>
                                      </p:cBhvr>
                                      <p:by x="105000" y="105000"/>
                                    </p:animScale>
                                  </p:childTnLst>
                                </p:cTn>
                              </p:par>
                              <p:par>
                                <p:cTn id="36" presetID="26" presetClass="emph" presetSubtype="0" fill="hold" nodeType="withEffect">
                                  <p:stCondLst>
                                    <p:cond delay="42500"/>
                                  </p:stCondLst>
                                  <p:childTnLst>
                                    <p:animEffect transition="out" filter="fade">
                                      <p:cBhvr>
                                        <p:cTn id="37" dur="1000" tmFilter="0, 0; .2, .5; .8, .5; 1, 0"/>
                                        <p:tgtEl>
                                          <p:spTgt spid="8"/>
                                        </p:tgtEl>
                                      </p:cBhvr>
                                    </p:animEffect>
                                    <p:animScale>
                                      <p:cBhvr>
                                        <p:cTn id="38" dur="500" autoRev="1" fill="hold"/>
                                        <p:tgtEl>
                                          <p:spTgt spid="8"/>
                                        </p:tgtEl>
                                      </p:cBhvr>
                                      <p:by x="105000" y="105000"/>
                                    </p:animScale>
                                  </p:childTnLst>
                                </p:cTn>
                              </p:par>
                              <p:par>
                                <p:cTn id="39" presetID="16" presetClass="entr" presetSubtype="21" fill="hold" nodeType="withEffect">
                                  <p:stCondLst>
                                    <p:cond delay="5000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914400" y="889766"/>
            <a:ext cx="3369910" cy="2082033"/>
            <a:chOff x="3505200" y="2910682"/>
            <a:chExt cx="2819400" cy="1508918"/>
          </a:xfrm>
        </p:grpSpPr>
        <p:sp>
          <p:nvSpPr>
            <p:cNvPr id="5" name="Rectangle 4"/>
            <p:cNvSpPr/>
            <p:nvPr/>
          </p:nvSpPr>
          <p:spPr>
            <a:xfrm>
              <a:off x="3505200" y="2910682"/>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3667435" y="3065124"/>
              <a:ext cx="1247465" cy="120003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4848535" y="3065123"/>
              <a:ext cx="1247465" cy="1200033"/>
            </a:xfrm>
            <a:prstGeom prst="rect">
              <a:avLst/>
            </a:prstGeom>
          </p:spPr>
        </p:pic>
      </p:grpSp>
      <p:grpSp>
        <p:nvGrpSpPr>
          <p:cNvPr id="14" name="Group 13"/>
          <p:cNvGrpSpPr/>
          <p:nvPr/>
        </p:nvGrpSpPr>
        <p:grpSpPr>
          <a:xfrm>
            <a:off x="4640934" y="936115"/>
            <a:ext cx="3208232" cy="2082033"/>
            <a:chOff x="7696200" y="1396140"/>
            <a:chExt cx="2819400" cy="1758223"/>
          </a:xfrm>
        </p:grpSpPr>
        <p:sp>
          <p:nvSpPr>
            <p:cNvPr id="10" name="Rectangle 9"/>
            <p:cNvSpPr/>
            <p:nvPr/>
          </p:nvSpPr>
          <p:spPr>
            <a:xfrm>
              <a:off x="7696200" y="1396140"/>
              <a:ext cx="2819400" cy="1758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a:off x="7966881" y="1493836"/>
              <a:ext cx="1023102" cy="1554163"/>
            </a:xfrm>
            <a:prstGeom prst="rect">
              <a:avLst/>
            </a:prstGeom>
          </p:spPr>
        </p:pic>
        <p:pic>
          <p:nvPicPr>
            <p:cNvPr id="13" name="Picture 12"/>
            <p:cNvPicPr>
              <a:picLocks noChangeAspect="1"/>
            </p:cNvPicPr>
            <p:nvPr/>
          </p:nvPicPr>
          <p:blipFill>
            <a:blip r:embed="rId7"/>
            <a:stretch>
              <a:fillRect/>
            </a:stretch>
          </p:blipFill>
          <p:spPr>
            <a:xfrm>
              <a:off x="9105900" y="1493835"/>
              <a:ext cx="1023102" cy="1554163"/>
            </a:xfrm>
            <a:prstGeom prst="rect">
              <a:avLst/>
            </a:prstGeom>
          </p:spPr>
        </p:pic>
      </p:grpSp>
      <p:grpSp>
        <p:nvGrpSpPr>
          <p:cNvPr id="17" name="Group 16"/>
          <p:cNvGrpSpPr/>
          <p:nvPr/>
        </p:nvGrpSpPr>
        <p:grpSpPr>
          <a:xfrm>
            <a:off x="8113303" y="881992"/>
            <a:ext cx="3251374" cy="2055358"/>
            <a:chOff x="8077200" y="3733018"/>
            <a:chExt cx="2819400" cy="1508918"/>
          </a:xfrm>
        </p:grpSpPr>
        <p:sp>
          <p:nvSpPr>
            <p:cNvPr id="11" name="Rectangle 10"/>
            <p:cNvSpPr/>
            <p:nvPr/>
          </p:nvSpPr>
          <p:spPr>
            <a:xfrm>
              <a:off x="8077200" y="3733018"/>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8"/>
            <a:stretch>
              <a:fillRect/>
            </a:stretch>
          </p:blipFill>
          <p:spPr>
            <a:xfrm>
              <a:off x="8183542" y="4044807"/>
              <a:ext cx="1265258" cy="984393"/>
            </a:xfrm>
            <a:prstGeom prst="rect">
              <a:avLst/>
            </a:prstGeom>
          </p:spPr>
        </p:pic>
        <p:pic>
          <p:nvPicPr>
            <p:cNvPr id="16" name="Picture 15"/>
            <p:cNvPicPr>
              <a:picLocks noChangeAspect="1"/>
            </p:cNvPicPr>
            <p:nvPr/>
          </p:nvPicPr>
          <p:blipFill>
            <a:blip r:embed="rId8"/>
            <a:stretch>
              <a:fillRect/>
            </a:stretch>
          </p:blipFill>
          <p:spPr>
            <a:xfrm>
              <a:off x="9510784" y="3968607"/>
              <a:ext cx="1265258" cy="984393"/>
            </a:xfrm>
            <a:prstGeom prst="rect">
              <a:avLst/>
            </a:prstGeom>
          </p:spPr>
        </p:pic>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5977" y="3645027"/>
            <a:ext cx="3545995" cy="1828801"/>
          </a:xfrm>
          <a:prstGeom prst="rect">
            <a:avLst/>
          </a:prstGeom>
        </p:spPr>
      </p:pic>
      <p:pic>
        <p:nvPicPr>
          <p:cNvPr id="2" name="Sl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600" y="5562600"/>
            <a:ext cx="609600" cy="609600"/>
          </a:xfrm>
          <a:prstGeom prst="rect">
            <a:avLst/>
          </a:prstGeom>
        </p:spPr>
      </p:pic>
    </p:spTree>
    <p:extLst>
      <p:ext uri="{BB962C8B-B14F-4D97-AF65-F5344CB8AC3E}">
        <p14:creationId xmlns:p14="http://schemas.microsoft.com/office/powerpoint/2010/main" val="408515710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700" fill="hold"/>
                                        <p:tgtEl>
                                          <p:spTgt spid="2"/>
                                        </p:tgtEl>
                                      </p:cBhvr>
                                    </p:cmd>
                                  </p:childTnLst>
                                </p:cTn>
                              </p:par>
                              <p:par>
                                <p:cTn id="7" presetID="1"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430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17"/>
                                        </p:tgtEl>
                                        <p:attrNameLst>
                                          <p:attrName>style.visibility</p:attrName>
                                        </p:attrNameLst>
                                      </p:cBhvr>
                                      <p:to>
                                        <p:strVal val="visible"/>
                                      </p:to>
                                    </p:set>
                                  </p:childTnLst>
                                </p:cTn>
                              </p:par>
                              <p:par>
                                <p:cTn id="13" presetID="10" presetClass="entr" presetSubtype="0" fill="hold" nodeType="withEffect">
                                  <p:stCondLst>
                                    <p:cond delay="11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625" r="18750"/>
          <a:stretch/>
        </p:blipFill>
        <p:spPr>
          <a:xfrm>
            <a:off x="2057400" y="3733801"/>
            <a:ext cx="2057400" cy="261776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8749" r="18751"/>
          <a:stretch/>
        </p:blipFill>
        <p:spPr>
          <a:xfrm>
            <a:off x="3962400" y="3733801"/>
            <a:ext cx="1905000" cy="26177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609600"/>
            <a:ext cx="2819400" cy="28194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010401" y="1295400"/>
            <a:ext cx="2134986" cy="1752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5255" y="4128284"/>
            <a:ext cx="3545995" cy="1828801"/>
          </a:xfrm>
          <a:prstGeom prst="rect">
            <a:avLst/>
          </a:prstGeom>
        </p:spPr>
      </p:pic>
      <p:pic>
        <p:nvPicPr>
          <p:cNvPr id="2" name="Sl13">
            <a:hlinkClick r:id="" action="ppaction://media"/>
            <a:extLst>
              <a:ext uri="{FF2B5EF4-FFF2-40B4-BE49-F238E27FC236}">
                <a16:creationId xmlns:a16="http://schemas.microsoft.com/office/drawing/2014/main" id="{7CB3EDA0-928A-42A5-AE43-F86096FE9665}"/>
              </a:ext>
            </a:extLst>
          </p:cNvPr>
          <p:cNvPicPr>
            <a:picLocks noChangeAspect="1"/>
          </p:cNvPicPr>
          <p:nvPr>
            <a:audioFile r:link="rId1"/>
            <p:extLst>
              <p:ext uri="{DAA4B4D4-6D71-4841-9C94-3DE7FCFB9230}">
                <p14:media xmlns:p14="http://schemas.microsoft.com/office/powerpoint/2010/main" r:embed="rId2">
                  <p14:trim end="11178.5625"/>
                </p14:media>
              </p:ext>
            </p:extLst>
          </p:nvPr>
        </p:nvPicPr>
        <p:blipFill>
          <a:blip r:embed="rId9"/>
          <a:stretch>
            <a:fillRect/>
          </a:stretch>
        </p:blipFill>
        <p:spPr>
          <a:xfrm>
            <a:off x="-838200" y="2779898"/>
            <a:ext cx="487363" cy="487363"/>
          </a:xfrm>
          <a:prstGeom prst="rect">
            <a:avLst/>
          </a:prstGeom>
        </p:spPr>
      </p:pic>
    </p:spTree>
    <p:extLst>
      <p:ext uri="{BB962C8B-B14F-4D97-AF65-F5344CB8AC3E}">
        <p14:creationId xmlns:p14="http://schemas.microsoft.com/office/powerpoint/2010/main" val="178878674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12" fill="hold"/>
                                        <p:tgtEl>
                                          <p:spTgt spid="2"/>
                                        </p:tgtEl>
                                      </p:cBhvr>
                                    </p:cmd>
                                  </p:childTnLst>
                                </p:cTn>
                              </p:par>
                              <p:par>
                                <p:cTn id="7" presetID="42"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6" presetClass="emph" presetSubtype="0" fill="hold" nodeType="withEffect">
                                  <p:stCondLst>
                                    <p:cond delay="1400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par>
                                <p:cTn id="25" presetID="42" presetClass="entr" presetSubtype="0" fill="hold" nodeType="withEffect">
                                  <p:stCondLst>
                                    <p:cond delay="18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6" presetClass="emph" presetSubtype="0" fill="hold" nodeType="withEffect">
                                  <p:stCondLst>
                                    <p:cond delay="2200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par>
                                <p:cTn id="33" presetID="26" presetClass="emph" presetSubtype="0" fill="hold" nodeType="withEffect">
                                  <p:stCondLst>
                                    <p:cond delay="2325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42" presetClass="entr" presetSubtype="0" fill="hold" nodeType="withEffect">
                                  <p:stCondLst>
                                    <p:cond delay="280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295400"/>
          </a:xfrm>
        </p:spPr>
        <p:txBody>
          <a:bodyPr/>
          <a:lstStyle/>
          <a:p>
            <a:r>
              <a:rPr lang="vi-VN" b="1" dirty="0">
                <a:solidFill>
                  <a:srgbClr val="000099"/>
                </a:solidFill>
              </a:rPr>
              <a:t>TRÒ CHƠI</a:t>
            </a:r>
            <a:endParaRPr lang="en-US" b="1" dirty="0">
              <a:solidFill>
                <a:srgbClr val="000099"/>
              </a:solidFill>
            </a:endParaRPr>
          </a:p>
        </p:txBody>
      </p:sp>
      <p:sp>
        <p:nvSpPr>
          <p:cNvPr id="3" name="Content Placeholder 2"/>
          <p:cNvSpPr>
            <a:spLocks noGrp="1"/>
          </p:cNvSpPr>
          <p:nvPr>
            <p:ph idx="1"/>
          </p:nvPr>
        </p:nvSpPr>
        <p:spPr>
          <a:xfrm>
            <a:off x="2057400" y="3124201"/>
            <a:ext cx="8153400" cy="3001963"/>
          </a:xfrm>
        </p:spPr>
        <p:txBody>
          <a:bodyPr>
            <a:normAutofit/>
          </a:bodyPr>
          <a:lstStyle/>
          <a:p>
            <a:pPr marL="0" indent="0" algn="ctr">
              <a:buNone/>
            </a:pPr>
            <a:r>
              <a:rPr lang="vi-VN" sz="5400" b="1" dirty="0">
                <a:solidFill>
                  <a:srgbClr val="FF0066"/>
                </a:solidFill>
                <a:latin typeface="+mj-lt"/>
              </a:rPr>
              <a:t>BÉ THÔNG MINH</a:t>
            </a:r>
            <a:endParaRPr lang="en-US" sz="5400" b="1" dirty="0">
              <a:solidFill>
                <a:srgbClr val="FF0066"/>
              </a:solidFill>
              <a:latin typeface="+mj-lt"/>
            </a:endParaRPr>
          </a:p>
        </p:txBody>
      </p:sp>
      <p:pic>
        <p:nvPicPr>
          <p:cNvPr id="4" name="Sl14">
            <a:hlinkClick r:id="" action="ppaction://media"/>
            <a:extLst>
              <a:ext uri="{FF2B5EF4-FFF2-40B4-BE49-F238E27FC236}">
                <a16:creationId xmlns:a16="http://schemas.microsoft.com/office/drawing/2014/main" id="{8984EFFD-FE30-439A-A02C-0E519B6DB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1"/>
            <a:ext cx="487363" cy="487363"/>
          </a:xfrm>
          <a:prstGeom prst="rect">
            <a:avLst/>
          </a:prstGeom>
        </p:spPr>
      </p:pic>
    </p:spTree>
    <p:extLst>
      <p:ext uri="{BB962C8B-B14F-4D97-AF65-F5344CB8AC3E}">
        <p14:creationId xmlns:p14="http://schemas.microsoft.com/office/powerpoint/2010/main" val="3345812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61" fill="hold"/>
                                        <p:tgtEl>
                                          <p:spTgt spid="4"/>
                                        </p:tgtEl>
                                      </p:cBhvr>
                                    </p:cmd>
                                  </p:childTnLst>
                                </p:cTn>
                              </p:par>
                              <p:par>
                                <p:cTn id="7" presetID="42" presetClass="entr" presetSubtype="0"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62200"/>
            <a:ext cx="7239000" cy="4297363"/>
          </a:xfrm>
        </p:spPr>
        <p:txBody>
          <a:bodyPr>
            <a:normAutofit/>
          </a:bodyPr>
          <a:lstStyle/>
          <a:p>
            <a:r>
              <a:rPr lang="en-US" sz="2800" dirty="0" err="1">
                <a:solidFill>
                  <a:srgbClr val="FF0000"/>
                </a:solidFill>
                <a:latin typeface="Times New Roman" pitchFamily="18" charset="0"/>
                <a:cs typeface="Times New Roman" pitchFamily="18" charset="0"/>
              </a:rPr>
              <a:t>Cách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màn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xuất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hiện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ảnh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Nhiệm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vụ</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sẽ</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a:t>
            </a:r>
          </a:p>
          <a:p>
            <a:r>
              <a:rPr lang="en-US" sz="2800" dirty="0" err="1">
                <a:solidFill>
                  <a:srgbClr val="FF0000"/>
                </a:solidFill>
                <a:latin typeface="Times New Roman" pitchFamily="18" charset="0"/>
                <a:cs typeface="Times New Roman" pitchFamily="18" charset="0"/>
              </a:rPr>
              <a:t>Luật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a:solidFill>
                  <a:srgbClr val="0070C0"/>
                </a:solidFill>
                <a:latin typeface="Times New Roman" pitchFamily="18" charset="0"/>
                <a:cs typeface="Times New Roman" pitchFamily="18" charset="0"/>
              </a:rPr>
              <a:t>Sau 3 </a:t>
            </a:r>
            <a:r>
              <a:rPr lang="en-US" sz="2800" dirty="0" err="1">
                <a:solidFill>
                  <a:srgbClr val="0070C0"/>
                </a:solidFill>
                <a:latin typeface="Times New Roman" pitchFamily="18" charset="0"/>
                <a:cs typeface="Times New Roman" pitchFamily="18" charset="0"/>
              </a:rPr>
              <a:t>giây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suy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nghĩ</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hãy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đúng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nhé</a:t>
            </a:r>
            <a:r>
              <a:rPr lang="en-US" sz="2800" dirty="0">
                <a:solidFill>
                  <a:srgbClr val="0070C0"/>
                </a:solidFill>
                <a:latin typeface="Times New Roman" pitchFamily="18" charset="0"/>
                <a:cs typeface="Times New Roman" pitchFamily="18" charset="0"/>
              </a:rPr>
              <a:t>.</a:t>
            </a:r>
          </a:p>
        </p:txBody>
      </p:sp>
      <p:pic>
        <p:nvPicPr>
          <p:cNvPr id="4" name="SL 17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3733800"/>
            <a:ext cx="609600" cy="609600"/>
          </a:xfrm>
          <a:prstGeom prst="rect">
            <a:avLst/>
          </a:prstGeom>
        </p:spPr>
      </p:pic>
    </p:spTree>
    <p:extLst>
      <p:ext uri="{BB962C8B-B14F-4D97-AF65-F5344CB8AC3E}">
        <p14:creationId xmlns:p14="http://schemas.microsoft.com/office/powerpoint/2010/main" val="10615182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676400" y="1902706"/>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đồ dùng có số lượng là 1?</a:t>
            </a:r>
            <a:endParaRPr kumimoji="0" lang="en-US"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557267" y="5161486"/>
            <a:ext cx="2689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bát</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749541" y="5117696"/>
            <a:ext cx="287045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đĩa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8782707" y="5037662"/>
            <a:ext cx="25363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thìa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200" y="2655294"/>
            <a:ext cx="3352800" cy="234374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266" y="2638092"/>
            <a:ext cx="3450609" cy="2360943"/>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4565" y="2638776"/>
            <a:ext cx="3390235" cy="2360943"/>
          </a:xfrm>
          <a:prstGeom prst="rect">
            <a:avLst/>
          </a:prstGeom>
        </p:spPr>
      </p:pic>
      <p:pic>
        <p:nvPicPr>
          <p:cNvPr id="9" name="Sl16">
            <a:hlinkClick r:id="" action="ppaction://media"/>
            <a:extLst>
              <a:ext uri="{FF2B5EF4-FFF2-40B4-BE49-F238E27FC236}">
                <a16:creationId xmlns:a16="http://schemas.microsoft.com/office/drawing/2014/main" id="{93912113-F44D-4641-822E-D9B3199807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5566" y="3185319"/>
            <a:ext cx="487363" cy="487363"/>
          </a:xfrm>
          <a:prstGeom prst="rect">
            <a:avLst/>
          </a:prstGeom>
        </p:spPr>
      </p:pic>
    </p:spTree>
    <p:extLst>
      <p:ext uri="{BB962C8B-B14F-4D97-AF65-F5344CB8AC3E}">
        <p14:creationId xmlns:p14="http://schemas.microsoft.com/office/powerpoint/2010/main" val="3685851488"/>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90"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9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325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3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82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950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20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1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20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400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2400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2400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240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16" grpId="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752600" y="1902705"/>
            <a:ext cx="906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2: 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có số lượng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2629809" y="4261831"/>
            <a:ext cx="4038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mũ</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649109" y="6526577"/>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quần</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7140984" y="4276114"/>
            <a:ext cx="48031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áo</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26" b="89801" l="0" r="100000"/>
                    </a14:imgEffect>
                  </a14:imgLayer>
                </a14:imgProps>
              </a:ext>
              <a:ext uri="{28A0092B-C50C-407E-A947-70E740481C1C}">
                <a14:useLocalDpi xmlns:a14="http://schemas.microsoft.com/office/drawing/2010/main" val="0"/>
              </a:ext>
            </a:extLst>
          </a:blip>
          <a:srcRect b="18260"/>
          <a:stretch/>
        </p:blipFill>
        <p:spPr>
          <a:xfrm>
            <a:off x="2209801" y="2031059"/>
            <a:ext cx="2439309" cy="2230770"/>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47796" y="2360415"/>
            <a:ext cx="2261577" cy="1940200"/>
          </a:xfrm>
          <a:prstGeom prst="rect">
            <a:avLst/>
          </a:prstGeom>
        </p:spPr>
      </p:pic>
      <p:pic>
        <p:nvPicPr>
          <p:cNvPr id="12" name="Picture 11"/>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9429" l="0" r="100000"/>
                    </a14:imgEffect>
                  </a14:imgLayer>
                </a14:imgProps>
              </a:ext>
              <a:ext uri="{28A0092B-C50C-407E-A947-70E740481C1C}">
                <a14:useLocalDpi xmlns:a14="http://schemas.microsoft.com/office/drawing/2010/main" val="0"/>
              </a:ext>
            </a:extLst>
          </a:blip>
          <a:stretch>
            <a:fillRect/>
          </a:stretch>
        </p:blipFill>
        <p:spPr>
          <a:xfrm>
            <a:off x="4038870" y="4696171"/>
            <a:ext cx="2500014" cy="2106977"/>
          </a:xfrm>
          <a:prstGeom prst="rect">
            <a:avLst/>
          </a:prstGeom>
        </p:spPr>
      </p:pic>
      <p:pic>
        <p:nvPicPr>
          <p:cNvPr id="9" name="Sl17">
            <a:hlinkClick r:id="" action="ppaction://media"/>
            <a:extLst>
              <a:ext uri="{FF2B5EF4-FFF2-40B4-BE49-F238E27FC236}">
                <a16:creationId xmlns:a16="http://schemas.microsoft.com/office/drawing/2014/main" id="{ACECCFD5-106D-4249-ADE4-94F48D5CCE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flipV="1">
            <a:off x="-805872" y="4018040"/>
            <a:ext cx="487363" cy="565149"/>
          </a:xfrm>
          <a:prstGeom prst="rect">
            <a:avLst/>
          </a:prstGeom>
        </p:spPr>
      </p:pic>
    </p:spTree>
    <p:extLst>
      <p:ext uri="{BB962C8B-B14F-4D97-AF65-F5344CB8AC3E}">
        <p14:creationId xmlns:p14="http://schemas.microsoft.com/office/powerpoint/2010/main" val="1359565315"/>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48" fill="hold"/>
                                        <p:tgtEl>
                                          <p:spTgt spid="9"/>
                                        </p:tgtEl>
                                      </p:cBhvr>
                                    </p:cmd>
                                  </p:childTnLst>
                                </p:cTn>
                              </p:par>
                              <p:par>
                                <p:cTn id="7" presetID="42" presetClass="entr" presetSubtype="0" fill="hold" grpId="0" nodeType="withEffect">
                                  <p:stCondLst>
                                    <p:cond delay="7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8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1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77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875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19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0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15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225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nodeType="withEffect">
                                  <p:stCondLst>
                                    <p:cond delay="2225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2225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2225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457200"/>
          </a:xfrm>
        </p:spPr>
        <p:txBody>
          <a:bodyPr>
            <a:normAutofit fontScale="90000"/>
          </a:bodyPr>
          <a:lstStyle/>
          <a:p>
            <a:r>
              <a:rPr lang="en-US" sz="2800" b="1" dirty="0">
                <a:solidFill>
                  <a:srgbClr val="FF0000"/>
                </a:solidFill>
                <a:latin typeface="Times New Roman" pitchFamily="18" charset="0"/>
                <a:cs typeface="Times New Roman" pitchFamily="18" charset="0"/>
              </a:rPr>
              <a:t>MỤC ĐÍCH – YÊU CẦU</a:t>
            </a:r>
            <a:endParaRPr lang="en-US" sz="2800" b="1" dirty="0"/>
          </a:p>
        </p:txBody>
      </p:sp>
      <p:sp>
        <p:nvSpPr>
          <p:cNvPr id="3" name="Content Placeholder 2"/>
          <p:cNvSpPr>
            <a:spLocks noGrp="1"/>
          </p:cNvSpPr>
          <p:nvPr>
            <p:ph idx="1"/>
          </p:nvPr>
        </p:nvSpPr>
        <p:spPr>
          <a:xfrm>
            <a:off x="800100" y="777082"/>
            <a:ext cx="10591800" cy="3657599"/>
          </a:xfrm>
        </p:spPr>
        <p:txBody>
          <a:bodyPr>
            <a:normAutofit lnSpcReduction="10000"/>
          </a:bodyPr>
          <a:lstStyle/>
          <a:p>
            <a:pPr>
              <a:buNone/>
            </a:pPr>
            <a:r>
              <a:rPr lang="en-US" sz="2400" b="1" dirty="0">
                <a:solidFill>
                  <a:srgbClr val="002060"/>
                </a:solidFill>
                <a:latin typeface="Times New Roman" pitchFamily="18" charset="0"/>
                <a:cs typeface="Times New Roman" pitchFamily="18" charset="0"/>
              </a:rPr>
              <a:t>1.</a:t>
            </a:r>
            <a:r>
              <a:rPr lang="vi-VN" sz="2400" b="1" dirty="0">
                <a:solidFill>
                  <a:srgbClr val="002060"/>
                </a:solidFill>
                <a:latin typeface="Times New Roman" pitchFamily="18" charset="0"/>
                <a:cs typeface="Times New Roman" pitchFamily="18" charset="0"/>
              </a:rPr>
              <a:t> Kiến thức:</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nhóm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1, 2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tượng</a:t>
            </a:r>
            <a:r>
              <a:rPr lang="en-US" sz="2400" dirty="0">
                <a:solidFill>
                  <a:srgbClr val="002060"/>
                </a:solidFill>
                <a:latin typeface="Times New Roman" pitchFamily="18" charset="0"/>
                <a:cs typeface="Times New Roman" pitchFamily="18" charset="0"/>
              </a:rPr>
              <a:t>. </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a:t>
            </a:r>
          </a:p>
          <a:p>
            <a:pPr>
              <a:buNone/>
            </a:pPr>
            <a:r>
              <a:rPr lang="en-US" sz="2400" b="1" dirty="0">
                <a:solidFill>
                  <a:srgbClr val="002060"/>
                </a:solidFill>
                <a:latin typeface="Times New Roman" pitchFamily="18" charset="0"/>
                <a:cs typeface="Times New Roman" pitchFamily="18" charset="0"/>
              </a:rPr>
              <a:t>2.</a:t>
            </a:r>
            <a:r>
              <a:rPr lang="vi-VN" sz="2400" b="1" dirty="0">
                <a:solidFill>
                  <a:srgbClr val="002060"/>
                </a:solidFill>
                <a:latin typeface="Times New Roman" pitchFamily="18" charset="0"/>
                <a:cs typeface="Times New Roman" pitchFamily="18" charset="0"/>
              </a:rPr>
              <a:t> Kỹ năng: </a:t>
            </a:r>
            <a:endParaRPr lang="en-US" sz="2400" dirty="0">
              <a:solidFill>
                <a:srgbClr val="002060"/>
              </a:solidFill>
              <a:latin typeface="Times New Roman" pitchFamily="18" charset="0"/>
              <a:cs typeface="Times New Roman" pitchFamily="18" charset="0"/>
            </a:endParaRPr>
          </a:p>
          <a:p>
            <a:pPr>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Trẻ có </a:t>
            </a:r>
            <a:r>
              <a:rPr lang="en-US" sz="2400" dirty="0" err="1">
                <a:solidFill>
                  <a:srgbClr val="002060"/>
                </a:solidFill>
                <a:latin typeface="Times New Roman" pitchFamily="18" charset="0"/>
                <a:cs typeface="Times New Roman" pitchFamily="18" charset="0"/>
              </a:rPr>
              <a:t>kĩ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vi-VN" sz="2400" dirty="0">
                <a:solidFill>
                  <a:srgbClr val="002060"/>
                </a:solidFill>
                <a:latin typeface="Times New Roman" pitchFamily="18" charset="0"/>
                <a:cs typeface="Times New Roman" pitchFamily="18" charset="0"/>
              </a:rPr>
              <a:t> đếm theo hàng ngang từ trái sang phải, từ trên xuống dưới.</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Luyện kĩ năng quan sát, so sánh, nhận xét và ghi nhớ cho trẻ</a:t>
            </a:r>
            <a:r>
              <a:rPr lang="en-US" sz="2400" dirty="0">
                <a:solidFill>
                  <a:srgbClr val="002060"/>
                </a:solidFill>
                <a:latin typeface="Times New Roman" pitchFamily="18" charset="0"/>
                <a:cs typeface="Times New Roman" pitchFamily="18" charset="0"/>
              </a:rPr>
              <a:t>.</a:t>
            </a:r>
          </a:p>
          <a:p>
            <a:pPr marL="0" indent="0">
              <a:buNone/>
            </a:pPr>
            <a:r>
              <a:rPr lang="en-US" sz="2400" b="1" dirty="0">
                <a:solidFill>
                  <a:srgbClr val="002060"/>
                </a:solidFill>
                <a:latin typeface="Times New Roman" pitchFamily="18" charset="0"/>
                <a:cs typeface="Times New Roman" pitchFamily="18" charset="0"/>
              </a:rPr>
              <a:t>3.</a:t>
            </a:r>
            <a:r>
              <a:rPr lang="vi-VN" sz="2400" b="1" dirty="0">
                <a:solidFill>
                  <a:srgbClr val="002060"/>
                </a:solidFill>
                <a:latin typeface="Times New Roman" pitchFamily="18" charset="0"/>
                <a:cs typeface="Times New Roman" pitchFamily="18" charset="0"/>
              </a:rPr>
              <a:t> Thái độ: </a:t>
            </a:r>
            <a:endParaRPr lang="en-US" sz="2400" dirty="0">
              <a:solidFill>
                <a:srgbClr val="002060"/>
              </a:solidFill>
              <a:latin typeface="Times New Roman" pitchFamily="18" charset="0"/>
              <a:cs typeface="Times New Roman" pitchFamily="18" charset="0"/>
            </a:endParaRPr>
          </a:p>
          <a:p>
            <a:pPr>
              <a:buNone/>
            </a:pPr>
            <a:r>
              <a:rPr lang="vi-VN"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thú</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a:t>
            </a:r>
          </a:p>
          <a:p>
            <a:endParaRPr lang="en-US" dirty="0"/>
          </a:p>
        </p:txBody>
      </p:sp>
      <p:pic>
        <p:nvPicPr>
          <p:cNvPr id="4" name="Sl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990600"/>
            <a:ext cx="609600" cy="609600"/>
          </a:xfrm>
          <a:prstGeom prst="rect">
            <a:avLst/>
          </a:prstGeom>
        </p:spPr>
      </p:pic>
    </p:spTree>
    <p:extLst>
      <p:ext uri="{BB962C8B-B14F-4D97-AF65-F5344CB8AC3E}">
        <p14:creationId xmlns:p14="http://schemas.microsoft.com/office/powerpoint/2010/main" val="808061676"/>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28823" y="5784692"/>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9983035" y="5741829"/>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9969387" y="5678738"/>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10007806" y="575679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10108146" y="569376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95401" y="1968339"/>
            <a:ext cx="101345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bánh gato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1167" r="100000">
                        <a14:foregroundMark x1="60667" y1="73449" x2="83000" y2="75186"/>
                        <a14:foregroundMark x1="60167" y1="58809" x2="69333" y2="58809"/>
                        <a14:foregroundMark x1="56500" y1="54839" x2="58667" y2="54839"/>
                        <a14:foregroundMark x1="71167" y1="96526" x2="75333" y2="96030"/>
                        <a14:foregroundMark x1="84167" y1="60546" x2="88333" y2="66749"/>
                        <a14:foregroundMark x1="78833" y1="53102" x2="70500" y2="51365"/>
                        <a14:foregroundMark x1="57500" y1="51365" x2="54500" y2="55335"/>
                        <a14:foregroundMark x1="53000" y1="58313" x2="55667" y2="51365"/>
                        <a14:foregroundMark x1="81500" y1="92556" x2="88667" y2="89330"/>
                      </a14:backgroundRemoval>
                    </a14:imgEffect>
                  </a14:imgLayer>
                </a14:imgProps>
              </a:ext>
              <a:ext uri="{28A0092B-C50C-407E-A947-70E740481C1C}">
                <a14:useLocalDpi xmlns:a14="http://schemas.microsoft.com/office/drawing/2010/main" val="0"/>
              </a:ext>
            </a:extLst>
          </a:blip>
          <a:stretch>
            <a:fillRect/>
          </a:stretch>
        </p:blipFill>
        <p:spPr>
          <a:xfrm>
            <a:off x="457200" y="2869849"/>
            <a:ext cx="4749938" cy="3190375"/>
          </a:xfrm>
          <a:prstGeom prst="rect">
            <a:avLst/>
          </a:prstGeom>
        </p:spPr>
      </p:pic>
      <p:grpSp>
        <p:nvGrpSpPr>
          <p:cNvPr id="9" name="Group 8"/>
          <p:cNvGrpSpPr/>
          <p:nvPr/>
        </p:nvGrpSpPr>
        <p:grpSpPr>
          <a:xfrm>
            <a:off x="7010400" y="2679647"/>
            <a:ext cx="1908045" cy="1069443"/>
            <a:chOff x="7010400" y="2679647"/>
            <a:chExt cx="1908045" cy="1069443"/>
          </a:xfrm>
        </p:grpSpPr>
        <p:sp>
          <p:nvSpPr>
            <p:cNvPr id="10" name="TextBox 9">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11" name="Group 10"/>
          <p:cNvGrpSpPr/>
          <p:nvPr/>
        </p:nvGrpSpPr>
        <p:grpSpPr>
          <a:xfrm>
            <a:off x="7024272" y="4102980"/>
            <a:ext cx="3083874" cy="1308885"/>
            <a:chOff x="7024272" y="4102980"/>
            <a:chExt cx="3083874" cy="1308885"/>
          </a:xfrm>
        </p:grpSpPr>
        <p:sp>
          <p:nvSpPr>
            <p:cNvPr id="16" name="TextBox 15">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13" name="Sl20 đầy đủ">
            <a:hlinkClick r:id="" action="ppaction://media"/>
          </p:cNvPr>
          <p:cNvPicPr>
            <a:picLocks noChangeAspect="1"/>
          </p:cNvPicPr>
          <p:nvPr>
            <a:audioFile r:link="rId1"/>
            <p:extLst>
              <p:ext uri="{DAA4B4D4-6D71-4841-9C94-3DE7FCFB9230}">
                <p14:media xmlns:p14="http://schemas.microsoft.com/office/powerpoint/2010/main" r:embed="rId2">
                  <p14:trim end="10723"/>
                </p14:media>
              </p:ext>
            </p:extLst>
          </p:nvPr>
        </p:nvPicPr>
        <p:blipFill>
          <a:blip r:embed="rId12"/>
          <a:stretch>
            <a:fillRect/>
          </a:stretch>
        </p:blipFill>
        <p:spPr>
          <a:xfrm>
            <a:off x="-609600" y="685800"/>
            <a:ext cx="609600" cy="609600"/>
          </a:xfrm>
          <a:prstGeom prst="rect">
            <a:avLst/>
          </a:prstGeom>
        </p:spPr>
      </p:pic>
      <p:pic>
        <p:nvPicPr>
          <p:cNvPr id="15" name="Sl20 đầy đủ">
            <a:hlinkClick r:id="" action="ppaction://media"/>
          </p:cNvPr>
          <p:cNvPicPr>
            <a:picLocks noChangeAspect="1"/>
          </p:cNvPicPr>
          <p:nvPr>
            <a:audioFile r:link="rId1"/>
            <p:extLst>
              <p:ext uri="{DAA4B4D4-6D71-4841-9C94-3DE7FCFB9230}">
                <p14:media xmlns:p14="http://schemas.microsoft.com/office/powerpoint/2010/main" r:embed="rId2">
                  <p14:trim st="19389"/>
                </p14:media>
              </p:ext>
            </p:extLst>
          </p:nvPr>
        </p:nvPicPr>
        <p:blipFill>
          <a:blip r:embed="rId12"/>
          <a:stretch>
            <a:fillRect/>
          </a:stretch>
        </p:blipFill>
        <p:spPr>
          <a:xfrm>
            <a:off x="-685800" y="5983538"/>
            <a:ext cx="609600" cy="609600"/>
          </a:xfrm>
          <a:prstGeom prst="rect">
            <a:avLst/>
          </a:prstGeom>
        </p:spPr>
      </p:pic>
    </p:spTree>
    <p:extLst>
      <p:ext uri="{BB962C8B-B14F-4D97-AF65-F5344CB8AC3E}">
        <p14:creationId xmlns:p14="http://schemas.microsoft.com/office/powerpoint/2010/main" val="878703922"/>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77" fill="hold"/>
                                        <p:tgtEl>
                                          <p:spTgt spid="13"/>
                                        </p:tgtEl>
                                      </p:cBhvr>
                                    </p:cmd>
                                  </p:childTnLst>
                                </p:cTn>
                              </p:par>
                              <p:par>
                                <p:cTn id="7" presetID="42"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6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7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82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95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20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2750"/>
                            </p:stCondLst>
                            <p:childTnLst>
                              <p:par>
                                <p:cTn id="43" presetID="1" presetClass="mediacall" presetSubtype="0" fill="hold" nodeType="afterEffect">
                                  <p:stCondLst>
                                    <p:cond delay="1000"/>
                                  </p:stCondLst>
                                  <p:childTnLst>
                                    <p:cmd type="call" cmd="playFrom(0.0)">
                                      <p:cBhvr>
                                        <p:cTn id="44" dur="6811" fill="hold"/>
                                        <p:tgtEl>
                                          <p:spTgt spid="15"/>
                                        </p:tgtEl>
                                      </p:cBhvr>
                                    </p:cmd>
                                  </p:childTnLst>
                                </p:cTn>
                              </p:par>
                              <p:par>
                                <p:cTn id="45" presetID="26" presetClass="emph" presetSubtype="0" fill="hold" nodeType="withEffect">
                                  <p:stCondLst>
                                    <p:cond delay="1000"/>
                                  </p:stCondLst>
                                  <p:childTnLst>
                                    <p:animEffect transition="out" filter="fade">
                                      <p:cBhvr>
                                        <p:cTn id="46" dur="1000" tmFilter="0, 0; .2, .5; .8, .5; 1, 0"/>
                                        <p:tgtEl>
                                          <p:spTgt spid="11"/>
                                        </p:tgtEl>
                                      </p:cBhvr>
                                    </p:animEffect>
                                    <p:animScale>
                                      <p:cBhvr>
                                        <p:cTn id="47" dur="500" autoRev="1" fill="hold"/>
                                        <p:tgtEl>
                                          <p:spTgt spid="11"/>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3"/>
                </p:tgtEl>
              </p:cMediaNode>
            </p:audio>
            <p:audio>
              <p:cMediaNode vol="80000">
                <p:cTn id="51"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7" grpId="0" animBg="1"/>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19200" y="2026571"/>
            <a:ext cx="102107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đồng hồ</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968" b="98071" l="0" r="47461"/>
                    </a14:imgEffect>
                  </a14:imgLayer>
                </a14:imgProps>
              </a:ext>
              <a:ext uri="{28A0092B-C50C-407E-A947-70E740481C1C}">
                <a14:useLocalDpi xmlns:a14="http://schemas.microsoft.com/office/drawing/2010/main" val="0"/>
              </a:ext>
            </a:extLst>
          </a:blip>
          <a:srcRect r="46875"/>
          <a:stretch/>
        </p:blipFill>
        <p:spPr>
          <a:xfrm>
            <a:off x="4114800" y="2288181"/>
            <a:ext cx="3004001" cy="2723349"/>
          </a:xfrm>
          <a:prstGeom prst="rect">
            <a:avLst/>
          </a:prstGeom>
        </p:spPr>
      </p:pic>
      <p:grpSp>
        <p:nvGrpSpPr>
          <p:cNvPr id="14" name="Group 13"/>
          <p:cNvGrpSpPr/>
          <p:nvPr/>
        </p:nvGrpSpPr>
        <p:grpSpPr>
          <a:xfrm>
            <a:off x="1219200" y="5242311"/>
            <a:ext cx="2133600" cy="1237013"/>
            <a:chOff x="7010400" y="2679647"/>
            <a:chExt cx="1908045" cy="1069443"/>
          </a:xfrm>
        </p:grpSpPr>
        <p:sp>
          <p:nvSpPr>
            <p:cNvPr id="17" name="TextBox 16">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20" name="Group 19"/>
          <p:cNvGrpSpPr/>
          <p:nvPr/>
        </p:nvGrpSpPr>
        <p:grpSpPr>
          <a:xfrm>
            <a:off x="4797744" y="5242311"/>
            <a:ext cx="3083874" cy="1308885"/>
            <a:chOff x="7024272" y="4102980"/>
            <a:chExt cx="3083874" cy="1308885"/>
          </a:xfrm>
        </p:grpSpPr>
        <p:sp>
          <p:nvSpPr>
            <p:cNvPr id="21" name="TextBox 20">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9" name="Sl21 đầy đủ">
            <a:hlinkClick r:id="" action="ppaction://media"/>
          </p:cNvPr>
          <p:cNvPicPr>
            <a:picLocks noChangeAspect="1"/>
          </p:cNvPicPr>
          <p:nvPr>
            <a:audioFile r:link="rId1"/>
            <p:extLst>
              <p:ext uri="{DAA4B4D4-6D71-4841-9C94-3DE7FCFB9230}">
                <p14:media xmlns:p14="http://schemas.microsoft.com/office/powerpoint/2010/main" r:embed="rId2">
                  <p14:trim end="11134.1875"/>
                </p14:media>
              </p:ext>
            </p:extLst>
          </p:nvPr>
        </p:nvPicPr>
        <p:blipFill>
          <a:blip r:embed="rId12"/>
          <a:stretch>
            <a:fillRect/>
          </a:stretch>
        </p:blipFill>
        <p:spPr>
          <a:xfrm>
            <a:off x="-762000" y="304800"/>
            <a:ext cx="609600" cy="609600"/>
          </a:xfrm>
          <a:prstGeom prst="rect">
            <a:avLst/>
          </a:prstGeom>
        </p:spPr>
      </p:pic>
      <p:pic>
        <p:nvPicPr>
          <p:cNvPr id="10" name="Sl21 đầy đủ">
            <a:hlinkClick r:id="" action="ppaction://media"/>
          </p:cNvPr>
          <p:cNvPicPr>
            <a:picLocks noChangeAspect="1"/>
          </p:cNvPicPr>
          <p:nvPr>
            <a:audioFile r:link="rId1"/>
            <p:extLst>
              <p:ext uri="{DAA4B4D4-6D71-4841-9C94-3DE7FCFB9230}">
                <p14:media xmlns:p14="http://schemas.microsoft.com/office/powerpoint/2010/main" r:embed="rId2">
                  <p14:trim st="18433"/>
                </p14:media>
              </p:ext>
            </p:extLst>
          </p:nvPr>
        </p:nvPicPr>
        <p:blipFill>
          <a:blip r:embed="rId12"/>
          <a:stretch>
            <a:fillRect/>
          </a:stretch>
        </p:blipFill>
        <p:spPr>
          <a:xfrm>
            <a:off x="-1004166" y="5992666"/>
            <a:ext cx="609600" cy="609600"/>
          </a:xfrm>
          <a:prstGeom prst="rect">
            <a:avLst/>
          </a:prstGeom>
        </p:spPr>
      </p:pic>
    </p:spTree>
    <p:extLst>
      <p:ext uri="{BB962C8B-B14F-4D97-AF65-F5344CB8AC3E}">
        <p14:creationId xmlns:p14="http://schemas.microsoft.com/office/powerpoint/2010/main" val="289214367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10" fill="hold"/>
                                        <p:tgtEl>
                                          <p:spTgt spid="9"/>
                                        </p:tgtEl>
                                      </p:cBhvr>
                                    </p:cmd>
                                  </p:childTnLst>
                                </p:cTn>
                              </p:par>
                              <p:par>
                                <p:cTn id="7" presetID="42" presetClass="entr" presetSubtype="0" fill="hold" grpId="0" nodeType="withEffect">
                                  <p:stCondLst>
                                    <p:cond delay="12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5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6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700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80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900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1000"/>
                            </p:stCondLst>
                            <p:childTnLst>
                              <p:par>
                                <p:cTn id="43" presetID="1" presetClass="mediacall" presetSubtype="0" fill="hold" nodeType="afterEffect">
                                  <p:stCondLst>
                                    <p:cond delay="1000"/>
                                  </p:stCondLst>
                                  <p:childTnLst>
                                    <p:cmd type="call" cmd="playFrom(0.0)">
                                      <p:cBhvr>
                                        <p:cTn id="44" dur="7111" fill="hold"/>
                                        <p:tgtEl>
                                          <p:spTgt spid="10"/>
                                        </p:tgtEl>
                                      </p:cBhvr>
                                    </p:cmd>
                                  </p:childTnLst>
                                </p:cTn>
                              </p:par>
                              <p:par>
                                <p:cTn id="45" presetID="26" presetClass="emph" presetSubtype="0" fill="hold" nodeType="withEffect">
                                  <p:stCondLst>
                                    <p:cond delay="100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9"/>
                </p:tgtEl>
              </p:cMediaNode>
            </p:audio>
            <p:audio>
              <p:cMediaNode vol="80000">
                <p:cTn id="51"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Sl21">
            <a:hlinkClick r:id="" action="ppaction://media"/>
            <a:extLst>
              <a:ext uri="{FF2B5EF4-FFF2-40B4-BE49-F238E27FC236}">
                <a16:creationId xmlns:a16="http://schemas.microsoft.com/office/drawing/2014/main" id="{B660C6F0-0793-49DF-B284-DC12ED82E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4419600"/>
            <a:ext cx="396875" cy="487363"/>
          </a:xfrm>
          <a:prstGeom prst="rect">
            <a:avLst/>
          </a:prstGeom>
        </p:spPr>
      </p:pic>
    </p:spTree>
    <p:extLst>
      <p:ext uri="{BB962C8B-B14F-4D97-AF65-F5344CB8AC3E}">
        <p14:creationId xmlns:p14="http://schemas.microsoft.com/office/powerpoint/2010/main" val="10327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2362201"/>
            <a:ext cx="6629400" cy="3276599"/>
          </a:xfrm>
        </p:spPr>
        <p:txBody>
          <a:bodyPr>
            <a:normAutofit fontScale="92500" lnSpcReduction="20000"/>
          </a:bodyPr>
          <a:lstStyle/>
          <a:p>
            <a:pPr marL="0" indent="0" algn="ctr">
              <a:buNone/>
            </a:pPr>
            <a:r>
              <a:rPr lang="en-US" b="1" dirty="0">
                <a:solidFill>
                  <a:srgbClr val="000099"/>
                </a:solidFill>
                <a:latin typeface="Times New Roman" pitchFamily="18" charset="0"/>
                <a:cs typeface="Times New Roman" pitchFamily="18" charset="0"/>
              </a:rPr>
              <a:t>TRÒ CHƠI: AI NHANH NHẤT</a:t>
            </a:r>
          </a:p>
          <a:p>
            <a:pPr marL="0" indent="0">
              <a:buNone/>
            </a:pPr>
            <a:r>
              <a:rPr lang="en-US" b="1" dirty="0" err="1">
                <a:solidFill>
                  <a:srgbClr val="000099"/>
                </a:solidFill>
                <a:latin typeface="Times New Roman" pitchFamily="18" charset="0"/>
                <a:cs typeface="Times New Roman" pitchFamily="18" charset="0"/>
              </a:rPr>
              <a:t>Cách</a:t>
            </a:r>
            <a:r>
              <a:rPr lang="en-US" b="1" dirty="0">
                <a:solidFill>
                  <a:srgbClr val="000099"/>
                </a:solidFill>
                <a:latin typeface="Times New Roman" pitchFamily="18" charset="0"/>
                <a:cs typeface="Times New Roman" pitchFamily="18" charset="0"/>
              </a:rPr>
              <a:t> </a:t>
            </a:r>
            <a:r>
              <a:rPr lang="en-US" b="1" dirty="0" err="1">
                <a:solidFill>
                  <a:srgbClr val="000099"/>
                </a:solidFill>
                <a:latin typeface="Times New Roman" pitchFamily="18" charset="0"/>
                <a:cs typeface="Times New Roman" pitchFamily="18" charset="0"/>
              </a:rPr>
              <a:t>chơi</a:t>
            </a:r>
            <a:r>
              <a:rPr lang="en-US" b="1" dirty="0">
                <a:solidFill>
                  <a:srgbClr val="000099"/>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T</a:t>
            </a:r>
            <a:r>
              <a:rPr lang="vi-VN" b="1" dirty="0">
                <a:solidFill>
                  <a:srgbClr val="FF0000"/>
                </a:solidFill>
                <a:latin typeface="Times New Roman" pitchFamily="18" charset="0"/>
                <a:cs typeface="Times New Roman" pitchFamily="18" charset="0"/>
              </a:rPr>
              <a:t>rên màn hình sẽ xuất hiện các nhóm đồ dùng, đồ chơi có số lượng 1 hoặc nhiều. Các con hãy quan sát thật tinh, khi cô yêu cầu tìm nhóm có số lượng nào thì các con hãy gọi đúng tên nhóm đồ dùng đồ chơi có số lượng tương ứng nhé.</a:t>
            </a:r>
            <a:endParaRPr lang="en-US" b="1" dirty="0">
              <a:solidFill>
                <a:srgbClr val="FF0000"/>
              </a:solidFill>
              <a:latin typeface="Times New Roman" pitchFamily="18" charset="0"/>
              <a:cs typeface="Times New Roman" pitchFamily="18" charset="0"/>
            </a:endParaRPr>
          </a:p>
        </p:txBody>
      </p:sp>
      <p:pic>
        <p:nvPicPr>
          <p:cNvPr id="2" name="Sl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5791200"/>
            <a:ext cx="609600" cy="609600"/>
          </a:xfrm>
          <a:prstGeom prst="rect">
            <a:avLst/>
          </a:prstGeom>
        </p:spPr>
      </p:pic>
      <p:pic>
        <p:nvPicPr>
          <p:cNvPr id="4" name="SL 2 cu">
            <a:hlinkClick r:id="" action="ppaction://media"/>
          </p:cNvPr>
          <p:cNvPicPr>
            <a:picLocks noChangeAspect="1"/>
          </p:cNvPicPr>
          <p:nvPr>
            <a:audioFile r:link="rId3"/>
            <p:extLst>
              <p:ext uri="{DAA4B4D4-6D71-4841-9C94-3DE7FCFB9230}">
                <p14:media xmlns:p14="http://schemas.microsoft.com/office/powerpoint/2010/main" r:embed="rId4">
                  <p14:trim st="36194"/>
                </p14:media>
              </p:ext>
            </p:extLst>
          </p:nvPr>
        </p:nvPicPr>
        <p:blipFill>
          <a:blip r:embed="rId7"/>
          <a:stretch>
            <a:fillRect/>
          </a:stretch>
        </p:blipFill>
        <p:spPr>
          <a:xfrm>
            <a:off x="-914400" y="3792941"/>
            <a:ext cx="609600" cy="609600"/>
          </a:xfrm>
          <a:prstGeom prst="rect">
            <a:avLst/>
          </a:prstGeom>
        </p:spPr>
      </p:pic>
    </p:spTree>
    <p:extLst>
      <p:ext uri="{BB962C8B-B14F-4D97-AF65-F5344CB8AC3E}">
        <p14:creationId xmlns:p14="http://schemas.microsoft.com/office/powerpoint/2010/main" val="29813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79" fill="hold"/>
                                        <p:tgtEl>
                                          <p:spTgt spid="4"/>
                                        </p:tgtEl>
                                      </p:cBhvr>
                                    </p:cmd>
                                  </p:childTnLst>
                                </p:cTn>
                              </p:par>
                            </p:childTnLst>
                          </p:cTn>
                        </p:par>
                        <p:par>
                          <p:cTn id="7" fill="hold">
                            <p:stCondLst>
                              <p:cond delay="18279"/>
                            </p:stCondLst>
                            <p:childTnLst>
                              <p:par>
                                <p:cTn id="8" presetID="1" presetClass="mediacall" presetSubtype="0" fill="hold" nodeType="afterEffect">
                                  <p:stCondLst>
                                    <p:cond delay="1000"/>
                                  </p:stCondLst>
                                  <p:childTnLst>
                                    <p:cmd type="call" cmd="playFrom(0.0)">
                                      <p:cBhvr>
                                        <p:cTn id="9" dur="21381" fill="hold"/>
                                        <p:tgtEl>
                                          <p:spTgt spid="2"/>
                                        </p:tgtEl>
                                      </p:cBhvr>
                                    </p:cmd>
                                  </p:childTnLst>
                                </p:cTn>
                              </p:par>
                              <p:par>
                                <p:cTn id="10" presetID="1"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3434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09600"/>
            <a:ext cx="4114801" cy="22335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7620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29718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1336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5558619"/>
            <a:ext cx="609600" cy="609600"/>
          </a:xfrm>
          <a:prstGeom prst="rect">
            <a:avLst/>
          </a:prstGeom>
        </p:spPr>
      </p:pic>
    </p:spTree>
    <p:extLst>
      <p:ext uri="{BB962C8B-B14F-4D97-AF65-F5344CB8AC3E}">
        <p14:creationId xmlns:p14="http://schemas.microsoft.com/office/powerpoint/2010/main" val="49697795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780" fill="hold"/>
                                        <p:tgtEl>
                                          <p:spTgt spid="2"/>
                                        </p:tgtEl>
                                      </p:cBhvr>
                                    </p:cmd>
                                  </p:childTnLst>
                                </p:cTn>
                              </p:par>
                              <p:par>
                                <p:cTn id="7" presetID="42" presetClass="entr" presetSubtype="0" fill="hold" nodeType="withEffect">
                                  <p:stCondLst>
                                    <p:cond delay="1000"/>
                                  </p:stCondLst>
                                  <p:childTnLst>
                                    <p:set>
                                      <p:cBhvr>
                                        <p:cTn id="8" dur="1" fill="hold">
                                          <p:stCondLst>
                                            <p:cond delay="0"/>
                                          </p:stCondLst>
                                        </p:cTn>
                                        <p:tgtEl>
                                          <p:spTgt spid="1027"/>
                                        </p:tgtEl>
                                        <p:attrNameLst>
                                          <p:attrName>style.visibility</p:attrName>
                                        </p:attrNameLst>
                                      </p:cBhvr>
                                      <p:to>
                                        <p:strVal val="visible"/>
                                      </p:to>
                                    </p:set>
                                    <p:animEffect transition="in" filter="fade">
                                      <p:cBhvr>
                                        <p:cTn id="9" dur="1000"/>
                                        <p:tgtEl>
                                          <p:spTgt spid="1027"/>
                                        </p:tgtEl>
                                      </p:cBhvr>
                                    </p:animEffect>
                                    <p:anim calcmode="lin" valueType="num">
                                      <p:cBhvr>
                                        <p:cTn id="10" dur="1000" fill="hold"/>
                                        <p:tgtEl>
                                          <p:spTgt spid="1027"/>
                                        </p:tgtEl>
                                        <p:attrNameLst>
                                          <p:attrName>ppt_x</p:attrName>
                                        </p:attrNameLst>
                                      </p:cBhvr>
                                      <p:tavLst>
                                        <p:tav tm="0">
                                          <p:val>
                                            <p:strVal val="#ppt_x"/>
                                          </p:val>
                                        </p:tav>
                                        <p:tav tm="100000">
                                          <p:val>
                                            <p:strVal val="#ppt_x"/>
                                          </p:val>
                                        </p:tav>
                                      </p:tavLst>
                                    </p:anim>
                                    <p:anim calcmode="lin" valueType="num">
                                      <p:cBhvr>
                                        <p:cTn id="11" dur="1000" fill="hold"/>
                                        <p:tgtEl>
                                          <p:spTgt spid="102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000"/>
                                        <p:tgtEl>
                                          <p:spTgt spid="1029"/>
                                        </p:tgtEl>
                                      </p:cBhvr>
                                    </p:animEffect>
                                    <p:anim calcmode="lin" valueType="num">
                                      <p:cBhvr>
                                        <p:cTn id="15" dur="1000" fill="hold"/>
                                        <p:tgtEl>
                                          <p:spTgt spid="1029"/>
                                        </p:tgtEl>
                                        <p:attrNameLst>
                                          <p:attrName>ppt_x</p:attrName>
                                        </p:attrNameLst>
                                      </p:cBhvr>
                                      <p:tavLst>
                                        <p:tav tm="0">
                                          <p:val>
                                            <p:strVal val="#ppt_x"/>
                                          </p:val>
                                        </p:tav>
                                        <p:tav tm="100000">
                                          <p:val>
                                            <p:strVal val="#ppt_x"/>
                                          </p:val>
                                        </p:tav>
                                      </p:tavLst>
                                    </p:anim>
                                    <p:anim calcmode="lin" valueType="num">
                                      <p:cBhvr>
                                        <p:cTn id="16" dur="1000" fill="hold"/>
                                        <p:tgtEl>
                                          <p:spTgt spid="102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00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1000"/>
                                        <p:tgtEl>
                                          <p:spTgt spid="1033"/>
                                        </p:tgtEl>
                                      </p:cBhvr>
                                    </p:animEffect>
                                    <p:anim calcmode="lin" valueType="num">
                                      <p:cBhvr>
                                        <p:cTn id="35" dur="1000" fill="hold"/>
                                        <p:tgtEl>
                                          <p:spTgt spid="1033"/>
                                        </p:tgtEl>
                                        <p:attrNameLst>
                                          <p:attrName>ppt_x</p:attrName>
                                        </p:attrNameLst>
                                      </p:cBhvr>
                                      <p:tavLst>
                                        <p:tav tm="0">
                                          <p:val>
                                            <p:strVal val="#ppt_x"/>
                                          </p:val>
                                        </p:tav>
                                        <p:tav tm="100000">
                                          <p:val>
                                            <p:strVal val="#ppt_x"/>
                                          </p:val>
                                        </p:tav>
                                      </p:tavLst>
                                    </p:anim>
                                    <p:anim calcmode="lin" valueType="num">
                                      <p:cBhvr>
                                        <p:cTn id="36" dur="1000" fill="hold"/>
                                        <p:tgtEl>
                                          <p:spTgt spid="1033"/>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9000"/>
                                  </p:stCondLst>
                                  <p:childTnLst>
                                    <p:animEffect transition="out" filter="fade">
                                      <p:cBhvr>
                                        <p:cTn id="38" dur="500"/>
                                        <p:tgtEl>
                                          <p:spTgt spid="1027"/>
                                        </p:tgtEl>
                                      </p:cBhvr>
                                    </p:animEffect>
                                    <p:set>
                                      <p:cBhvr>
                                        <p:cTn id="39" dur="1" fill="hold">
                                          <p:stCondLst>
                                            <p:cond delay="499"/>
                                          </p:stCondLst>
                                        </p:cTn>
                                        <p:tgtEl>
                                          <p:spTgt spid="1027"/>
                                        </p:tgtEl>
                                        <p:attrNameLst>
                                          <p:attrName>style.visibility</p:attrName>
                                        </p:attrNameLst>
                                      </p:cBhvr>
                                      <p:to>
                                        <p:strVal val="hidden"/>
                                      </p:to>
                                    </p:set>
                                  </p:childTnLst>
                                </p:cTn>
                              </p:par>
                              <p:par>
                                <p:cTn id="40" presetID="10" presetClass="exit" presetSubtype="0" fill="hold" nodeType="withEffect">
                                  <p:stCondLst>
                                    <p:cond delay="9000"/>
                                  </p:stCondLst>
                                  <p:childTnLst>
                                    <p:animEffect transition="out" filter="fade">
                                      <p:cBhvr>
                                        <p:cTn id="41" dur="500"/>
                                        <p:tgtEl>
                                          <p:spTgt spid="1032"/>
                                        </p:tgtEl>
                                      </p:cBhvr>
                                    </p:animEffect>
                                    <p:set>
                                      <p:cBhvr>
                                        <p:cTn id="42" dur="1" fill="hold">
                                          <p:stCondLst>
                                            <p:cond delay="499"/>
                                          </p:stCondLst>
                                        </p:cTn>
                                        <p:tgtEl>
                                          <p:spTgt spid="1032"/>
                                        </p:tgtEl>
                                        <p:attrNameLst>
                                          <p:attrName>style.visibility</p:attrName>
                                        </p:attrNameLst>
                                      </p:cBhvr>
                                      <p:to>
                                        <p:strVal val="hidden"/>
                                      </p:to>
                                    </p:set>
                                  </p:childTnLst>
                                </p:cTn>
                              </p:par>
                              <p:par>
                                <p:cTn id="43" presetID="10" presetClass="exit" presetSubtype="0" fill="hold" nodeType="withEffect">
                                  <p:stCondLst>
                                    <p:cond delay="9000"/>
                                  </p:stCondLst>
                                  <p:childTnLst>
                                    <p:animEffect transition="out" filter="fade">
                                      <p:cBhvr>
                                        <p:cTn id="44" dur="500"/>
                                        <p:tgtEl>
                                          <p:spTgt spid="1033"/>
                                        </p:tgtEl>
                                      </p:cBhvr>
                                    </p:animEffect>
                                    <p:set>
                                      <p:cBhvr>
                                        <p:cTn id="45"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2672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85800"/>
            <a:ext cx="4114801" cy="21573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6858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32004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3622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5">
            <a:hlinkClick r:id="" action="ppaction://media"/>
            <a:extLst>
              <a:ext uri="{FF2B5EF4-FFF2-40B4-BE49-F238E27FC236}">
                <a16:creationId xmlns:a16="http://schemas.microsoft.com/office/drawing/2014/main" id="{9E8E3AF8-C7A4-4456-A13E-35E24A4FA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594" y="2133601"/>
            <a:ext cx="487363" cy="487363"/>
          </a:xfrm>
          <a:prstGeom prst="rect">
            <a:avLst/>
          </a:prstGeom>
        </p:spPr>
      </p:pic>
    </p:spTree>
    <p:extLst>
      <p:ext uri="{BB962C8B-B14F-4D97-AF65-F5344CB8AC3E}">
        <p14:creationId xmlns:p14="http://schemas.microsoft.com/office/powerpoint/2010/main" val="229038052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1000"/>
                                        <p:tgtEl>
                                          <p:spTgt spid="1033"/>
                                        </p:tgtEl>
                                      </p:cBhvr>
                                    </p:animEffect>
                                    <p:anim calcmode="lin" valueType="num">
                                      <p:cBhvr>
                                        <p:cTn id="13" dur="1000" fill="hold"/>
                                        <p:tgtEl>
                                          <p:spTgt spid="1033"/>
                                        </p:tgtEl>
                                        <p:attrNameLst>
                                          <p:attrName>ppt_x</p:attrName>
                                        </p:attrNameLst>
                                      </p:cBhvr>
                                      <p:tavLst>
                                        <p:tav tm="0">
                                          <p:val>
                                            <p:strVal val="#ppt_x"/>
                                          </p:val>
                                        </p:tav>
                                        <p:tav tm="100000">
                                          <p:val>
                                            <p:strVal val="#ppt_x"/>
                                          </p:val>
                                        </p:tav>
                                      </p:tavLst>
                                    </p:anim>
                                    <p:anim calcmode="lin" valueType="num">
                                      <p:cBhvr>
                                        <p:cTn id="14" dur="1000" fill="hold"/>
                                        <p:tgtEl>
                                          <p:spTgt spid="10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1000"/>
                                        <p:tgtEl>
                                          <p:spTgt spid="1029"/>
                                        </p:tgtEl>
                                      </p:cBhvr>
                                    </p:animEffect>
                                    <p:anim calcmode="lin" valueType="num">
                                      <p:cBhvr>
                                        <p:cTn id="18" dur="1000" fill="hold"/>
                                        <p:tgtEl>
                                          <p:spTgt spid="1029"/>
                                        </p:tgtEl>
                                        <p:attrNameLst>
                                          <p:attrName>ppt_x</p:attrName>
                                        </p:attrNameLst>
                                      </p:cBhvr>
                                      <p:tavLst>
                                        <p:tav tm="0">
                                          <p:val>
                                            <p:strVal val="#ppt_x"/>
                                          </p:val>
                                        </p:tav>
                                        <p:tav tm="100000">
                                          <p:val>
                                            <p:strVal val="#ppt_x"/>
                                          </p:val>
                                        </p:tav>
                                      </p:tavLst>
                                    </p:anim>
                                    <p:anim calcmode="lin" valueType="num">
                                      <p:cBhvr>
                                        <p:cTn id="19" dur="1000" fill="hold"/>
                                        <p:tgtEl>
                                          <p:spTgt spid="10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anim calcmode="lin" valueType="num">
                                      <p:cBhvr>
                                        <p:cTn id="23" dur="1000" fill="hold"/>
                                        <p:tgtEl>
                                          <p:spTgt spid="1027"/>
                                        </p:tgtEl>
                                        <p:attrNameLst>
                                          <p:attrName>ppt_x</p:attrName>
                                        </p:attrNameLst>
                                      </p:cBhvr>
                                      <p:tavLst>
                                        <p:tav tm="0">
                                          <p:val>
                                            <p:strVal val="#ppt_x"/>
                                          </p:val>
                                        </p:tav>
                                        <p:tav tm="100000">
                                          <p:val>
                                            <p:strVal val="#ppt_x"/>
                                          </p:val>
                                        </p:tav>
                                      </p:tavLst>
                                    </p:anim>
                                    <p:anim calcmode="lin" valueType="num">
                                      <p:cBhvr>
                                        <p:cTn id="24" dur="1000" fill="hold"/>
                                        <p:tgtEl>
                                          <p:spTgt spid="10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1000"/>
                                        <p:tgtEl>
                                          <p:spTgt spid="1032"/>
                                        </p:tgtEl>
                                      </p:cBhvr>
                                    </p:animEffect>
                                    <p:anim calcmode="lin" valueType="num">
                                      <p:cBhvr>
                                        <p:cTn id="33" dur="1000" fill="hold"/>
                                        <p:tgtEl>
                                          <p:spTgt spid="1032"/>
                                        </p:tgtEl>
                                        <p:attrNameLst>
                                          <p:attrName>ppt_x</p:attrName>
                                        </p:attrNameLst>
                                      </p:cBhvr>
                                      <p:tavLst>
                                        <p:tav tm="0">
                                          <p:val>
                                            <p:strVal val="#ppt_x"/>
                                          </p:val>
                                        </p:tav>
                                        <p:tav tm="100000">
                                          <p:val>
                                            <p:strVal val="#ppt_x"/>
                                          </p:val>
                                        </p:tav>
                                      </p:tavLst>
                                    </p:anim>
                                    <p:anim calcmode="lin" valueType="num">
                                      <p:cBhvr>
                                        <p:cTn id="34" dur="1000" fill="hold"/>
                                        <p:tgtEl>
                                          <p:spTgt spid="1032"/>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1250"/>
                                  </p:stCondLst>
                                  <p:childTnLst>
                                    <p:cmd type="call" cmd="playFrom(0.0)">
                                      <p:cBhvr>
                                        <p:cTn id="36" dur="14033" fill="hold"/>
                                        <p:tgtEl>
                                          <p:spTgt spid="2"/>
                                        </p:tgtEl>
                                      </p:cBhvr>
                                    </p:cmd>
                                  </p:childTnLst>
                                </p:cTn>
                              </p:par>
                              <p:par>
                                <p:cTn id="37" presetID="10" presetClass="exit" presetSubtype="0" fill="hold" nodeType="withEffect">
                                  <p:stCondLst>
                                    <p:cond delay="825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825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nodeType="withEffect">
                                  <p:stCondLst>
                                    <p:cond delay="8250"/>
                                  </p:stCondLst>
                                  <p:childTnLst>
                                    <p:animEffect transition="out" filter="fade">
                                      <p:cBhvr>
                                        <p:cTn id="44" dur="500"/>
                                        <p:tgtEl>
                                          <p:spTgt spid="1030"/>
                                        </p:tgtEl>
                                      </p:cBhvr>
                                    </p:animEffect>
                                    <p:set>
                                      <p:cBhvr>
                                        <p:cTn id="45"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905000"/>
            <a:ext cx="8458200" cy="1676400"/>
          </a:xfrm>
        </p:spPr>
        <p:txBody>
          <a:bodyPr>
            <a:noAutofit/>
          </a:bodyPr>
          <a:lstStyle/>
          <a:p>
            <a:r>
              <a:rPr lang="en-US" b="1" dirty="0" err="1">
                <a:ln w="11430"/>
                <a:solidFill>
                  <a:srgbClr val="002060"/>
                </a:solidFill>
                <a:latin typeface="Times New Roman" pitchFamily="18" charset="0"/>
                <a:cs typeface="Times New Roman" pitchFamily="18" charset="0"/>
              </a:rPr>
              <a:t>Đếm</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số</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lượng</a:t>
            </a:r>
            <a:r>
              <a:rPr lang="en-US" b="1" dirty="0">
                <a:ln w="11430"/>
                <a:solidFill>
                  <a:srgbClr val="002060"/>
                </a:solidFill>
                <a:latin typeface="Times New Roman" pitchFamily="18" charset="0"/>
                <a:cs typeface="Times New Roman" pitchFamily="18" charset="0"/>
              </a:rPr>
              <a:t> 1, 2 </a:t>
            </a:r>
            <a:r>
              <a:rPr lang="en-US" b="1" dirty="0" err="1">
                <a:ln w="11430"/>
                <a:solidFill>
                  <a:srgbClr val="002060"/>
                </a:solidFill>
                <a:latin typeface="Times New Roman" pitchFamily="18" charset="0"/>
                <a:cs typeface="Times New Roman" pitchFamily="18" charset="0"/>
              </a:rPr>
              <a:t>trên</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đối</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tượng</a:t>
            </a:r>
            <a:endParaRPr lang="en-US" dirty="0">
              <a:solidFill>
                <a:srgbClr val="002060"/>
              </a:solidFill>
            </a:endParaRPr>
          </a:p>
        </p:txBody>
      </p:sp>
      <p:pic>
        <p:nvPicPr>
          <p:cNvPr id="3" name="Sl6">
            <a:hlinkClick r:id="" action="ppaction://media"/>
            <a:extLst>
              <a:ext uri="{FF2B5EF4-FFF2-40B4-BE49-F238E27FC236}">
                <a16:creationId xmlns:a16="http://schemas.microsoft.com/office/drawing/2014/main" id="{883ED9A8-D571-4949-968B-F7686F351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3094038"/>
            <a:ext cx="487363" cy="487363"/>
          </a:xfrm>
          <a:prstGeom prst="rect">
            <a:avLst/>
          </a:prstGeom>
        </p:spPr>
      </p:pic>
    </p:spTree>
    <p:extLst>
      <p:ext uri="{BB962C8B-B14F-4D97-AF65-F5344CB8AC3E}">
        <p14:creationId xmlns:p14="http://schemas.microsoft.com/office/powerpoint/2010/main" val="23121402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ô tô.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9890" b="89810" l="500" r="98601"/>
                    </a14:imgEffect>
                  </a14:imgLayer>
                </a14:imgProps>
              </a:ext>
            </a:extLst>
          </a:blip>
          <a:srcRect t="20141" b="13684"/>
          <a:stretch/>
        </p:blipFill>
        <p:spPr>
          <a:xfrm>
            <a:off x="1676400" y="1676401"/>
            <a:ext cx="3886200" cy="35052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667000"/>
            <a:ext cx="2227811" cy="1828800"/>
          </a:xfrm>
          <a:prstGeom prst="rect">
            <a:avLst/>
          </a:prstGeom>
        </p:spPr>
      </p:pic>
      <p:pic>
        <p:nvPicPr>
          <p:cNvPr id="2" name="Sl7">
            <a:hlinkClick r:id="" action="ppaction://media"/>
            <a:extLst>
              <a:ext uri="{FF2B5EF4-FFF2-40B4-BE49-F238E27FC236}">
                <a16:creationId xmlns:a16="http://schemas.microsoft.com/office/drawing/2014/main" id="{DE843912-D314-461C-BA0D-9CB97EBE02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2423319"/>
            <a:ext cx="487363" cy="487363"/>
          </a:xfrm>
          <a:prstGeom prst="rect">
            <a:avLst/>
          </a:prstGeom>
        </p:spPr>
      </p:pic>
    </p:spTree>
    <p:extLst>
      <p:ext uri="{BB962C8B-B14F-4D97-AF65-F5344CB8AC3E}">
        <p14:creationId xmlns:p14="http://schemas.microsoft.com/office/powerpoint/2010/main" val="321597162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62"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80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4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26" presetClass="emph" presetSubtype="0" fill="hold" nodeType="withEffect">
                                  <p:stCondLst>
                                    <p:cond delay="3350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par>
                                <p:cTn id="21" presetID="42" presetClass="entr" presetSubtype="0" fill="hold" nodeType="withEffect">
                                  <p:stCondLst>
                                    <p:cond delay="43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quả bóng.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10000" b="92700" l="10000" r="90000"/>
                    </a14:imgEffect>
                  </a14:imgLayer>
                </a14:imgProps>
              </a:ext>
            </a:extLst>
          </a:blip>
          <a:srcRect l="5691" r="3252"/>
          <a:stretch/>
        </p:blipFill>
        <p:spPr>
          <a:xfrm>
            <a:off x="2209800" y="1524000"/>
            <a:ext cx="3429000" cy="33528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2" name="Sl8">
            <a:hlinkClick r:id="" action="ppaction://media"/>
            <a:extLst>
              <a:ext uri="{FF2B5EF4-FFF2-40B4-BE49-F238E27FC236}">
                <a16:creationId xmlns:a16="http://schemas.microsoft.com/office/drawing/2014/main" id="{67AD03A5-1057-4924-840C-C50FBBF6C1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0" y="2074863"/>
            <a:ext cx="487363" cy="487363"/>
          </a:xfrm>
          <a:prstGeom prst="rect">
            <a:avLst/>
          </a:prstGeom>
        </p:spPr>
      </p:pic>
    </p:spTree>
    <p:extLst>
      <p:ext uri="{BB962C8B-B14F-4D97-AF65-F5344CB8AC3E}">
        <p14:creationId xmlns:p14="http://schemas.microsoft.com/office/powerpoint/2010/main" val="64331385"/>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45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2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42" presetClass="entr" presetSubtype="0" fill="hold" nodeType="withEffect">
                                  <p:stCondLst>
                                    <p:cond delay="3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5469" b="96094" l="48708" r="89463">
                        <a14:backgroundMark x1="59841" y1="38867" x2="63419" y2="36914"/>
                        <a14:backgroundMark x1="83499" y1="37305" x2="78330" y2="34180"/>
                        <a14:backgroundMark x1="72366" y1="89063" x2="72962" y2="77148"/>
                      </a14:backgroundRemoval>
                    </a14:imgEffect>
                  </a14:imgLayer>
                </a14:imgProps>
              </a:ext>
            </a:extLst>
          </a:blip>
          <a:srcRect l="49304" t="3125"/>
          <a:stretch/>
        </p:blipFill>
        <p:spPr>
          <a:xfrm>
            <a:off x="1981200" y="990600"/>
            <a:ext cx="2886075" cy="4724400"/>
          </a:xfrm>
          <a:prstGeom prst="rect">
            <a:avLst/>
          </a:prstGeom>
        </p:spPr>
      </p:pic>
      <p:pic>
        <p:nvPicPr>
          <p:cNvPr id="6" name="Sl9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6096000"/>
            <a:ext cx="609600" cy="609600"/>
          </a:xfrm>
          <a:prstGeom prst="rect">
            <a:avLst/>
          </a:prstGeom>
        </p:spPr>
      </p:pic>
    </p:spTree>
    <p:extLst>
      <p:ext uri="{BB962C8B-B14F-4D97-AF65-F5344CB8AC3E}">
        <p14:creationId xmlns:p14="http://schemas.microsoft.com/office/powerpoint/2010/main" val="216477404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4173" fill="hold"/>
                                        <p:tgtEl>
                                          <p:spTgt spid="6"/>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6" presetClass="emph" presetSubtype="0" fill="hold" nodeType="withEffect">
                                  <p:stCondLst>
                                    <p:cond delay="110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fill="hold" nodeType="withEffect">
                                  <p:stCondLst>
                                    <p:cond delay="1800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par>
                                <p:cTn id="16" presetID="26" presetClass="emph" presetSubtype="0" fill="hold" nodeType="withEffect">
                                  <p:stCondLst>
                                    <p:cond delay="2500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nodeType="withEffect">
                                  <p:stCondLst>
                                    <p:cond delay="32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1097</TotalTime>
  <Words>384</Words>
  <Application>Microsoft Office PowerPoint</Application>
  <PresentationFormat>Widescreen</PresentationFormat>
  <Paragraphs>140</Paragraphs>
  <Slides>22</Slides>
  <Notes>0</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.VnTifani Heavy</vt:lpstr>
      <vt:lpstr>Arial</vt:lpstr>
      <vt:lpstr>Calibri</vt:lpstr>
      <vt:lpstr>Times New Roman</vt:lpstr>
      <vt:lpstr>Office Theme</vt:lpstr>
      <vt:lpstr>1_Office Theme</vt:lpstr>
      <vt:lpstr>PowerPoint Presentation</vt:lpstr>
      <vt:lpstr>MỤC ĐÍCH – YÊU CẦU</vt:lpstr>
      <vt:lpstr>PowerPoint Presentation</vt:lpstr>
      <vt:lpstr>PowerPoint Presentation</vt:lpstr>
      <vt:lpstr>PowerPoint Presentation</vt:lpstr>
      <vt:lpstr>Đếm số lượng 1, 2 trên đối tượng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TDH_Laptop</dc:creator>
  <cp:lastModifiedBy>12268</cp:lastModifiedBy>
  <cp:revision>181</cp:revision>
  <dcterms:created xsi:type="dcterms:W3CDTF">2021-10-29T06:48:11Z</dcterms:created>
  <dcterms:modified xsi:type="dcterms:W3CDTF">2024-03-12T06:25:59Z</dcterms:modified>
</cp:coreProperties>
</file>