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64" r:id="rId4"/>
    <p:sldId id="274" r:id="rId5"/>
    <p:sldId id="275" r:id="rId6"/>
    <p:sldId id="276" r:id="rId7"/>
    <p:sldId id="277" r:id="rId8"/>
    <p:sldId id="278" r:id="rId9"/>
    <p:sldId id="279" r:id="rId10"/>
    <p:sldId id="287" r:id="rId11"/>
    <p:sldId id="288" r:id="rId12"/>
    <p:sldId id="273" r:id="rId13"/>
    <p:sldId id="280" r:id="rId14"/>
    <p:sldId id="266" r:id="rId15"/>
    <p:sldId id="265" r:id="rId16"/>
    <p:sldId id="281" r:id="rId17"/>
    <p:sldId id="282" r:id="rId18"/>
    <p:sldId id="283" r:id="rId19"/>
    <p:sldId id="270" r:id="rId20"/>
    <p:sldId id="284"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4" d="100"/>
          <a:sy n="64" d="100"/>
        </p:scale>
        <p:origin x="7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241917-D038-480C-BBFC-CBDE326788E6}" type="datetimeFigureOut">
              <a:rPr lang="en-US" smtClean="0"/>
              <a:t>20/12/2024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07491792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41917-D038-480C-BBFC-CBDE326788E6}" type="datetimeFigureOut">
              <a:rPr lang="en-US" smtClean="0"/>
              <a:t>20/12/2024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7739976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41917-D038-480C-BBFC-CBDE326788E6}" type="datetimeFigureOut">
              <a:rPr lang="en-US" smtClean="0"/>
              <a:t>20/12/2024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29668353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41917-D038-480C-BBFC-CBDE326788E6}" type="datetimeFigureOut">
              <a:rPr lang="en-US" smtClean="0"/>
              <a:t>20/12/2024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5633060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241917-D038-480C-BBFC-CBDE326788E6}" type="datetimeFigureOut">
              <a:rPr lang="en-US" smtClean="0"/>
              <a:t>20/12/2024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20644279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241917-D038-480C-BBFC-CBDE326788E6}" type="datetimeFigureOut">
              <a:rPr lang="en-US" smtClean="0"/>
              <a:t>20/12/2024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238455675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241917-D038-480C-BBFC-CBDE326788E6}" type="datetimeFigureOut">
              <a:rPr lang="en-US" smtClean="0"/>
              <a:t>20/12/2024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94113280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41917-D038-480C-BBFC-CBDE326788E6}" type="datetimeFigureOut">
              <a:rPr lang="en-US" smtClean="0"/>
              <a:t>20/12/2024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1313393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1917-D038-480C-BBFC-CBDE326788E6}" type="datetimeFigureOut">
              <a:rPr lang="en-US" smtClean="0"/>
              <a:t>20/12/2024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0065388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20/12/2024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60872648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20/12/2024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74219732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1917-D038-480C-BBFC-CBDE326788E6}" type="datetimeFigureOut">
              <a:rPr lang="en-US" smtClean="0"/>
              <a:t>20/12/2024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2348D-EECD-4AD7-9A8B-3E823309692F}" type="slidenum">
              <a:rPr lang="en-US" smtClean="0"/>
              <a:t>‹#›</a:t>
            </a:fld>
            <a:endParaRPr lang="en-US"/>
          </a:p>
        </p:txBody>
      </p:sp>
    </p:spTree>
    <p:extLst>
      <p:ext uri="{BB962C8B-B14F-4D97-AF65-F5344CB8AC3E}">
        <p14:creationId xmlns:p14="http://schemas.microsoft.com/office/powerpoint/2010/main" val="13632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823"/>
          </a:xfrm>
          <a:prstGeom prst="rect">
            <a:avLst/>
          </a:prstGeom>
        </p:spPr>
      </p:pic>
      <p:sp>
        <p:nvSpPr>
          <p:cNvPr id="6" name="TextBox 5"/>
          <p:cNvSpPr txBox="1"/>
          <p:nvPr/>
        </p:nvSpPr>
        <p:spPr>
          <a:xfrm>
            <a:off x="3894667" y="259644"/>
            <a:ext cx="5113866" cy="369332"/>
          </a:xfrm>
          <a:prstGeom prst="rect">
            <a:avLst/>
          </a:prstGeom>
          <a:noFill/>
        </p:spPr>
        <p:txBody>
          <a:bodyPr wrap="square" rtlCol="0">
            <a:spAutoFit/>
          </a:bodyPr>
          <a:lstStyle/>
          <a:p>
            <a:endParaRPr lang="en-US" dirty="0"/>
          </a:p>
        </p:txBody>
      </p:sp>
      <p:sp>
        <p:nvSpPr>
          <p:cNvPr id="2" name="TextBox 1"/>
          <p:cNvSpPr txBox="1"/>
          <p:nvPr/>
        </p:nvSpPr>
        <p:spPr>
          <a:xfrm>
            <a:off x="3341511" y="259644"/>
            <a:ext cx="5937956" cy="830997"/>
          </a:xfrm>
          <a:prstGeom prst="rect">
            <a:avLst/>
          </a:prstGeom>
          <a:noFill/>
        </p:spPr>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UBND QUẬN LONG BIÊN</a:t>
            </a:r>
          </a:p>
          <a:p>
            <a:pPr algn="ctr"/>
            <a:r>
              <a:rPr lang="en-US" sz="2400" dirty="0">
                <a:solidFill>
                  <a:srgbClr val="002060"/>
                </a:solidFill>
                <a:latin typeface="Times New Roman" panose="02020603050405020304" pitchFamily="18" charset="0"/>
                <a:cs typeface="Times New Roman" panose="02020603050405020304" pitchFamily="18" charset="0"/>
              </a:rPr>
              <a:t>TRƯỜNG MẦM NON GIANG BIÊN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7022" y="1090641"/>
            <a:ext cx="767645" cy="794603"/>
          </a:xfrm>
          <a:prstGeom prst="rect">
            <a:avLst/>
          </a:prstGeom>
        </p:spPr>
      </p:pic>
      <p:sp>
        <p:nvSpPr>
          <p:cNvPr id="5" name="TextBox 4"/>
          <p:cNvSpPr txBox="1"/>
          <p:nvPr/>
        </p:nvSpPr>
        <p:spPr>
          <a:xfrm>
            <a:off x="1806222" y="2430959"/>
            <a:ext cx="8500534" cy="661720"/>
          </a:xfrm>
          <a:prstGeom prst="rect">
            <a:avLst/>
          </a:prstGeom>
          <a:noFill/>
        </p:spPr>
        <p:txBody>
          <a:bodyPr wrap="square" rtlCol="0">
            <a:spAutoFit/>
          </a:bodyPr>
          <a:lstStyle/>
          <a:p>
            <a:pPr algn="ctr"/>
            <a:r>
              <a:rPr lang="en-US" sz="3700" b="1" dirty="0">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7" name="TextBox 6"/>
          <p:cNvSpPr txBox="1"/>
          <p:nvPr/>
        </p:nvSpPr>
        <p:spPr>
          <a:xfrm>
            <a:off x="3341511" y="3134655"/>
            <a:ext cx="7461955" cy="2400657"/>
          </a:xfrm>
          <a:prstGeom prst="rect">
            <a:avLst/>
          </a:prstGeom>
          <a:noFill/>
        </p:spPr>
        <p:txBody>
          <a:bodyPr wrap="square" rtlCol="0">
            <a:spAutoFit/>
          </a:bodyPr>
          <a:lstStyle/>
          <a:p>
            <a:r>
              <a:rPr lang="en-US" sz="3000" dirty="0" err="1">
                <a:solidFill>
                  <a:srgbClr val="002060"/>
                </a:solidFill>
                <a:latin typeface="Times New Roman" panose="02020603050405020304" pitchFamily="18" charset="0"/>
                <a:cs typeface="Times New Roman" panose="02020603050405020304" pitchFamily="18" charset="0"/>
              </a:rPr>
              <a:t>Hoạt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động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Làm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quen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văn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học</a:t>
            </a:r>
            <a:endParaRPr lang="en-US" sz="3000" dirty="0">
              <a:solidFill>
                <a:srgbClr val="002060"/>
              </a:solidFill>
              <a:latin typeface="Times New Roman" panose="02020603050405020304" pitchFamily="18" charset="0"/>
              <a:cs typeface="Times New Roman" panose="02020603050405020304" pitchFamily="18" charset="0"/>
            </a:endParaRPr>
          </a:p>
          <a:p>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Truyện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Thỏ</a:t>
            </a:r>
            <a:r>
              <a:rPr lang="en-US" sz="3000" dirty="0">
                <a:solidFill>
                  <a:srgbClr val="002060"/>
                </a:solidFill>
                <a:latin typeface="Times New Roman" panose="02020603050405020304" pitchFamily="18" charset="0"/>
                <a:cs typeface="Times New Roman" panose="02020603050405020304" pitchFamily="18" charset="0"/>
              </a:rPr>
              <a:t> con </a:t>
            </a:r>
            <a:r>
              <a:rPr lang="en-US" sz="3000" dirty="0" err="1">
                <a:solidFill>
                  <a:srgbClr val="002060"/>
                </a:solidFill>
                <a:latin typeface="Times New Roman" panose="02020603050405020304" pitchFamily="18" charset="0"/>
                <a:cs typeface="Times New Roman" panose="02020603050405020304" pitchFamily="18" charset="0"/>
              </a:rPr>
              <a:t>không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vâng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lời</a:t>
            </a:r>
            <a:r>
              <a:rPr lang="en-US" sz="3000" dirty="0">
                <a:solidFill>
                  <a:srgbClr val="002060"/>
                </a:solidFill>
                <a:latin typeface="Times New Roman" panose="02020603050405020304" pitchFamily="18" charset="0"/>
                <a:cs typeface="Times New Roman" panose="02020603050405020304" pitchFamily="18" charset="0"/>
              </a:rPr>
              <a:t>”</a:t>
            </a:r>
          </a:p>
          <a:p>
            <a:r>
              <a:rPr lang="en-US" sz="3000" dirty="0" err="1">
                <a:solidFill>
                  <a:srgbClr val="002060"/>
                </a:solidFill>
                <a:latin typeface="Times New Roman" panose="02020603050405020304" pitchFamily="18" charset="0"/>
                <a:cs typeface="Times New Roman" panose="02020603050405020304" pitchFamily="18" charset="0"/>
              </a:rPr>
              <a:t>Lứa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tuổi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trẻ</a:t>
            </a:r>
            <a:r>
              <a:rPr lang="en-US" sz="3000" dirty="0">
                <a:solidFill>
                  <a:srgbClr val="002060"/>
                </a:solidFill>
                <a:latin typeface="Times New Roman" panose="02020603050405020304" pitchFamily="18" charset="0"/>
                <a:cs typeface="Times New Roman" panose="02020603050405020304" pitchFamily="18" charset="0"/>
              </a:rPr>
              <a:t> “24 – 36 </a:t>
            </a:r>
            <a:r>
              <a:rPr lang="en-US" sz="3000" dirty="0" err="1">
                <a:solidFill>
                  <a:srgbClr val="002060"/>
                </a:solidFill>
                <a:latin typeface="Times New Roman" panose="02020603050405020304" pitchFamily="18" charset="0"/>
                <a:cs typeface="Times New Roman" panose="02020603050405020304" pitchFamily="18" charset="0"/>
              </a:rPr>
              <a:t>tháng</a:t>
            </a:r>
            <a:r>
              <a:rPr lang="en-US" sz="3000" dirty="0">
                <a:solidFill>
                  <a:srgbClr val="002060"/>
                </a:solidFill>
                <a:latin typeface="Times New Roman" panose="02020603050405020304" pitchFamily="18" charset="0"/>
                <a:cs typeface="Times New Roman" panose="02020603050405020304" pitchFamily="18" charset="0"/>
              </a:rPr>
              <a:t> </a:t>
            </a:r>
            <a:r>
              <a:rPr lang="en-US" sz="3000" err="1">
                <a:solidFill>
                  <a:srgbClr val="002060"/>
                </a:solidFill>
                <a:latin typeface="Times New Roman" panose="02020603050405020304" pitchFamily="18" charset="0"/>
                <a:cs typeface="Times New Roman" panose="02020603050405020304" pitchFamily="18" charset="0"/>
              </a:rPr>
              <a:t>tuổi</a:t>
            </a:r>
            <a:r>
              <a:rPr lang="en-US" sz="3000">
                <a:solidFill>
                  <a:srgbClr val="002060"/>
                </a:solidFill>
                <a:latin typeface="Times New Roman" panose="02020603050405020304" pitchFamily="18" charset="0"/>
                <a:cs typeface="Times New Roman" panose="02020603050405020304" pitchFamily="18" charset="0"/>
              </a:rPr>
              <a:t>”</a:t>
            </a:r>
          </a:p>
          <a:p>
            <a:r>
              <a:rPr lang="en-US" sz="3000">
                <a:solidFill>
                  <a:srgbClr val="002060"/>
                </a:solidFill>
                <a:latin typeface="Times New Roman" panose="02020603050405020304" pitchFamily="18" charset="0"/>
                <a:cs typeface="Times New Roman" panose="02020603050405020304" pitchFamily="18" charset="0"/>
              </a:rPr>
              <a:t>Giáo viên: Bùi Thị Thu Hằng</a:t>
            </a:r>
          </a:p>
          <a:p>
            <a:r>
              <a:rPr lang="en-US" sz="3000">
                <a:solidFill>
                  <a:srgbClr val="002060"/>
                </a:solidFill>
                <a:latin typeface="Times New Roman" panose="02020603050405020304" pitchFamily="18" charset="0"/>
                <a:cs typeface="Times New Roman" panose="02020603050405020304" pitchFamily="18" charset="0"/>
              </a:rPr>
              <a:t>                  Nguyễn Thị Thanh Nga</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471410" y="5517066"/>
            <a:ext cx="2502817" cy="307777"/>
          </a:xfrm>
          <a:prstGeom prst="rect">
            <a:avLst/>
          </a:prstGeom>
          <a:noFill/>
        </p:spPr>
        <p:txBody>
          <a:bodyPr wrap="square" rtlCol="0">
            <a:spAutoFit/>
          </a:bodyPr>
          <a:lstStyle/>
          <a:p>
            <a:pPr algn="ctr"/>
            <a:r>
              <a:rPr lang="en-US" sz="1400" dirty="0" err="1">
                <a:solidFill>
                  <a:srgbClr val="FF0000"/>
                </a:solidFill>
                <a:latin typeface="Times New Roman" panose="02020603050405020304" pitchFamily="18" charset="0"/>
                <a:cs typeface="Times New Roman" panose="02020603050405020304" pitchFamily="18" charset="0"/>
              </a:rPr>
              <a:t>Năm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học</a:t>
            </a:r>
            <a:r>
              <a:rPr lang="en-US" sz="1400">
                <a:solidFill>
                  <a:srgbClr val="FF0000"/>
                </a:solidFill>
                <a:latin typeface="Times New Roman" panose="02020603050405020304" pitchFamily="18" charset="0"/>
                <a:cs typeface="Times New Roman" panose="02020603050405020304" pitchFamily="18" charset="0"/>
              </a:rPr>
              <a:t>: 2024 - 2025</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84249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46132" y="406400"/>
            <a:ext cx="4752623" cy="923330"/>
          </a:xfrm>
          <a:prstGeom prst="rect">
            <a:avLst/>
          </a:prstGeom>
          <a:noFill/>
        </p:spPr>
        <p:txBody>
          <a:bodyPr wrap="square" rtlCol="0">
            <a:spAutoFit/>
          </a:bodyPr>
          <a:lstStyle/>
          <a:p>
            <a:r>
              <a:rPr lang="en-US" dirty="0" err="1">
                <a:solidFill>
                  <a:schemeClr val="bg1"/>
                </a:solidFill>
                <a:latin typeface="Times New Roman" panose="02020603050405020304" pitchFamily="18" charset="0"/>
                <a:cs typeface="Times New Roman" panose="02020603050405020304" pitchFamily="18" charset="0"/>
              </a:rPr>
              <a:t>Thỏ</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chạy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ôm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thỏ</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Thỏ</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nói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với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mẹ</a:t>
            </a:r>
            <a:r>
              <a:rPr lang="en-US" dirty="0">
                <a:solidFill>
                  <a:schemeClr val="bg1"/>
                </a:solidFill>
                <a:latin typeface="Times New Roman" panose="02020603050405020304" pitchFamily="18" charset="0"/>
                <a:cs typeface="Times New Roman" panose="02020603050405020304" pitchFamily="18" charset="0"/>
              </a:rPr>
              <a:t>:</a:t>
            </a:r>
          </a:p>
          <a:p>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Mẹ</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dặn</a:t>
            </a:r>
            <a:r>
              <a:rPr lang="en-US" dirty="0">
                <a:solidFill>
                  <a:schemeClr val="bg1"/>
                </a:solidFill>
                <a:latin typeface="Times New Roman" panose="02020603050405020304" pitchFamily="18" charset="0"/>
                <a:cs typeface="Times New Roman" panose="02020603050405020304" pitchFamily="18" charset="0"/>
              </a:rPr>
              <a:t> con ở </a:t>
            </a:r>
            <a:r>
              <a:rPr lang="en-US" dirty="0" err="1">
                <a:solidFill>
                  <a:schemeClr val="bg1"/>
                </a:solidFill>
                <a:latin typeface="Times New Roman" panose="02020603050405020304" pitchFamily="18" charset="0"/>
                <a:cs typeface="Times New Roman" panose="02020603050405020304" pitchFamily="18" charset="0"/>
              </a:rPr>
              <a:t>nhà</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lại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xin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lỗi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mẹ</a:t>
            </a:r>
            <a:r>
              <a:rPr lang="en-US"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167333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139252" y="2938072"/>
            <a:ext cx="10043410" cy="830997"/>
          </a:xfrm>
          <a:prstGeom prst="rect">
            <a:avLst/>
          </a:prstGeom>
        </p:spPr>
        <p:txBody>
          <a:bodyPr wrap="square">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 HĐ2:ĐÀM THOẠI, TRÍCH DẪN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91639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44801" y="1117600"/>
            <a:ext cx="659271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solidFill>
                  <a:srgbClr val="00B050"/>
                </a:solidFill>
                <a:latin typeface="Times New Roman" panose="02020603050405020304" pitchFamily="18" charset="0"/>
                <a:cs typeface="Times New Roman" panose="02020603050405020304" pitchFamily="18" charset="0"/>
              </a:rPr>
              <a:t>Các</a:t>
            </a:r>
            <a:r>
              <a:rPr lang="en-US" sz="3600" dirty="0">
                <a:solidFill>
                  <a:srgbClr val="00B050"/>
                </a:solidFill>
                <a:latin typeface="Times New Roman" panose="02020603050405020304" pitchFamily="18" charset="0"/>
                <a:cs typeface="Times New Roman" panose="02020603050405020304" pitchFamily="18" charset="0"/>
              </a:rPr>
              <a:t> con </a:t>
            </a:r>
            <a:r>
              <a:rPr lang="en-US" sz="3600" dirty="0" err="1">
                <a:solidFill>
                  <a:srgbClr val="00B050"/>
                </a:solidFill>
                <a:latin typeface="Times New Roman" panose="02020603050405020304" pitchFamily="18" charset="0"/>
                <a:cs typeface="Times New Roman" panose="02020603050405020304" pitchFamily="18" charset="0"/>
              </a:rPr>
              <a:t>vừa</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được</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nghe</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cô</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kể</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câu</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chuyện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5" y="3183467"/>
            <a:ext cx="5508977" cy="2720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34161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799644" y="1106312"/>
            <a:ext cx="6795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solidFill>
                  <a:srgbClr val="00B050"/>
                </a:solidFill>
                <a:latin typeface="Times New Roman" panose="02020603050405020304" pitchFamily="18" charset="0"/>
                <a:cs typeface="Times New Roman" panose="02020603050405020304" pitchFamily="18" charset="0"/>
              </a:rPr>
              <a:t>Trong</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câu</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chuyện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có</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những</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nhân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vật</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7066844" y="3894667"/>
            <a:ext cx="276577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Thỏ</a:t>
            </a:r>
            <a:r>
              <a:rPr lang="en-US" sz="2400" dirty="0">
                <a:latin typeface="Times New Roman" panose="02020603050405020304" pitchFamily="18" charset="0"/>
                <a:cs typeface="Times New Roman" panose="02020603050405020304" pitchFamily="18" charset="0"/>
              </a:rPr>
              <a:t> con</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Bướm</a:t>
            </a:r>
            <a:endParaRPr lang="en-US" sz="24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5825067" y="4346236"/>
            <a:ext cx="891821" cy="361244"/>
          </a:xfrm>
          <a:prstGeom prst="rightArrow">
            <a:avLst>
              <a:gd name="adj1" fmla="val 50000"/>
              <a:gd name="adj2" fmla="val 1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009421" y="3138310"/>
            <a:ext cx="3668889" cy="30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7216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10"/>
                                        <p:tgtEl>
                                          <p:spTgt spid="2"/>
                                        </p:tgtEl>
                                      </p:cBhvr>
                                    </p:animEffect>
                                    <p:anim calcmode="lin" valueType="num">
                                      <p:cBhvr>
                                        <p:cTn id="8" dur="1010" fill="hold"/>
                                        <p:tgtEl>
                                          <p:spTgt spid="2"/>
                                        </p:tgtEl>
                                        <p:attrNameLst>
                                          <p:attrName>ppt_x</p:attrName>
                                        </p:attrNameLst>
                                      </p:cBhvr>
                                      <p:tavLst>
                                        <p:tav tm="0">
                                          <p:val>
                                            <p:strVal val="#ppt_x"/>
                                          </p:val>
                                        </p:tav>
                                        <p:tav tm="100000">
                                          <p:val>
                                            <p:strVal val="#ppt_x"/>
                                          </p:val>
                                        </p:tav>
                                      </p:tavLst>
                                    </p:anim>
                                    <p:anim calcmode="lin" valueType="num">
                                      <p:cBhvr>
                                        <p:cTn id="9" dur="101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1)">
                                      <p:cBhvr>
                                        <p:cTn id="12" dur="6000"/>
                                        <p:tgtEl>
                                          <p:spTgt spid="10">
                                            <p:txEl>
                                              <p:pRg st="0" end="0"/>
                                            </p:txEl>
                                          </p:spTgt>
                                        </p:tgtEl>
                                      </p:cBhvr>
                                    </p:animEffect>
                                  </p:childTnLst>
                                </p:cTn>
                              </p:par>
                              <p:par>
                                <p:cTn id="13" presetID="26"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2030">
                                          <p:stCondLst>
                                            <p:cond delay="0"/>
                                          </p:stCondLst>
                                        </p:cTn>
                                        <p:tgtEl>
                                          <p:spTgt spid="10">
                                            <p:txEl>
                                              <p:pRg st="1" end="1"/>
                                            </p:txEl>
                                          </p:spTgt>
                                        </p:tgtEl>
                                      </p:cBhvr>
                                    </p:animEffect>
                                    <p:anim calcmode="lin" valueType="num">
                                      <p:cBhvr>
                                        <p:cTn id="16" dur="6377"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17" dur="232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18" dur="2324" tmFilter="0, 0; 0.125,0.2665; 0.25,0.4; 0.375,0.465; 0.5,0.5;  0.625,0.535; 0.75,0.6; 0.875,0.7335; 1,1">
                                          <p:stCondLst>
                                            <p:cond delay="232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19" dur="1162" tmFilter="0, 0; 0.125,0.2665; 0.25,0.4; 0.375,0.465; 0.5,0.5;  0.625,0.535; 0.75,0.6; 0.875,0.7335; 1,1">
                                          <p:stCondLst>
                                            <p:cond delay="463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0" dur="574" tmFilter="0, 0; 0.125,0.2665; 0.25,0.4; 0.375,0.465; 0.5,0.5;  0.625,0.535; 0.75,0.6; 0.875,0.7335; 1,1">
                                          <p:stCondLst>
                                            <p:cond delay="579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1" dur="91">
                                          <p:stCondLst>
                                            <p:cond delay="2275"/>
                                          </p:stCondLst>
                                        </p:cTn>
                                        <p:tgtEl>
                                          <p:spTgt spid="10">
                                            <p:txEl>
                                              <p:pRg st="1" end="1"/>
                                            </p:txEl>
                                          </p:spTgt>
                                        </p:tgtEl>
                                      </p:cBhvr>
                                      <p:to x="100000" y="60000"/>
                                    </p:animScale>
                                    <p:animScale>
                                      <p:cBhvr>
                                        <p:cTn id="22" dur="581" decel="50000">
                                          <p:stCondLst>
                                            <p:cond delay="2366"/>
                                          </p:stCondLst>
                                        </p:cTn>
                                        <p:tgtEl>
                                          <p:spTgt spid="10">
                                            <p:txEl>
                                              <p:pRg st="1" end="1"/>
                                            </p:txEl>
                                          </p:spTgt>
                                        </p:tgtEl>
                                      </p:cBhvr>
                                      <p:to x="100000" y="100000"/>
                                    </p:animScale>
                                    <p:animScale>
                                      <p:cBhvr>
                                        <p:cTn id="23" dur="91">
                                          <p:stCondLst>
                                            <p:cond delay="4592"/>
                                          </p:stCondLst>
                                        </p:cTn>
                                        <p:tgtEl>
                                          <p:spTgt spid="10">
                                            <p:txEl>
                                              <p:pRg st="1" end="1"/>
                                            </p:txEl>
                                          </p:spTgt>
                                        </p:tgtEl>
                                      </p:cBhvr>
                                      <p:to x="100000" y="80000"/>
                                    </p:animScale>
                                    <p:animScale>
                                      <p:cBhvr>
                                        <p:cTn id="24" dur="581" decel="50000">
                                          <p:stCondLst>
                                            <p:cond delay="4683"/>
                                          </p:stCondLst>
                                        </p:cTn>
                                        <p:tgtEl>
                                          <p:spTgt spid="10">
                                            <p:txEl>
                                              <p:pRg st="1" end="1"/>
                                            </p:txEl>
                                          </p:spTgt>
                                        </p:tgtEl>
                                      </p:cBhvr>
                                      <p:to x="100000" y="100000"/>
                                    </p:animScale>
                                    <p:animScale>
                                      <p:cBhvr>
                                        <p:cTn id="25" dur="91">
                                          <p:stCondLst>
                                            <p:cond delay="5747"/>
                                          </p:stCondLst>
                                        </p:cTn>
                                        <p:tgtEl>
                                          <p:spTgt spid="10">
                                            <p:txEl>
                                              <p:pRg st="1" end="1"/>
                                            </p:txEl>
                                          </p:spTgt>
                                        </p:tgtEl>
                                      </p:cBhvr>
                                      <p:to x="100000" y="90000"/>
                                    </p:animScale>
                                    <p:animScale>
                                      <p:cBhvr>
                                        <p:cTn id="26" dur="581" decel="50000">
                                          <p:stCondLst>
                                            <p:cond delay="5838"/>
                                          </p:stCondLst>
                                        </p:cTn>
                                        <p:tgtEl>
                                          <p:spTgt spid="10">
                                            <p:txEl>
                                              <p:pRg st="1" end="1"/>
                                            </p:txEl>
                                          </p:spTgt>
                                        </p:tgtEl>
                                      </p:cBhvr>
                                      <p:to x="100000" y="100000"/>
                                    </p:animScale>
                                    <p:animScale>
                                      <p:cBhvr>
                                        <p:cTn id="27" dur="91">
                                          <p:stCondLst>
                                            <p:cond delay="6328"/>
                                          </p:stCondLst>
                                        </p:cTn>
                                        <p:tgtEl>
                                          <p:spTgt spid="10">
                                            <p:txEl>
                                              <p:pRg st="1" end="1"/>
                                            </p:txEl>
                                          </p:spTgt>
                                        </p:tgtEl>
                                      </p:cBhvr>
                                      <p:to x="100000" y="95000"/>
                                    </p:animScale>
                                    <p:animScale>
                                      <p:cBhvr>
                                        <p:cTn id="28" dur="581" decel="50000">
                                          <p:stCondLst>
                                            <p:cond delay="6419"/>
                                          </p:stCondLst>
                                        </p:cTn>
                                        <p:tgtEl>
                                          <p:spTgt spid="10">
                                            <p:txEl>
                                              <p:pRg st="1" end="1"/>
                                            </p:txEl>
                                          </p:spTgt>
                                        </p:tgtEl>
                                      </p:cBhvr>
                                      <p:to x="100000" y="100000"/>
                                    </p:animScale>
                                  </p:childTnLst>
                                </p:cTn>
                              </p:par>
                              <p:par>
                                <p:cTn id="29" presetID="2" presetClass="entr" presetSubtype="4"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8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8000" fill="hold"/>
                                        <p:tgtEl>
                                          <p:spTgt spid="10">
                                            <p:txEl>
                                              <p:pRg st="2" end="2"/>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9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686756" y="666044"/>
            <a:ext cx="724746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a:solidFill>
                  <a:srgbClr val="00B050"/>
                </a:solidFill>
                <a:latin typeface="Times New Roman" panose="02020603050405020304" pitchFamily="18" charset="0"/>
                <a:cs typeface="Times New Roman" panose="02020603050405020304" pitchFamily="18" charset="0"/>
              </a:rPr>
              <a:t>Thỏ</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mẹ</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dặn</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thỏ</a:t>
            </a:r>
            <a:r>
              <a:rPr lang="en-US" sz="4000" dirty="0">
                <a:solidFill>
                  <a:srgbClr val="00B050"/>
                </a:solidFill>
                <a:latin typeface="Times New Roman" panose="02020603050405020304" pitchFamily="18" charset="0"/>
                <a:cs typeface="Times New Roman" panose="02020603050405020304" pitchFamily="18" charset="0"/>
              </a:rPr>
              <a:t> con </a:t>
            </a:r>
            <a:r>
              <a:rPr lang="en-US" sz="4000" dirty="0" err="1">
                <a:solidFill>
                  <a:srgbClr val="00B050"/>
                </a:solidFill>
                <a:latin typeface="Times New Roman" panose="02020603050405020304" pitchFamily="18" charset="0"/>
                <a:cs typeface="Times New Roman" panose="02020603050405020304" pitchFamily="18" charset="0"/>
              </a:rPr>
              <a:t>như</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thế</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nào</a:t>
            </a:r>
            <a:r>
              <a:rPr lang="en-US" sz="4000" dirty="0">
                <a:solidFill>
                  <a:srgbClr val="00B05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702755" y="2291644"/>
            <a:ext cx="5734755"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Thỏ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dặn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thỏ</a:t>
            </a:r>
            <a:r>
              <a:rPr lang="en-US" sz="3200" dirty="0">
                <a:solidFill>
                  <a:srgbClr val="FF0000"/>
                </a:solidFill>
                <a:latin typeface="Times New Roman" panose="02020603050405020304" pitchFamily="18" charset="0"/>
                <a:cs typeface="Times New Roman" panose="02020603050405020304" pitchFamily="18" charset="0"/>
              </a:rPr>
              <a:t> con ở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9" name="Down Arrow 8"/>
          <p:cNvSpPr/>
          <p:nvPr/>
        </p:nvSpPr>
        <p:spPr>
          <a:xfrm>
            <a:off x="6169377" y="1616497"/>
            <a:ext cx="282222" cy="5585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p:cNvPicPr>
            <a:picLocks noChangeAspect="1"/>
          </p:cNvPicPr>
          <p:nvPr/>
        </p:nvPicPr>
        <p:blipFill>
          <a:blip r:embed="rId3"/>
          <a:stretch>
            <a:fillRect/>
          </a:stretch>
        </p:blipFill>
        <p:spPr>
          <a:xfrm>
            <a:off x="4134678" y="3580410"/>
            <a:ext cx="4876800" cy="270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06182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902226" y="954156"/>
            <a:ext cx="684008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a:solidFill>
                  <a:srgbClr val="00B050"/>
                </a:solidFill>
                <a:latin typeface="Times New Roman" panose="02020603050405020304" pitchFamily="18" charset="0"/>
                <a:cs typeface="Times New Roman" panose="02020603050405020304" pitchFamily="18" charset="0"/>
              </a:rPr>
              <a:t>Vậy</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ai</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đến</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rủ</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Thỏ</a:t>
            </a:r>
            <a:r>
              <a:rPr lang="en-US" sz="4000" dirty="0">
                <a:solidFill>
                  <a:srgbClr val="00B050"/>
                </a:solidFill>
                <a:latin typeface="Times New Roman" panose="02020603050405020304" pitchFamily="18" charset="0"/>
                <a:cs typeface="Times New Roman" panose="02020603050405020304" pitchFamily="18" charset="0"/>
              </a:rPr>
              <a:t> con </a:t>
            </a:r>
            <a:r>
              <a:rPr lang="en-US" sz="4000" dirty="0" err="1">
                <a:solidFill>
                  <a:srgbClr val="00B050"/>
                </a:solidFill>
                <a:latin typeface="Times New Roman" panose="02020603050405020304" pitchFamily="18" charset="0"/>
                <a:cs typeface="Times New Roman" panose="02020603050405020304" pitchFamily="18" charset="0"/>
              </a:rPr>
              <a:t>đi</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chơi</a:t>
            </a:r>
            <a:r>
              <a:rPr lang="en-US" sz="4000" dirty="0">
                <a:solidFill>
                  <a:srgbClr val="00B05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421" y="3025422"/>
            <a:ext cx="5113867" cy="2822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4617471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578"/>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67377" y="1115833"/>
            <a:ext cx="695395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solidFill>
                  <a:srgbClr val="00B050"/>
                </a:solidFill>
                <a:latin typeface="Times New Roman" panose="02020603050405020304" pitchFamily="18" charset="0"/>
                <a:cs typeface="Times New Roman" panose="02020603050405020304" pitchFamily="18" charset="0"/>
              </a:rPr>
              <a:t>Chuyện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đã</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xảy</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ra</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với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bạn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Thỏ</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khi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đi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chơi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nhỉ</a:t>
            </a:r>
            <a:r>
              <a:rPr lang="en-US" sz="3600" dirty="0">
                <a:solidFill>
                  <a:srgbClr val="00B05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980267"/>
            <a:ext cx="5012267" cy="281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191022" y="3905956"/>
            <a:ext cx="3014134"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6180667" y="4264475"/>
            <a:ext cx="553155" cy="237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502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0" y="0"/>
            <a:ext cx="12192000" cy="677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036711" y="609600"/>
            <a:ext cx="60395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a:solidFill>
                  <a:srgbClr val="00B050"/>
                </a:solidFill>
                <a:latin typeface="Times New Roman" panose="02020603050405020304" pitchFamily="18" charset="0"/>
                <a:cs typeface="Times New Roman" panose="02020603050405020304" pitchFamily="18" charset="0"/>
              </a:rPr>
              <a:t>Ai </a:t>
            </a:r>
            <a:r>
              <a:rPr lang="en-US" sz="3600" dirty="0" err="1">
                <a:solidFill>
                  <a:srgbClr val="00B050"/>
                </a:solidFill>
                <a:latin typeface="Times New Roman" panose="02020603050405020304" pitchFamily="18" charset="0"/>
                <a:cs typeface="Times New Roman" panose="02020603050405020304" pitchFamily="18" charset="0"/>
              </a:rPr>
              <a:t>đã</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dắt</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bạn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Thỏ</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về</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nhà</a:t>
            </a:r>
            <a:r>
              <a:rPr lang="en-US" sz="3600" dirty="0">
                <a:solidFill>
                  <a:srgbClr val="00B05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10" y="2698044"/>
            <a:ext cx="4865511"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303910" y="3646311"/>
            <a:ext cx="240453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Thỏ</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5971821" y="4123364"/>
            <a:ext cx="801511" cy="31609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4356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ircle(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664178" y="1196623"/>
            <a:ext cx="74280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solidFill>
                  <a:srgbClr val="00B050"/>
                </a:solidFill>
                <a:latin typeface="Times New Roman" panose="02020603050405020304" pitchFamily="18" charset="0"/>
                <a:cs typeface="Times New Roman" panose="02020603050405020304" pitchFamily="18" charset="0"/>
              </a:rPr>
              <a:t>Khi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biết</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lỗi</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thì</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bạn</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Thỏ</a:t>
            </a:r>
            <a:r>
              <a:rPr lang="en-US" sz="3600" dirty="0">
                <a:solidFill>
                  <a:srgbClr val="00B050"/>
                </a:solidFill>
                <a:latin typeface="Times New Roman" panose="02020603050405020304" pitchFamily="18" charset="0"/>
                <a:cs typeface="Times New Roman" panose="02020603050405020304" pitchFamily="18" charset="0"/>
              </a:rPr>
              <a:t> con </a:t>
            </a:r>
            <a:r>
              <a:rPr lang="en-US" sz="3600" dirty="0" err="1">
                <a:solidFill>
                  <a:srgbClr val="00B050"/>
                </a:solidFill>
                <a:latin typeface="Times New Roman" panose="02020603050405020304" pitchFamily="18" charset="0"/>
                <a:cs typeface="Times New Roman" panose="02020603050405020304" pitchFamily="18" charset="0"/>
              </a:rPr>
              <a:t>đã</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làm</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770489" y="2415822"/>
            <a:ext cx="504613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Bạn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xin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lỗi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mẹ</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623732" y="3375378"/>
            <a:ext cx="5192889" cy="269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3347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8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anim calcmode="lin" valueType="num">
                                      <p:cBhvr>
                                        <p:cTn id="11" dur="3000" fill="hold"/>
                                        <p:tgtEl>
                                          <p:spTgt spid="8"/>
                                        </p:tgtEl>
                                        <p:attrNameLst>
                                          <p:attrName>ppt_x</p:attrName>
                                        </p:attrNameLst>
                                      </p:cBhvr>
                                      <p:tavLst>
                                        <p:tav tm="0">
                                          <p:val>
                                            <p:strVal val="#ppt_x"/>
                                          </p:val>
                                        </p:tav>
                                        <p:tav tm="100000">
                                          <p:val>
                                            <p:strVal val="#ppt_x"/>
                                          </p:val>
                                        </p:tav>
                                      </p:tavLst>
                                    </p:anim>
                                    <p:anim calcmode="lin" valueType="num">
                                      <p:cBhvr>
                                        <p:cTn id="12"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02844" y="1524000"/>
            <a:ext cx="6163733" cy="1692771"/>
          </a:xfrm>
          <a:prstGeom prst="rect">
            <a:avLst/>
          </a:prstGeom>
          <a:noFill/>
        </p:spPr>
        <p:txBody>
          <a:bodyPr wrap="square" rtlCol="0">
            <a:spAutoFit/>
          </a:bodyPr>
          <a:lstStyle/>
          <a:p>
            <a:pPr algn="ctr"/>
            <a:r>
              <a:rPr lang="en-US" sz="6000">
                <a:solidFill>
                  <a:srgbClr val="0070C0"/>
                </a:solidFill>
                <a:latin typeface="Times New Roman" panose="02020603050405020304" pitchFamily="18" charset="0"/>
                <a:cs typeface="Times New Roman" panose="02020603050405020304" pitchFamily="18" charset="0"/>
              </a:rPr>
              <a:t>* HĐ3:Vở </a:t>
            </a:r>
            <a:r>
              <a:rPr lang="en-US" sz="6000" dirty="0" err="1">
                <a:solidFill>
                  <a:srgbClr val="0070C0"/>
                </a:solidFill>
                <a:latin typeface="Times New Roman" panose="02020603050405020304" pitchFamily="18" charset="0"/>
                <a:cs typeface="Times New Roman" panose="02020603050405020304" pitchFamily="18" charset="0"/>
              </a:rPr>
              <a:t>kịch</a:t>
            </a:r>
            <a:r>
              <a:rPr lang="en-US" sz="6000" dirty="0">
                <a:solidFill>
                  <a:srgbClr val="0070C0"/>
                </a:solidFill>
                <a:latin typeface="Times New Roman" panose="02020603050405020304" pitchFamily="18" charset="0"/>
                <a:cs typeface="Times New Roman" panose="02020603050405020304" pitchFamily="18" charset="0"/>
              </a:rPr>
              <a:t> </a:t>
            </a:r>
          </a:p>
          <a:p>
            <a:pPr algn="ctr"/>
            <a:r>
              <a:rPr lang="en-US" sz="4400" dirty="0">
                <a:solidFill>
                  <a:srgbClr val="FF0000"/>
                </a:solidFill>
                <a:latin typeface="Times New Roman" panose="02020603050405020304" pitchFamily="18" charset="0"/>
                <a:cs typeface="Times New Roman" panose="02020603050405020304" pitchFamily="18" charset="0"/>
              </a:rPr>
              <a:t>“</a:t>
            </a:r>
            <a:r>
              <a:rPr lang="en-US" sz="4400" dirty="0" err="1">
                <a:solidFill>
                  <a:srgbClr val="FF0000"/>
                </a:solidFill>
                <a:latin typeface="Times New Roman" panose="02020603050405020304" pitchFamily="18" charset="0"/>
                <a:cs typeface="Times New Roman" panose="02020603050405020304" pitchFamily="18" charset="0"/>
              </a:rPr>
              <a:t>Thỏ</a:t>
            </a:r>
            <a:r>
              <a:rPr lang="en-US" sz="4400" dirty="0">
                <a:solidFill>
                  <a:srgbClr val="FF0000"/>
                </a:solidFill>
                <a:latin typeface="Times New Roman" panose="02020603050405020304" pitchFamily="18" charset="0"/>
                <a:cs typeface="Times New Roman" panose="02020603050405020304" pitchFamily="18" charset="0"/>
              </a:rPr>
              <a:t> con </a:t>
            </a:r>
            <a:r>
              <a:rPr lang="en-US" sz="4400" dirty="0" err="1">
                <a:solidFill>
                  <a:srgbClr val="FF0000"/>
                </a:solidFill>
                <a:latin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vâng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lời</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407776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7804B-4224-B52D-21A1-6D7FD89F0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A6727CE8-4CC6-B924-0991-8ED42C2667B2}"/>
              </a:ext>
            </a:extLst>
          </p:cNvPr>
          <p:cNvSpPr>
            <a:spLocks noGrp="1"/>
          </p:cNvSpPr>
          <p:nvPr>
            <p:ph type="title"/>
          </p:nvPr>
        </p:nvSpPr>
        <p:spPr>
          <a:xfrm>
            <a:off x="838200" y="365125"/>
            <a:ext cx="10515600" cy="4791491"/>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1. Ổn định tổ chức: </a:t>
            </a:r>
            <a:br>
              <a:rPr lang="en-US" b="1">
                <a:solidFill>
                  <a:srgbClr val="FF0000"/>
                </a:solidFill>
                <a:latin typeface="Times New Roman" panose="02020603050405020304" pitchFamily="18" charset="0"/>
                <a:cs typeface="Times New Roman" panose="02020603050405020304" pitchFamily="18" charset="0"/>
              </a:rPr>
            </a:br>
            <a:r>
              <a:rPr lang="en-US" b="1">
                <a:solidFill>
                  <a:srgbClr val="FF0000"/>
                </a:solidFill>
                <a:latin typeface="Times New Roman" panose="02020603050405020304" pitchFamily="18" charset="0"/>
                <a:cs typeface="Times New Roman" panose="02020603050405020304" pitchFamily="18" charset="0"/>
              </a:rPr>
              <a:t>Bài hát: Chú thỏ con</a:t>
            </a:r>
          </a:p>
        </p:txBody>
      </p:sp>
    </p:spTree>
    <p:extLst>
      <p:ext uri="{BB962C8B-B14F-4D97-AF65-F5344CB8AC3E}">
        <p14:creationId xmlns:p14="http://schemas.microsoft.com/office/powerpoint/2010/main" val="412564770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 Diagonal Corner Rectangle 3"/>
          <p:cNvSpPr/>
          <p:nvPr/>
        </p:nvSpPr>
        <p:spPr>
          <a:xfrm>
            <a:off x="3330222" y="1298222"/>
            <a:ext cx="6141156" cy="323991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mj-lt"/>
              </a:rPr>
              <a:t>Giáo dục: Qua câu chuyện “Thỏ con không vâng lời” các con phải biết vâng lời ông bà, bố mẹ, cô giáo và người lớn. Không được đi chơi xa một mình. Các con nhớ lời cô chưa</a:t>
            </a:r>
          </a:p>
        </p:txBody>
      </p:sp>
      <p:pic>
        <p:nvPicPr>
          <p:cNvPr id="2" name="Truyện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7302" y="6626578"/>
            <a:ext cx="304800" cy="304800"/>
          </a:xfrm>
          <a:prstGeom prst="rect">
            <a:avLst/>
          </a:prstGeom>
        </p:spPr>
      </p:pic>
    </p:spTree>
    <p:extLst>
      <p:ext uri="{BB962C8B-B14F-4D97-AF65-F5344CB8AC3E}">
        <p14:creationId xmlns:p14="http://schemas.microsoft.com/office/powerpoint/2010/main" val="217733295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6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09333" y="2269067"/>
            <a:ext cx="6750755" cy="1938992"/>
          </a:xfrm>
          <a:prstGeom prst="rect">
            <a:avLst/>
          </a:prstGeom>
          <a:noFill/>
        </p:spPr>
        <p:txBody>
          <a:bodyPr wrap="square" rtlCol="0">
            <a:spAutoFit/>
          </a:bodyPr>
          <a:lstStyle/>
          <a:p>
            <a:pPr algn="ctr"/>
            <a:r>
              <a:rPr lang="en-US" sz="6000" dirty="0">
                <a:solidFill>
                  <a:srgbClr val="FF0000"/>
                </a:solidFill>
                <a:latin typeface="Times New Roman" panose="02020603050405020304" pitchFamily="18" charset="0"/>
                <a:cs typeface="Times New Roman" panose="02020603050405020304" pitchFamily="18" charset="0"/>
              </a:rPr>
              <a:t>Xin </a:t>
            </a:r>
            <a:r>
              <a:rPr lang="en-US" sz="6000" dirty="0" err="1">
                <a:solidFill>
                  <a:srgbClr val="FF0000"/>
                </a:solidFill>
                <a:latin typeface="Times New Roman" panose="02020603050405020304" pitchFamily="18" charset="0"/>
                <a:cs typeface="Times New Roman" panose="02020603050405020304" pitchFamily="18" charset="0"/>
              </a:rPr>
              <a:t>chào</a:t>
            </a:r>
            <a:r>
              <a:rPr lang="en-US" sz="6000" dirty="0">
                <a:solidFill>
                  <a:srgbClr val="FF0000"/>
                </a:solidFill>
                <a:latin typeface="Times New Roman" panose="02020603050405020304" pitchFamily="18" charset="0"/>
                <a:cs typeface="Times New Roman" panose="02020603050405020304" pitchFamily="18" charset="0"/>
              </a:rPr>
              <a:t> </a:t>
            </a:r>
          </a:p>
          <a:p>
            <a:pPr algn="ctr"/>
            <a:r>
              <a:rPr lang="en-US" sz="6000" dirty="0" err="1">
                <a:solidFill>
                  <a:srgbClr val="FF0000"/>
                </a:solidFill>
                <a:latin typeface="Times New Roman" panose="02020603050405020304" pitchFamily="18" charset="0"/>
                <a:cs typeface="Times New Roman" panose="02020603050405020304" pitchFamily="18" charset="0"/>
              </a:rPr>
              <a:t>Hẹn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gặp</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lại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các</a:t>
            </a:r>
            <a:r>
              <a:rPr lang="en-US" sz="60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19863910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158584" y="1027289"/>
            <a:ext cx="739015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a:solidFill>
                  <a:srgbClr val="0070C0"/>
                </a:solidFill>
                <a:latin typeface="Times New Roman" panose="02020603050405020304" pitchFamily="18" charset="0"/>
                <a:cs typeface="Times New Roman" panose="02020603050405020304" pitchFamily="18" charset="0"/>
              </a:rPr>
              <a:t>2. Phương pháp, hình thức tổ chức:</a:t>
            </a:r>
          </a:p>
          <a:p>
            <a:pPr algn="ctr"/>
            <a:r>
              <a:rPr lang="en-US" sz="4000">
                <a:solidFill>
                  <a:srgbClr val="0070C0"/>
                </a:solidFill>
                <a:latin typeface="Times New Roman" panose="02020603050405020304" pitchFamily="18" charset="0"/>
                <a:cs typeface="Times New Roman" panose="02020603050405020304" pitchFamily="18" charset="0"/>
              </a:rPr>
              <a:t>* HĐ1: Cô kể chuyện cho trẻ nghe</a:t>
            </a:r>
          </a:p>
          <a:p>
            <a:pPr algn="ct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94998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69244" y="2020711"/>
            <a:ext cx="10747023" cy="846386"/>
          </a:xfrm>
          <a:prstGeom prst="rect">
            <a:avLst/>
          </a:prstGeom>
          <a:noFill/>
        </p:spPr>
        <p:txBody>
          <a:bodyPr wrap="square" lIns="91440" tIns="45720" rIns="91440" bIns="45720">
            <a:prstTxWarp prst="textDeflateBottom">
              <a:avLst/>
            </a:prstTxWarp>
            <a:spAutoFit/>
          </a:bodyPr>
          <a:lstStyle/>
          <a:p>
            <a:pPr algn="ct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chuyện</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Thỏ</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con </a:t>
            </a: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không</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vâng</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r>
              <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6" y="3273778"/>
            <a:ext cx="4797777" cy="249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574347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104444" y="-114531"/>
            <a:ext cx="5813778" cy="923330"/>
          </a:xfrm>
          <a:prstGeom prst="rect">
            <a:avLst/>
          </a:prstGeom>
        </p:spPr>
        <p:txBody>
          <a:bodyPr wrap="square">
            <a:spAutoFit/>
          </a:bodyPr>
          <a:lstStyle/>
          <a:p>
            <a:r>
              <a:rPr lang="vi-VN" dirty="0">
                <a:solidFill>
                  <a:schemeClr val="bg1"/>
                </a:solidFill>
                <a:latin typeface="Times New Roman" panose="02020603050405020304" pitchFamily="18" charset="0"/>
                <a:cs typeface="Times New Roman" panose="02020603050405020304" pitchFamily="18" charset="0"/>
              </a:rPr>
              <a:t>Một hôm, Thỏ mẹ dặn Thỏ con:</a:t>
            </a:r>
          </a:p>
          <a:p>
            <a:r>
              <a:rPr lang="vi-VN" dirty="0">
                <a:solidFill>
                  <a:schemeClr val="bg1"/>
                </a:solidFill>
                <a:latin typeface="Times New Roman" panose="02020603050405020304" pitchFamily="18" charset="0"/>
                <a:cs typeface="Times New Roman" panose="02020603050405020304" pitchFamily="18" charset="0"/>
              </a:rPr>
              <a:t>- Thỏ con của mẹ! Con ở nhà, chớ đi chơi xa con nhé!</a:t>
            </a:r>
          </a:p>
          <a:p>
            <a:r>
              <a:rPr lang="vi-VN" dirty="0">
                <a:solidFill>
                  <a:schemeClr val="bg1"/>
                </a:solidFill>
                <a:latin typeface="Times New Roman" panose="02020603050405020304" pitchFamily="18" charset="0"/>
                <a:cs typeface="Times New Roman" panose="02020603050405020304" pitchFamily="18" charset="0"/>
              </a:rPr>
              <a:t>- Vâng ạ! Con ở nhà, con không đi chơi xa.</a:t>
            </a:r>
          </a:p>
        </p:txBody>
      </p:sp>
    </p:spTree>
    <p:extLst>
      <p:ext uri="{BB962C8B-B14F-4D97-AF65-F5344CB8AC3E}">
        <p14:creationId xmlns:p14="http://schemas.microsoft.com/office/powerpoint/2010/main" val="345399671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34756" y="395111"/>
            <a:ext cx="4865512" cy="923330"/>
          </a:xfrm>
          <a:prstGeom prst="rect">
            <a:avLst/>
          </a:prstGeom>
          <a:noFill/>
        </p:spPr>
        <p:txBody>
          <a:bodyPr wrap="square" rtlCol="0">
            <a:spAutoFit/>
          </a:bodyPr>
          <a:lstStyle/>
          <a:p>
            <a:r>
              <a:rPr lang="en-US" dirty="0" err="1">
                <a:solidFill>
                  <a:srgbClr val="002060"/>
                </a:solidFill>
                <a:latin typeface="Times New Roman" panose="02020603050405020304" pitchFamily="18" charset="0"/>
                <a:cs typeface="Times New Roman" panose="02020603050405020304" pitchFamily="18" charset="0"/>
              </a:rPr>
              <a:t>Nhưng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Bươm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Bướm</a:t>
            </a:r>
            <a:r>
              <a:rPr lang="en-US" dirty="0">
                <a:solidFill>
                  <a:srgbClr val="002060"/>
                </a:solidFill>
                <a:latin typeface="Times New Roman" panose="02020603050405020304" pitchFamily="18" charset="0"/>
                <a:cs typeface="Times New Roman" panose="02020603050405020304" pitchFamily="18" charset="0"/>
              </a:rPr>
              <a:t> bay </a:t>
            </a:r>
            <a:r>
              <a:rPr lang="en-US" dirty="0" err="1">
                <a:solidFill>
                  <a:srgbClr val="002060"/>
                </a:solidFill>
                <a:latin typeface="Times New Roman" panose="02020603050405020304" pitchFamily="18" charset="0"/>
                <a:cs typeface="Times New Roman" panose="02020603050405020304" pitchFamily="18" charset="0"/>
              </a:rPr>
              <a:t>đến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Bươm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Bướm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gọi</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Thỏ</a:t>
            </a:r>
            <a:r>
              <a:rPr lang="en-US" dirty="0">
                <a:solidFill>
                  <a:srgbClr val="002060"/>
                </a:solidFill>
                <a:latin typeface="Times New Roman" panose="02020603050405020304" pitchFamily="18" charset="0"/>
                <a:cs typeface="Times New Roman" panose="02020603050405020304" pitchFamily="18" charset="0"/>
              </a:rPr>
              <a:t> con </a:t>
            </a:r>
            <a:r>
              <a:rPr lang="en-US" dirty="0" err="1">
                <a:solidFill>
                  <a:srgbClr val="002060"/>
                </a:solidFill>
                <a:latin typeface="Times New Roman" panose="02020603050405020304" pitchFamily="18" charset="0"/>
                <a:cs typeface="Times New Roman" panose="02020603050405020304" pitchFamily="18" charset="0"/>
              </a:rPr>
              <a:t>ơi</a:t>
            </a:r>
            <a:r>
              <a:rPr lang="en-US" dirty="0">
                <a:solidFill>
                  <a:srgbClr val="002060"/>
                </a:solidFill>
                <a:latin typeface="Times New Roman" panose="02020603050405020304" pitchFamily="18" charset="0"/>
                <a:cs typeface="Times New Roman" panose="02020603050405020304" pitchFamily="18" charset="0"/>
              </a:rPr>
              <a:t>! Ra </a:t>
            </a:r>
            <a:r>
              <a:rPr lang="en-US" dirty="0" err="1">
                <a:solidFill>
                  <a:srgbClr val="002060"/>
                </a:solidFill>
                <a:latin typeface="Times New Roman" panose="02020603050405020304" pitchFamily="18" charset="0"/>
                <a:cs typeface="Times New Roman" panose="02020603050405020304" pitchFamily="18" charset="0"/>
              </a:rPr>
              <a:t>ngoài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vườn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kia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đi</a:t>
            </a:r>
            <a:r>
              <a:rPr lang="en-US" dirty="0">
                <a:solidFill>
                  <a:srgbClr val="002060"/>
                </a:solidFill>
                <a:latin typeface="Times New Roman" panose="02020603050405020304" pitchFamily="18" charset="0"/>
                <a:cs typeface="Times New Roman" panose="02020603050405020304" pitchFamily="18" charset="0"/>
              </a:rPr>
              <a:t>! Ở </a:t>
            </a:r>
            <a:r>
              <a:rPr lang="en-US" dirty="0" err="1">
                <a:solidFill>
                  <a:srgbClr val="002060"/>
                </a:solidFill>
                <a:latin typeface="Times New Roman" panose="02020603050405020304" pitchFamily="18" charset="0"/>
                <a:cs typeface="Times New Roman" panose="02020603050405020304" pitchFamily="18" charset="0"/>
              </a:rPr>
              <a:t>đấy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cỏ</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này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hoa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này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thích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lắm</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845009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07289" y="259644"/>
            <a:ext cx="4357511"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liền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497284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176889" y="304800"/>
            <a:ext cx="480906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ơi!Mẹ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Thỏ</a:t>
            </a:r>
            <a:r>
              <a:rPr lang="en-US"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62211124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0" y="214489"/>
            <a:ext cx="3578578" cy="40011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Thỏ</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20547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467</Words>
  <Application>Microsoft Office PowerPoint</Application>
  <PresentationFormat>Widescreen</PresentationFormat>
  <Paragraphs>44</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1. Ổn định tổ chức:  Bài hát: Chú thỏ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117</cp:revision>
  <dcterms:created xsi:type="dcterms:W3CDTF">2021-11-01T15:55:05Z</dcterms:created>
  <dcterms:modified xsi:type="dcterms:W3CDTF">2024-12-20T07:20:23Z</dcterms:modified>
</cp:coreProperties>
</file>