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4" r:id="rId4"/>
    <p:sldId id="274" r:id="rId5"/>
    <p:sldId id="275" r:id="rId6"/>
    <p:sldId id="276" r:id="rId7"/>
    <p:sldId id="277" r:id="rId8"/>
    <p:sldId id="278" r:id="rId9"/>
    <p:sldId id="279" r:id="rId10"/>
    <p:sldId id="287" r:id="rId11"/>
    <p:sldId id="288" r:id="rId12"/>
    <p:sldId id="273" r:id="rId13"/>
    <p:sldId id="280" r:id="rId14"/>
    <p:sldId id="266" r:id="rId15"/>
    <p:sldId id="265" r:id="rId16"/>
    <p:sldId id="281" r:id="rId17"/>
    <p:sldId id="282" r:id="rId18"/>
    <p:sldId id="283" r:id="rId19"/>
    <p:sldId id="270" r:id="rId20"/>
    <p:sldId id="284"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81" d="100"/>
          <a:sy n="81" d="100"/>
        </p:scale>
        <p:origin x="-25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241917-D038-480C-BBFC-CBDE326788E6}"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407491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41917-D038-480C-BBFC-CBDE326788E6}"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67739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41917-D038-480C-BBFC-CBDE326788E6}"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329668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41917-D038-480C-BBFC-CBDE326788E6}"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45633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241917-D038-480C-BBFC-CBDE326788E6}"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120644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241917-D038-480C-BBFC-CBDE326788E6}"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238455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241917-D038-480C-BBFC-CBDE326788E6}"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3941132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241917-D038-480C-BBFC-CBDE326788E6}"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113133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41917-D038-480C-BBFC-CBDE326788E6}"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600653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241917-D038-480C-BBFC-CBDE326788E6}"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160872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241917-D038-480C-BBFC-CBDE326788E6}"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2348D-EECD-4AD7-9A8B-3E823309692F}" type="slidenum">
              <a:rPr lang="en-US" smtClean="0"/>
              <a:t>‹#›</a:t>
            </a:fld>
            <a:endParaRPr lang="en-US"/>
          </a:p>
        </p:txBody>
      </p:sp>
    </p:spTree>
    <p:extLst>
      <p:ext uri="{BB962C8B-B14F-4D97-AF65-F5344CB8AC3E}">
        <p14:creationId xmlns:p14="http://schemas.microsoft.com/office/powerpoint/2010/main" val="174219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41917-D038-480C-BBFC-CBDE326788E6}" type="datetimeFigureOut">
              <a:rPr lang="en-US" smtClean="0"/>
              <a:t>12/19/2024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2348D-EECD-4AD7-9A8B-3E823309692F}" type="slidenum">
              <a:rPr lang="en-US" smtClean="0"/>
              <a:t>‹#›</a:t>
            </a:fld>
            <a:endParaRPr lang="en-US"/>
          </a:p>
        </p:txBody>
      </p:sp>
    </p:spTree>
    <p:extLst>
      <p:ext uri="{BB962C8B-B14F-4D97-AF65-F5344CB8AC3E}">
        <p14:creationId xmlns:p14="http://schemas.microsoft.com/office/powerpoint/2010/main" val="1363261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49823"/>
          </a:xfrm>
          <a:prstGeom prst="rect">
            <a:avLst/>
          </a:prstGeom>
        </p:spPr>
      </p:pic>
      <p:sp>
        <p:nvSpPr>
          <p:cNvPr id="6" name="TextBox 5"/>
          <p:cNvSpPr txBox="1"/>
          <p:nvPr/>
        </p:nvSpPr>
        <p:spPr>
          <a:xfrm>
            <a:off x="3894667" y="259644"/>
            <a:ext cx="5113866" cy="369332"/>
          </a:xfrm>
          <a:prstGeom prst="rect">
            <a:avLst/>
          </a:prstGeom>
          <a:noFill/>
        </p:spPr>
        <p:txBody>
          <a:bodyPr wrap="square" rtlCol="0">
            <a:spAutoFit/>
          </a:bodyPr>
          <a:lstStyle/>
          <a:p>
            <a:endParaRPr lang="en-US" dirty="0"/>
          </a:p>
        </p:txBody>
      </p:sp>
      <p:sp>
        <p:nvSpPr>
          <p:cNvPr id="2" name="TextBox 1"/>
          <p:cNvSpPr txBox="1"/>
          <p:nvPr/>
        </p:nvSpPr>
        <p:spPr>
          <a:xfrm>
            <a:off x="3341511" y="13461"/>
            <a:ext cx="5937956" cy="707886"/>
          </a:xfrm>
          <a:prstGeom prst="rect">
            <a:avLst/>
          </a:prstGeom>
          <a:noFill/>
        </p:spPr>
        <p:txBody>
          <a:bodyPr wrap="square" rtlCol="0">
            <a:spAutoFit/>
          </a:bodyPr>
          <a:lstStyle/>
          <a:p>
            <a:pPr algn="ctr"/>
            <a:r>
              <a:rPr lang="en-US" sz="2000" b="1" dirty="0" smtClean="0">
                <a:solidFill>
                  <a:srgbClr val="002060"/>
                </a:solidFill>
                <a:latin typeface="Times New Roman" panose="02020603050405020304" pitchFamily="18" charset="0"/>
                <a:cs typeface="Times New Roman" panose="02020603050405020304" pitchFamily="18" charset="0"/>
              </a:rPr>
              <a:t>UBND QUẬN LONG BIÊN</a:t>
            </a:r>
          </a:p>
          <a:p>
            <a:pPr algn="ctr"/>
            <a:r>
              <a:rPr lang="en-US" sz="2000" b="1" dirty="0" smtClean="0">
                <a:solidFill>
                  <a:srgbClr val="002060"/>
                </a:solidFill>
                <a:latin typeface="Times New Roman" panose="02020603050405020304" pitchFamily="18" charset="0"/>
                <a:cs typeface="Times New Roman" panose="02020603050405020304" pitchFamily="18" charset="0"/>
              </a:rPr>
              <a:t>TRƯỜNG MẦM NON GIANG BIÊN</a:t>
            </a: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590" y="680336"/>
            <a:ext cx="767645" cy="794603"/>
          </a:xfrm>
          <a:prstGeom prst="rect">
            <a:avLst/>
          </a:prstGeom>
        </p:spPr>
      </p:pic>
      <p:sp>
        <p:nvSpPr>
          <p:cNvPr id="5" name="TextBox 4"/>
          <p:cNvSpPr txBox="1"/>
          <p:nvPr/>
        </p:nvSpPr>
        <p:spPr>
          <a:xfrm>
            <a:off x="1958621" y="1692410"/>
            <a:ext cx="8500534" cy="661720"/>
          </a:xfrm>
          <a:prstGeom prst="rect">
            <a:avLst/>
          </a:prstGeom>
          <a:noFill/>
        </p:spPr>
        <p:txBody>
          <a:bodyPr wrap="square" rtlCol="0">
            <a:spAutoFit/>
          </a:bodyPr>
          <a:lstStyle/>
          <a:p>
            <a:pPr algn="ctr"/>
            <a:r>
              <a:rPr lang="en-US" sz="3700" b="1" dirty="0" smtClean="0">
                <a:solidFill>
                  <a:srgbClr val="FF0000"/>
                </a:solidFill>
                <a:latin typeface="Times New Roman" panose="02020603050405020304" pitchFamily="18" charset="0"/>
                <a:cs typeface="Times New Roman" panose="02020603050405020304" pitchFamily="18" charset="0"/>
              </a:rPr>
              <a:t>LĨNH VỰC PHÁT TRIỂN NGÔN NGỮ</a:t>
            </a:r>
            <a:endParaRPr lang="en-US" sz="37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341510" y="2583672"/>
            <a:ext cx="7461955" cy="1938992"/>
          </a:xfrm>
          <a:prstGeom prst="rect">
            <a:avLst/>
          </a:prstGeom>
          <a:noFill/>
        </p:spPr>
        <p:txBody>
          <a:bodyPr wrap="square" rtlCol="0">
            <a:spAutoFit/>
          </a:bodyPr>
          <a:lstStyle/>
          <a:p>
            <a:r>
              <a:rPr lang="en-US" sz="3000" dirty="0" err="1" smtClean="0">
                <a:solidFill>
                  <a:srgbClr val="0000CC"/>
                </a:solidFill>
                <a:latin typeface="Times New Roman" panose="02020603050405020304" pitchFamily="18" charset="0"/>
                <a:cs typeface="Times New Roman" panose="02020603050405020304" pitchFamily="18" charset="0"/>
              </a:rPr>
              <a:t>Hoạt</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động</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a:solidFill>
                  <a:srgbClr val="0000CC"/>
                </a:solidFill>
                <a:latin typeface="Times New Roman" panose="02020603050405020304" pitchFamily="18" charset="0"/>
                <a:cs typeface="Times New Roman" panose="02020603050405020304" pitchFamily="18" charset="0"/>
              </a:rPr>
              <a:t>L</a:t>
            </a:r>
            <a:r>
              <a:rPr lang="en-US" sz="3000" dirty="0" err="1" smtClean="0">
                <a:solidFill>
                  <a:srgbClr val="0000CC"/>
                </a:solidFill>
                <a:latin typeface="Times New Roman" panose="02020603050405020304" pitchFamily="18" charset="0"/>
                <a:cs typeface="Times New Roman" panose="02020603050405020304" pitchFamily="18" charset="0"/>
              </a:rPr>
              <a:t>àm</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quen</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văn</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học</a:t>
            </a:r>
            <a:endParaRPr lang="en-US" sz="3000" dirty="0" smtClean="0">
              <a:solidFill>
                <a:srgbClr val="0000CC"/>
              </a:solidFill>
              <a:latin typeface="Times New Roman" panose="02020603050405020304" pitchFamily="18" charset="0"/>
              <a:cs typeface="Times New Roman" panose="02020603050405020304" pitchFamily="18" charset="0"/>
            </a:endParaRPr>
          </a:p>
          <a:p>
            <a:r>
              <a:rPr lang="en-US" sz="3000" dirty="0" err="1" smtClean="0">
                <a:solidFill>
                  <a:srgbClr val="0000CC"/>
                </a:solidFill>
                <a:latin typeface="Times New Roman" panose="02020603050405020304" pitchFamily="18" charset="0"/>
                <a:cs typeface="Times New Roman" panose="02020603050405020304" pitchFamily="18" charset="0"/>
              </a:rPr>
              <a:t>Đề</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tài</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Truyện</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Thỏ</a:t>
            </a:r>
            <a:r>
              <a:rPr lang="en-US" sz="3000" dirty="0" smtClean="0">
                <a:solidFill>
                  <a:srgbClr val="0000CC"/>
                </a:solidFill>
                <a:latin typeface="Times New Roman" panose="02020603050405020304" pitchFamily="18" charset="0"/>
                <a:cs typeface="Times New Roman" panose="02020603050405020304" pitchFamily="18" charset="0"/>
              </a:rPr>
              <a:t> con </a:t>
            </a:r>
            <a:r>
              <a:rPr lang="en-US" sz="3000" dirty="0" err="1" smtClean="0">
                <a:solidFill>
                  <a:srgbClr val="0000CC"/>
                </a:solidFill>
                <a:latin typeface="Times New Roman" panose="02020603050405020304" pitchFamily="18" charset="0"/>
                <a:cs typeface="Times New Roman" panose="02020603050405020304" pitchFamily="18" charset="0"/>
              </a:rPr>
              <a:t>không</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vâng</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lời</a:t>
            </a:r>
            <a:r>
              <a:rPr lang="en-US" sz="3000" dirty="0" smtClean="0">
                <a:solidFill>
                  <a:srgbClr val="0000CC"/>
                </a:solidFill>
                <a:latin typeface="Times New Roman" panose="02020603050405020304" pitchFamily="18" charset="0"/>
                <a:cs typeface="Times New Roman" panose="02020603050405020304" pitchFamily="18" charset="0"/>
              </a:rPr>
              <a:t>”</a:t>
            </a:r>
          </a:p>
          <a:p>
            <a:r>
              <a:rPr lang="en-US" sz="3000" dirty="0" err="1" smtClean="0">
                <a:solidFill>
                  <a:srgbClr val="0000CC"/>
                </a:solidFill>
                <a:latin typeface="Times New Roman" panose="02020603050405020304" pitchFamily="18" charset="0"/>
                <a:cs typeface="Times New Roman" panose="02020603050405020304" pitchFamily="18" charset="0"/>
              </a:rPr>
              <a:t>Lứa</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tuổi</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Nhà</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trẻ</a:t>
            </a:r>
            <a:r>
              <a:rPr lang="en-US" sz="3000" dirty="0" smtClean="0">
                <a:solidFill>
                  <a:srgbClr val="0000CC"/>
                </a:solidFill>
                <a:latin typeface="Times New Roman" panose="02020603050405020304" pitchFamily="18" charset="0"/>
                <a:cs typeface="Times New Roman" panose="02020603050405020304" pitchFamily="18" charset="0"/>
              </a:rPr>
              <a:t> “24 - 36 </a:t>
            </a:r>
            <a:r>
              <a:rPr lang="en-US" sz="3000" dirty="0" err="1" smtClean="0">
                <a:solidFill>
                  <a:srgbClr val="0000CC"/>
                </a:solidFill>
                <a:latin typeface="Times New Roman" panose="02020603050405020304" pitchFamily="18" charset="0"/>
                <a:cs typeface="Times New Roman" panose="02020603050405020304" pitchFamily="18" charset="0"/>
              </a:rPr>
              <a:t>tháng</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tuổi</a:t>
            </a:r>
            <a:r>
              <a:rPr lang="en-US" sz="3000" dirty="0" smtClean="0">
                <a:solidFill>
                  <a:srgbClr val="0000CC"/>
                </a:solidFill>
                <a:latin typeface="Times New Roman" panose="02020603050405020304" pitchFamily="18" charset="0"/>
                <a:cs typeface="Times New Roman" panose="02020603050405020304" pitchFamily="18" charset="0"/>
              </a:rPr>
              <a:t>”</a:t>
            </a:r>
          </a:p>
          <a:p>
            <a:r>
              <a:rPr lang="en-US" sz="3000" dirty="0" err="1" smtClean="0">
                <a:solidFill>
                  <a:srgbClr val="0000CC"/>
                </a:solidFill>
                <a:latin typeface="Times New Roman" panose="02020603050405020304" pitchFamily="18" charset="0"/>
                <a:cs typeface="Times New Roman" panose="02020603050405020304" pitchFamily="18" charset="0"/>
              </a:rPr>
              <a:t>Giáo</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viên</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Tạ</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Thị</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Quỳnh</a:t>
            </a:r>
            <a:r>
              <a:rPr lang="en-US" sz="3000" dirty="0" smtClean="0">
                <a:solidFill>
                  <a:srgbClr val="0000CC"/>
                </a:solidFill>
                <a:latin typeface="Times New Roman" panose="02020603050405020304" pitchFamily="18" charset="0"/>
                <a:cs typeface="Times New Roman" panose="02020603050405020304" pitchFamily="18" charset="0"/>
              </a:rPr>
              <a:t> </a:t>
            </a:r>
            <a:r>
              <a:rPr lang="en-US" sz="3000" dirty="0" err="1" smtClean="0">
                <a:solidFill>
                  <a:srgbClr val="0000CC"/>
                </a:solidFill>
                <a:latin typeface="Times New Roman" panose="02020603050405020304" pitchFamily="18" charset="0"/>
                <a:cs typeface="Times New Roman" panose="02020603050405020304" pitchFamily="18" charset="0"/>
              </a:rPr>
              <a:t>Anh</a:t>
            </a:r>
            <a:endParaRPr lang="en-US" sz="3000" dirty="0" smtClean="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239581" y="5311818"/>
            <a:ext cx="3001742" cy="461665"/>
          </a:xfrm>
          <a:prstGeom prst="rect">
            <a:avLst/>
          </a:prstGeom>
          <a:noFill/>
        </p:spPr>
        <p:txBody>
          <a:bodyPr wrap="square" rtlCol="0">
            <a:spAutoFit/>
          </a:body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Năm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học</a:t>
            </a:r>
            <a:r>
              <a:rPr lang="en-US" sz="2400" b="1" dirty="0" smtClean="0">
                <a:solidFill>
                  <a:srgbClr val="FF0000"/>
                </a:solidFill>
                <a:latin typeface="Times New Roman" panose="02020603050405020304" pitchFamily="18" charset="0"/>
                <a:cs typeface="Times New Roman" panose="02020603050405020304" pitchFamily="18" charset="0"/>
              </a:rPr>
              <a:t>: 2024 - 2025</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84249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046132" y="406400"/>
            <a:ext cx="4752623" cy="923330"/>
          </a:xfrm>
          <a:prstGeom prst="rect">
            <a:avLst/>
          </a:prstGeom>
          <a:noFill/>
        </p:spPr>
        <p:txBody>
          <a:bodyPr wrap="square" rtlCol="0">
            <a:spAutoFit/>
          </a:bodyPr>
          <a:lstStyle/>
          <a:p>
            <a:r>
              <a:rPr lang="en-US" dirty="0" err="1" smtClean="0">
                <a:solidFill>
                  <a:schemeClr val="bg1"/>
                </a:solidFill>
                <a:latin typeface="Times New Roman" panose="02020603050405020304" pitchFamily="18" charset="0"/>
                <a:cs typeface="Times New Roman" panose="02020603050405020304" pitchFamily="18" charset="0"/>
              </a:rPr>
              <a:t>Thỏ</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mẹ</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chạy</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ra</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ôm</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thỏ</a:t>
            </a:r>
            <a:r>
              <a:rPr lang="en-US" dirty="0" smtClean="0">
                <a:solidFill>
                  <a:schemeClr val="bg1"/>
                </a:solidFill>
                <a:latin typeface="Times New Roman" panose="02020603050405020304" pitchFamily="18" charset="0"/>
                <a:cs typeface="Times New Roman" panose="02020603050405020304" pitchFamily="18" charset="0"/>
              </a:rPr>
              <a:t> con, </a:t>
            </a:r>
            <a:r>
              <a:rPr lang="en-US" dirty="0" err="1" smtClean="0">
                <a:solidFill>
                  <a:schemeClr val="bg1"/>
                </a:solidFill>
                <a:latin typeface="Times New Roman" panose="02020603050405020304" pitchFamily="18" charset="0"/>
                <a:cs typeface="Times New Roman" panose="02020603050405020304" pitchFamily="18" charset="0"/>
              </a:rPr>
              <a:t>Thỏ</a:t>
            </a:r>
            <a:r>
              <a:rPr lang="en-US" dirty="0" smtClean="0">
                <a:solidFill>
                  <a:schemeClr val="bg1"/>
                </a:solidFill>
                <a:latin typeface="Times New Roman" panose="02020603050405020304" pitchFamily="18" charset="0"/>
                <a:cs typeface="Times New Roman" panose="02020603050405020304" pitchFamily="18" charset="0"/>
              </a:rPr>
              <a:t> con </a:t>
            </a:r>
            <a:r>
              <a:rPr lang="en-US" dirty="0" err="1" smtClean="0">
                <a:solidFill>
                  <a:schemeClr val="bg1"/>
                </a:solidFill>
                <a:latin typeface="Times New Roman" panose="02020603050405020304" pitchFamily="18" charset="0"/>
                <a:cs typeface="Times New Roman" panose="02020603050405020304" pitchFamily="18" charset="0"/>
              </a:rPr>
              <a:t>nói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với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mẹ</a:t>
            </a:r>
            <a:r>
              <a:rPr lang="en-US" dirty="0" smtClean="0">
                <a:solidFill>
                  <a:schemeClr val="bg1"/>
                </a:solidFill>
                <a:latin typeface="Times New Roman" panose="02020603050405020304" pitchFamily="18" charset="0"/>
                <a:cs typeface="Times New Roman" panose="02020603050405020304" pitchFamily="18" charset="0"/>
              </a:rPr>
              <a:t>:</a:t>
            </a:r>
          </a:p>
          <a:p>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Mẹ</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dặn</a:t>
            </a:r>
            <a:r>
              <a:rPr lang="en-US" dirty="0" smtClean="0">
                <a:solidFill>
                  <a:schemeClr val="bg1"/>
                </a:solidFill>
                <a:latin typeface="Times New Roman" panose="02020603050405020304" pitchFamily="18" charset="0"/>
                <a:cs typeface="Times New Roman" panose="02020603050405020304" pitchFamily="18" charset="0"/>
              </a:rPr>
              <a:t> con ở </a:t>
            </a:r>
            <a:r>
              <a:rPr lang="en-US" dirty="0" err="1" smtClean="0">
                <a:solidFill>
                  <a:schemeClr val="bg1"/>
                </a:solidFill>
                <a:latin typeface="Times New Roman" panose="02020603050405020304" pitchFamily="18" charset="0"/>
                <a:cs typeface="Times New Roman" panose="02020603050405020304" pitchFamily="18" charset="0"/>
              </a:rPr>
              <a:t>nhà</a:t>
            </a:r>
            <a:r>
              <a:rPr lang="en-US" dirty="0" smtClean="0">
                <a:solidFill>
                  <a:schemeClr val="bg1"/>
                </a:solidFill>
                <a:latin typeface="Times New Roman" panose="02020603050405020304" pitchFamily="18" charset="0"/>
                <a:cs typeface="Times New Roman" panose="02020603050405020304" pitchFamily="18" charset="0"/>
              </a:rPr>
              <a:t>. Con </a:t>
            </a:r>
            <a:r>
              <a:rPr lang="en-US" dirty="0" err="1" smtClean="0">
                <a:solidFill>
                  <a:schemeClr val="bg1"/>
                </a:solidFill>
                <a:latin typeface="Times New Roman" panose="02020603050405020304" pitchFamily="18" charset="0"/>
                <a:cs typeface="Times New Roman" panose="02020603050405020304" pitchFamily="18" charset="0"/>
              </a:rPr>
              <a:t>lại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đi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chơi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xa</a:t>
            </a:r>
            <a:r>
              <a:rPr lang="en-US" dirty="0" smtClean="0">
                <a:solidFill>
                  <a:schemeClr val="bg1"/>
                </a:solidFill>
                <a:latin typeface="Times New Roman" panose="02020603050405020304" pitchFamily="18" charset="0"/>
                <a:cs typeface="Times New Roman" panose="02020603050405020304" pitchFamily="18" charset="0"/>
              </a:rPr>
              <a:t>. Con </a:t>
            </a:r>
            <a:r>
              <a:rPr lang="en-US" dirty="0" err="1" smtClean="0">
                <a:solidFill>
                  <a:schemeClr val="bg1"/>
                </a:solidFill>
                <a:latin typeface="Times New Roman" panose="02020603050405020304" pitchFamily="18" charset="0"/>
                <a:cs typeface="Times New Roman" panose="02020603050405020304" pitchFamily="18" charset="0"/>
              </a:rPr>
              <a:t>xin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lỗi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mẹ</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67333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3386668" y="3244334"/>
            <a:ext cx="5971822" cy="1200329"/>
          </a:xfrm>
          <a:prstGeom prst="rect">
            <a:avLst/>
          </a:prstGeom>
        </p:spPr>
        <p:txBody>
          <a:bodyPr wrap="square">
            <a:spAutoFit/>
          </a:bodyPr>
          <a:lstStyle/>
          <a:p>
            <a:pPr algn="ctr"/>
            <a:r>
              <a:rPr lang="en-US" sz="7200" b="1" dirty="0">
                <a:solidFill>
                  <a:srgbClr val="FF0000"/>
                </a:solidFill>
                <a:latin typeface="Times New Roman" panose="02020603050405020304" pitchFamily="18" charset="0"/>
                <a:cs typeface="Times New Roman" panose="02020603050405020304" pitchFamily="18" charset="0"/>
              </a:rPr>
              <a:t>ĐÀM THOẠI</a:t>
            </a:r>
          </a:p>
        </p:txBody>
      </p:sp>
    </p:spTree>
    <p:extLst>
      <p:ext uri="{BB962C8B-B14F-4D97-AF65-F5344CB8AC3E}">
        <p14:creationId xmlns:p14="http://schemas.microsoft.com/office/powerpoint/2010/main" val="2234916396"/>
      </p:ext>
    </p:extLst>
  </p:cSld>
  <p:clrMapOvr>
    <a:masterClrMapping/>
  </p:clrMapOvr>
  <p:transition spd="slow" advTm="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844801" y="1117600"/>
            <a:ext cx="659271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smtClean="0">
                <a:solidFill>
                  <a:srgbClr val="00B050"/>
                </a:solidFill>
                <a:latin typeface="Times New Roman" panose="02020603050405020304" pitchFamily="18" charset="0"/>
                <a:cs typeface="Times New Roman" panose="02020603050405020304" pitchFamily="18" charset="0"/>
              </a:rPr>
              <a:t>Các</a:t>
            </a:r>
            <a:r>
              <a:rPr lang="en-US" sz="3600" dirty="0" smtClean="0">
                <a:solidFill>
                  <a:srgbClr val="00B050"/>
                </a:solidFill>
                <a:latin typeface="Times New Roman" panose="02020603050405020304" pitchFamily="18" charset="0"/>
                <a:cs typeface="Times New Roman" panose="02020603050405020304" pitchFamily="18" charset="0"/>
              </a:rPr>
              <a:t> con </a:t>
            </a:r>
            <a:r>
              <a:rPr lang="en-US" sz="3600" dirty="0" err="1" smtClean="0">
                <a:solidFill>
                  <a:srgbClr val="00B050"/>
                </a:solidFill>
                <a:latin typeface="Times New Roman" panose="02020603050405020304" pitchFamily="18" charset="0"/>
                <a:cs typeface="Times New Roman" panose="02020603050405020304" pitchFamily="18" charset="0"/>
              </a:rPr>
              <a:t>vừa</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được</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nghe</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cô</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kể</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câu</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chuyện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gì</a:t>
            </a:r>
            <a:r>
              <a:rPr lang="en-US" sz="3600" dirty="0" smtClean="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555" y="3183467"/>
            <a:ext cx="5508977" cy="2720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5341615"/>
      </p:ext>
    </p:extLst>
  </p:cSld>
  <p:clrMapOvr>
    <a:masterClrMapping/>
  </p:clrMapOvr>
  <mc:AlternateContent xmlns:mc="http://schemas.openxmlformats.org/markup-compatibility/2006" xmlns:p14="http://schemas.microsoft.com/office/powerpoint/2010/main">
    <mc:Choice Requires="p14">
      <p:transition spd="slow" p14:dur="2000" advTm="6850"/>
    </mc:Choice>
    <mc:Fallback xmlns="">
      <p:transition spd="slow" advTm="6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7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0"/>
            <a:ext cx="12193057" cy="7029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799644" y="1106312"/>
            <a:ext cx="679591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smtClean="0">
                <a:solidFill>
                  <a:srgbClr val="00B050"/>
                </a:solidFill>
                <a:latin typeface="Times New Roman" panose="02020603050405020304" pitchFamily="18" charset="0"/>
                <a:cs typeface="Times New Roman" panose="02020603050405020304" pitchFamily="18" charset="0"/>
              </a:rPr>
              <a:t>Trong</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câu</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chuyện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có</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những</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nhân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vật</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gì</a:t>
            </a:r>
            <a:r>
              <a:rPr lang="en-US" sz="3600" dirty="0" smtClean="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066844" y="3894667"/>
            <a:ext cx="276577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mẹ</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Thỏ</a:t>
            </a:r>
            <a:r>
              <a:rPr lang="en-US" sz="2400" dirty="0" smtClean="0">
                <a:latin typeface="Times New Roman" panose="02020603050405020304" pitchFamily="18" charset="0"/>
                <a:cs typeface="Times New Roman" panose="02020603050405020304" pitchFamily="18" charset="0"/>
              </a:rPr>
              <a:t> con</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Gấu</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Bươm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Bướm</a:t>
            </a:r>
            <a:endParaRPr lang="en-US" sz="2400" dirty="0">
              <a:latin typeface="Times New Roman" panose="02020603050405020304" pitchFamily="18" charset="0"/>
              <a:cs typeface="Times New Roman" panose="02020603050405020304" pitchFamily="18" charset="0"/>
            </a:endParaRPr>
          </a:p>
        </p:txBody>
      </p:sp>
      <p:sp>
        <p:nvSpPr>
          <p:cNvPr id="11" name="Right Arrow 10"/>
          <p:cNvSpPr/>
          <p:nvPr/>
        </p:nvSpPr>
        <p:spPr>
          <a:xfrm>
            <a:off x="5825067" y="4346236"/>
            <a:ext cx="891821" cy="361244"/>
          </a:xfrm>
          <a:prstGeom prst="rightArrow">
            <a:avLst>
              <a:gd name="adj1" fmla="val 50000"/>
              <a:gd name="adj2" fmla="val 131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009421" y="3138310"/>
            <a:ext cx="3668889" cy="3070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0721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10"/>
                                        <p:tgtEl>
                                          <p:spTgt spid="2"/>
                                        </p:tgtEl>
                                      </p:cBhvr>
                                    </p:animEffect>
                                    <p:anim calcmode="lin" valueType="num">
                                      <p:cBhvr>
                                        <p:cTn id="8" dur="1010" fill="hold"/>
                                        <p:tgtEl>
                                          <p:spTgt spid="2"/>
                                        </p:tgtEl>
                                        <p:attrNameLst>
                                          <p:attrName>ppt_x</p:attrName>
                                        </p:attrNameLst>
                                      </p:cBhvr>
                                      <p:tavLst>
                                        <p:tav tm="0">
                                          <p:val>
                                            <p:strVal val="#ppt_x"/>
                                          </p:val>
                                        </p:tav>
                                        <p:tav tm="100000">
                                          <p:val>
                                            <p:strVal val="#ppt_x"/>
                                          </p:val>
                                        </p:tav>
                                      </p:tavLst>
                                    </p:anim>
                                    <p:anim calcmode="lin" valueType="num">
                                      <p:cBhvr>
                                        <p:cTn id="9" dur="101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heel(1)">
                                      <p:cBhvr>
                                        <p:cTn id="12" dur="6000"/>
                                        <p:tgtEl>
                                          <p:spTgt spid="10">
                                            <p:txEl>
                                              <p:pRg st="0" end="0"/>
                                            </p:txEl>
                                          </p:spTgt>
                                        </p:tgtEl>
                                      </p:cBhvr>
                                    </p:animEffect>
                                  </p:childTnLst>
                                </p:cTn>
                              </p:par>
                              <p:par>
                                <p:cTn id="13" presetID="26"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down)">
                                      <p:cBhvr>
                                        <p:cTn id="15" dur="2030">
                                          <p:stCondLst>
                                            <p:cond delay="0"/>
                                          </p:stCondLst>
                                        </p:cTn>
                                        <p:tgtEl>
                                          <p:spTgt spid="10">
                                            <p:txEl>
                                              <p:pRg st="1" end="1"/>
                                            </p:txEl>
                                          </p:spTgt>
                                        </p:tgtEl>
                                      </p:cBhvr>
                                    </p:animEffect>
                                    <p:anim calcmode="lin" valueType="num">
                                      <p:cBhvr>
                                        <p:cTn id="16" dur="6377"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17" dur="232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18" dur="2324" tmFilter="0, 0; 0.125,0.2665; 0.25,0.4; 0.375,0.465; 0.5,0.5;  0.625,0.535; 0.75,0.6; 0.875,0.7335; 1,1">
                                          <p:stCondLst>
                                            <p:cond delay="232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19" dur="1162" tmFilter="0, 0; 0.125,0.2665; 0.25,0.4; 0.375,0.465; 0.5,0.5;  0.625,0.535; 0.75,0.6; 0.875,0.7335; 1,1">
                                          <p:stCondLst>
                                            <p:cond delay="463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20" dur="574" tmFilter="0, 0; 0.125,0.2665; 0.25,0.4; 0.375,0.465; 0.5,0.5;  0.625,0.535; 0.75,0.6; 0.875,0.7335; 1,1">
                                          <p:stCondLst>
                                            <p:cond delay="5796"/>
                                          </p:stCondLst>
                                        </p:cTn>
                                        <p:tgtEl>
                                          <p:spTgt spid="10">
                                            <p:txEl>
                                              <p:pRg st="1" end="1"/>
                                            </p:txEl>
                                          </p:spTgt>
                                        </p:tgtEl>
                                        <p:attrNameLst>
                                          <p:attrName>ppt_y</p:attrName>
                                        </p:attrNameLst>
                                      </p:cBhvr>
                                      <p:tavLst>
                                        <p:tav tm="0" fmla="#ppt_y-sin(pi*$)/81">
                                          <p:val>
                                            <p:fltVal val="0"/>
                                          </p:val>
                                        </p:tav>
                                        <p:tav tm="100000">
                                          <p:val>
                                            <p:fltVal val="1"/>
                                          </p:val>
                                        </p:tav>
                                      </p:tavLst>
                                    </p:anim>
                                    <p:animScale>
                                      <p:cBhvr>
                                        <p:cTn id="21" dur="91">
                                          <p:stCondLst>
                                            <p:cond delay="2275"/>
                                          </p:stCondLst>
                                        </p:cTn>
                                        <p:tgtEl>
                                          <p:spTgt spid="10">
                                            <p:txEl>
                                              <p:pRg st="1" end="1"/>
                                            </p:txEl>
                                          </p:spTgt>
                                        </p:tgtEl>
                                      </p:cBhvr>
                                      <p:to x="100000" y="60000"/>
                                    </p:animScale>
                                    <p:animScale>
                                      <p:cBhvr>
                                        <p:cTn id="22" dur="581" decel="50000">
                                          <p:stCondLst>
                                            <p:cond delay="2366"/>
                                          </p:stCondLst>
                                        </p:cTn>
                                        <p:tgtEl>
                                          <p:spTgt spid="10">
                                            <p:txEl>
                                              <p:pRg st="1" end="1"/>
                                            </p:txEl>
                                          </p:spTgt>
                                        </p:tgtEl>
                                      </p:cBhvr>
                                      <p:to x="100000" y="100000"/>
                                    </p:animScale>
                                    <p:animScale>
                                      <p:cBhvr>
                                        <p:cTn id="23" dur="91">
                                          <p:stCondLst>
                                            <p:cond delay="4592"/>
                                          </p:stCondLst>
                                        </p:cTn>
                                        <p:tgtEl>
                                          <p:spTgt spid="10">
                                            <p:txEl>
                                              <p:pRg st="1" end="1"/>
                                            </p:txEl>
                                          </p:spTgt>
                                        </p:tgtEl>
                                      </p:cBhvr>
                                      <p:to x="100000" y="80000"/>
                                    </p:animScale>
                                    <p:animScale>
                                      <p:cBhvr>
                                        <p:cTn id="24" dur="581" decel="50000">
                                          <p:stCondLst>
                                            <p:cond delay="4683"/>
                                          </p:stCondLst>
                                        </p:cTn>
                                        <p:tgtEl>
                                          <p:spTgt spid="10">
                                            <p:txEl>
                                              <p:pRg st="1" end="1"/>
                                            </p:txEl>
                                          </p:spTgt>
                                        </p:tgtEl>
                                      </p:cBhvr>
                                      <p:to x="100000" y="100000"/>
                                    </p:animScale>
                                    <p:animScale>
                                      <p:cBhvr>
                                        <p:cTn id="25" dur="91">
                                          <p:stCondLst>
                                            <p:cond delay="5747"/>
                                          </p:stCondLst>
                                        </p:cTn>
                                        <p:tgtEl>
                                          <p:spTgt spid="10">
                                            <p:txEl>
                                              <p:pRg st="1" end="1"/>
                                            </p:txEl>
                                          </p:spTgt>
                                        </p:tgtEl>
                                      </p:cBhvr>
                                      <p:to x="100000" y="90000"/>
                                    </p:animScale>
                                    <p:animScale>
                                      <p:cBhvr>
                                        <p:cTn id="26" dur="581" decel="50000">
                                          <p:stCondLst>
                                            <p:cond delay="5838"/>
                                          </p:stCondLst>
                                        </p:cTn>
                                        <p:tgtEl>
                                          <p:spTgt spid="10">
                                            <p:txEl>
                                              <p:pRg st="1" end="1"/>
                                            </p:txEl>
                                          </p:spTgt>
                                        </p:tgtEl>
                                      </p:cBhvr>
                                      <p:to x="100000" y="100000"/>
                                    </p:animScale>
                                    <p:animScale>
                                      <p:cBhvr>
                                        <p:cTn id="27" dur="91">
                                          <p:stCondLst>
                                            <p:cond delay="6328"/>
                                          </p:stCondLst>
                                        </p:cTn>
                                        <p:tgtEl>
                                          <p:spTgt spid="10">
                                            <p:txEl>
                                              <p:pRg st="1" end="1"/>
                                            </p:txEl>
                                          </p:spTgt>
                                        </p:tgtEl>
                                      </p:cBhvr>
                                      <p:to x="100000" y="95000"/>
                                    </p:animScale>
                                    <p:animScale>
                                      <p:cBhvr>
                                        <p:cTn id="28" dur="581" decel="50000">
                                          <p:stCondLst>
                                            <p:cond delay="6419"/>
                                          </p:stCondLst>
                                        </p:cTn>
                                        <p:tgtEl>
                                          <p:spTgt spid="10">
                                            <p:txEl>
                                              <p:pRg st="1" end="1"/>
                                            </p:txEl>
                                          </p:spTgt>
                                        </p:tgtEl>
                                      </p:cBhvr>
                                      <p:to x="100000" y="100000"/>
                                    </p:animScale>
                                  </p:childTnLst>
                                </p:cTn>
                              </p:par>
                              <p:par>
                                <p:cTn id="29" presetID="2" presetClass="entr" presetSubtype="4" fill="hold"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8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8000" fill="hold"/>
                                        <p:tgtEl>
                                          <p:spTgt spid="10">
                                            <p:txEl>
                                              <p:pRg st="2" end="2"/>
                                            </p:txEl>
                                          </p:spTgt>
                                        </p:tgtEl>
                                        <p:attrNameLst>
                                          <p:attrName>ppt_y</p:attrName>
                                        </p:attrNameLst>
                                      </p:cBhvr>
                                      <p:tavLst>
                                        <p:tav tm="0">
                                          <p:val>
                                            <p:strVal val="1+#ppt_h/2"/>
                                          </p:val>
                                        </p:tav>
                                        <p:tav tm="100000">
                                          <p:val>
                                            <p:strVal val="#ppt_y"/>
                                          </p:val>
                                        </p:tav>
                                      </p:tavLst>
                                    </p:anim>
                                  </p:childTnLst>
                                </p:cTn>
                              </p:par>
                              <p:par>
                                <p:cTn id="33" presetID="16" presetClass="entr" presetSubtype="21" fill="hold" nodeType="with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barn(inVertical)">
                                      <p:cBhvr>
                                        <p:cTn id="35" dur="9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686756" y="666044"/>
            <a:ext cx="7247465"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dirty="0" err="1" smtClean="0">
                <a:solidFill>
                  <a:srgbClr val="00B050"/>
                </a:solidFill>
                <a:latin typeface="Times New Roman" panose="02020603050405020304" pitchFamily="18" charset="0"/>
                <a:cs typeface="Times New Roman" panose="02020603050405020304" pitchFamily="18" charset="0"/>
              </a:rPr>
              <a:t>Thỏ</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mẹ</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dặn</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thỏ</a:t>
            </a:r>
            <a:r>
              <a:rPr lang="en-US" sz="4000" dirty="0" smtClean="0">
                <a:solidFill>
                  <a:srgbClr val="00B050"/>
                </a:solidFill>
                <a:latin typeface="Times New Roman" panose="02020603050405020304" pitchFamily="18" charset="0"/>
                <a:cs typeface="Times New Roman" panose="02020603050405020304" pitchFamily="18" charset="0"/>
              </a:rPr>
              <a:t> con </a:t>
            </a:r>
            <a:r>
              <a:rPr lang="en-US" sz="4000" dirty="0" err="1" smtClean="0">
                <a:solidFill>
                  <a:srgbClr val="00B050"/>
                </a:solidFill>
                <a:latin typeface="Times New Roman" panose="02020603050405020304" pitchFamily="18" charset="0"/>
                <a:cs typeface="Times New Roman" panose="02020603050405020304" pitchFamily="18" charset="0"/>
              </a:rPr>
              <a:t>như</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thế</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nào</a:t>
            </a:r>
            <a:r>
              <a:rPr lang="en-US" sz="4000" dirty="0" smtClean="0">
                <a:solidFill>
                  <a:srgbClr val="00B050"/>
                </a:solidFill>
                <a:latin typeface="Times New Roman" panose="02020603050405020304" pitchFamily="18" charset="0"/>
                <a:cs typeface="Times New Roman" panose="02020603050405020304" pitchFamily="18" charset="0"/>
              </a:rPr>
              <a:t>?</a:t>
            </a:r>
            <a:endParaRPr lang="en-US" sz="4000"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702755" y="2291644"/>
            <a:ext cx="5734755" cy="1077218"/>
          </a:xfrm>
          <a:prstGeom prst="rect">
            <a:avLst/>
          </a:prstGeom>
          <a:noFill/>
        </p:spPr>
        <p:txBody>
          <a:bodyPr wrap="square" rtlCol="0">
            <a:spAutoFit/>
          </a:bodyPr>
          <a:lstStyle/>
          <a:p>
            <a:pPr algn="ctr"/>
            <a:r>
              <a:rPr lang="en-US" sz="3200" dirty="0" err="1" smtClean="0">
                <a:solidFill>
                  <a:srgbClr val="FF0000"/>
                </a:solidFill>
                <a:latin typeface="Times New Roman" panose="02020603050405020304" pitchFamily="18" charset="0"/>
                <a:cs typeface="Times New Roman" panose="02020603050405020304" pitchFamily="18" charset="0"/>
              </a:rPr>
              <a:t>Thỏ</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mẹ</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dặn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thỏ</a:t>
            </a:r>
            <a:r>
              <a:rPr lang="en-US" sz="3200" dirty="0" smtClean="0">
                <a:solidFill>
                  <a:srgbClr val="FF0000"/>
                </a:solidFill>
                <a:latin typeface="Times New Roman" panose="02020603050405020304" pitchFamily="18" charset="0"/>
                <a:cs typeface="Times New Roman" panose="02020603050405020304" pitchFamily="18" charset="0"/>
              </a:rPr>
              <a:t> con ở </a:t>
            </a:r>
            <a:r>
              <a:rPr lang="en-US" sz="3200" dirty="0" err="1" smtClean="0">
                <a:solidFill>
                  <a:srgbClr val="FF0000"/>
                </a:solidFill>
                <a:latin typeface="Times New Roman" panose="02020603050405020304" pitchFamily="18" charset="0"/>
                <a:cs typeface="Times New Roman" panose="02020603050405020304" pitchFamily="18" charset="0"/>
              </a:rPr>
              <a:t>nhà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được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chơi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xa</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Down Arrow 8"/>
          <p:cNvSpPr/>
          <p:nvPr/>
        </p:nvSpPr>
        <p:spPr>
          <a:xfrm>
            <a:off x="6169377" y="1616497"/>
            <a:ext cx="282222" cy="55859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2" name="Picture 1"/>
          <p:cNvPicPr>
            <a:picLocks noChangeAspect="1"/>
          </p:cNvPicPr>
          <p:nvPr/>
        </p:nvPicPr>
        <p:blipFill>
          <a:blip r:embed="rId3"/>
          <a:stretch>
            <a:fillRect/>
          </a:stretch>
        </p:blipFill>
        <p:spPr>
          <a:xfrm>
            <a:off x="4134678" y="3580410"/>
            <a:ext cx="4876800" cy="2701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206182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60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7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902226" y="954156"/>
            <a:ext cx="684008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err="1" smtClean="0">
                <a:solidFill>
                  <a:srgbClr val="00B050"/>
                </a:solidFill>
                <a:latin typeface="Times New Roman" panose="02020603050405020304" pitchFamily="18" charset="0"/>
                <a:cs typeface="Times New Roman" panose="02020603050405020304" pitchFamily="18" charset="0"/>
              </a:rPr>
              <a:t>Vậy</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ai</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đến</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rủ</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Thỏ</a:t>
            </a:r>
            <a:r>
              <a:rPr lang="en-US" sz="4000" dirty="0" smtClean="0">
                <a:solidFill>
                  <a:srgbClr val="00B050"/>
                </a:solidFill>
                <a:latin typeface="Times New Roman" panose="02020603050405020304" pitchFamily="18" charset="0"/>
                <a:cs typeface="Times New Roman" panose="02020603050405020304" pitchFamily="18" charset="0"/>
              </a:rPr>
              <a:t> con </a:t>
            </a:r>
            <a:r>
              <a:rPr lang="en-US" sz="4000" dirty="0" err="1" smtClean="0">
                <a:solidFill>
                  <a:srgbClr val="00B050"/>
                </a:solidFill>
                <a:latin typeface="Times New Roman" panose="02020603050405020304" pitchFamily="18" charset="0"/>
                <a:cs typeface="Times New Roman" panose="02020603050405020304" pitchFamily="18" charset="0"/>
              </a:rPr>
              <a:t>đi</a:t>
            </a:r>
            <a:r>
              <a:rPr lang="en-US" sz="4000" dirty="0" smtClean="0">
                <a:solidFill>
                  <a:srgbClr val="00B050"/>
                </a:solidFill>
                <a:latin typeface="Times New Roman" panose="02020603050405020304" pitchFamily="18" charset="0"/>
                <a:cs typeface="Times New Roman" panose="02020603050405020304" pitchFamily="18" charset="0"/>
              </a:rPr>
              <a:t> </a:t>
            </a:r>
            <a:r>
              <a:rPr lang="en-US" sz="4000" dirty="0" err="1" smtClean="0">
                <a:solidFill>
                  <a:srgbClr val="00B050"/>
                </a:solidFill>
                <a:latin typeface="Times New Roman" panose="02020603050405020304" pitchFamily="18" charset="0"/>
                <a:cs typeface="Times New Roman" panose="02020603050405020304" pitchFamily="18" charset="0"/>
              </a:rPr>
              <a:t>chơi</a:t>
            </a:r>
            <a:r>
              <a:rPr lang="en-US" sz="4000" dirty="0" smtClean="0">
                <a:solidFill>
                  <a:srgbClr val="00B050"/>
                </a:solidFill>
                <a:latin typeface="Times New Roman" panose="02020603050405020304" pitchFamily="18" charset="0"/>
                <a:cs typeface="Times New Roman" panose="02020603050405020304" pitchFamily="18" charset="0"/>
              </a:rPr>
              <a:t>?</a:t>
            </a:r>
            <a:endParaRPr lang="en-US" sz="4000" dirty="0">
              <a:solidFill>
                <a:srgbClr val="00B05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421" y="3025422"/>
            <a:ext cx="5113867" cy="28222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4617471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578"/>
            <a:ext cx="12193057" cy="7029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867377" y="1115833"/>
            <a:ext cx="695395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smtClean="0">
                <a:solidFill>
                  <a:srgbClr val="00B050"/>
                </a:solidFill>
                <a:latin typeface="Times New Roman" panose="02020603050405020304" pitchFamily="18" charset="0"/>
                <a:cs typeface="Times New Roman" panose="02020603050405020304" pitchFamily="18" charset="0"/>
              </a:rPr>
              <a:t>Chuyện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gì</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đã</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xảy</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ra</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với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bạn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Thỏ</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khi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đi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chơi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nhỉ</a:t>
            </a:r>
            <a:r>
              <a:rPr lang="en-US" sz="3600" dirty="0" smtClean="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2980267"/>
            <a:ext cx="5012267" cy="2810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7191022" y="3905956"/>
            <a:ext cx="3014134"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Bạn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Thỏ</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bị</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đường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Right Arrow 8"/>
          <p:cNvSpPr/>
          <p:nvPr/>
        </p:nvSpPr>
        <p:spPr>
          <a:xfrm>
            <a:off x="6180667" y="4264475"/>
            <a:ext cx="553155" cy="237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66502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1000"/>
                                        <p:tgtEl>
                                          <p:spTgt spid="8">
                                            <p:txEl>
                                              <p:pRg st="0" end="0"/>
                                            </p:txEl>
                                          </p:spTgt>
                                        </p:tgtEl>
                                      </p:cBhvr>
                                    </p:animEffect>
                                    <p:anim calcmode="lin" valueType="num">
                                      <p:cBhvr>
                                        <p:cTn id="1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10" y="0"/>
            <a:ext cx="12192000" cy="6778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036711" y="609600"/>
            <a:ext cx="603955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dirty="0" smtClean="0">
                <a:solidFill>
                  <a:srgbClr val="00B050"/>
                </a:solidFill>
                <a:latin typeface="Times New Roman" panose="02020603050405020304" pitchFamily="18" charset="0"/>
                <a:cs typeface="Times New Roman" panose="02020603050405020304" pitchFamily="18" charset="0"/>
              </a:rPr>
              <a:t>Ai </a:t>
            </a:r>
            <a:r>
              <a:rPr lang="en-US" sz="3600" dirty="0" err="1" smtClean="0">
                <a:solidFill>
                  <a:srgbClr val="00B050"/>
                </a:solidFill>
                <a:latin typeface="Times New Roman" panose="02020603050405020304" pitchFamily="18" charset="0"/>
                <a:cs typeface="Times New Roman" panose="02020603050405020304" pitchFamily="18" charset="0"/>
              </a:rPr>
              <a:t>đã</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dắt</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bạn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Thỏ</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về</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nhà</a:t>
            </a:r>
            <a:r>
              <a:rPr lang="en-US" sz="3600" dirty="0" smtClean="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710" y="2698044"/>
            <a:ext cx="4865511"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7303910" y="3646311"/>
            <a:ext cx="2404533"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Bác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Gấu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dắt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Thỏ</a:t>
            </a:r>
            <a:r>
              <a:rPr lang="en-US" sz="2800" dirty="0" smtClean="0">
                <a:solidFill>
                  <a:srgbClr val="FF0000"/>
                </a:solidFill>
                <a:latin typeface="Times New Roman" panose="02020603050405020304" pitchFamily="18" charset="0"/>
                <a:cs typeface="Times New Roman" panose="02020603050405020304" pitchFamily="18" charset="0"/>
              </a:rPr>
              <a:t> con </a:t>
            </a:r>
            <a:r>
              <a:rPr lang="en-US" sz="2800" dirty="0" err="1" smtClean="0">
                <a:solidFill>
                  <a:srgbClr val="FF0000"/>
                </a:solidFill>
                <a:latin typeface="Times New Roman" panose="02020603050405020304" pitchFamily="18" charset="0"/>
                <a:cs typeface="Times New Roman" panose="02020603050405020304" pitchFamily="18" charset="0"/>
              </a:rPr>
              <a:t>về</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nhà</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Right Arrow 8"/>
          <p:cNvSpPr/>
          <p:nvPr/>
        </p:nvSpPr>
        <p:spPr>
          <a:xfrm>
            <a:off x="5971821" y="4123364"/>
            <a:ext cx="801511" cy="31609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435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circle(in)">
                                      <p:cBhvr>
                                        <p:cTn id="25"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664178" y="1196623"/>
            <a:ext cx="742808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dirty="0" err="1" smtClean="0">
                <a:solidFill>
                  <a:srgbClr val="00B050"/>
                </a:solidFill>
                <a:latin typeface="Times New Roman" panose="02020603050405020304" pitchFamily="18" charset="0"/>
                <a:cs typeface="Times New Roman" panose="02020603050405020304" pitchFamily="18" charset="0"/>
              </a:rPr>
              <a:t>Khi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biết</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lỗi</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thì</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bạn</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Thỏ</a:t>
            </a:r>
            <a:r>
              <a:rPr lang="en-US" sz="3600" dirty="0" smtClean="0">
                <a:solidFill>
                  <a:srgbClr val="00B050"/>
                </a:solidFill>
                <a:latin typeface="Times New Roman" panose="02020603050405020304" pitchFamily="18" charset="0"/>
                <a:cs typeface="Times New Roman" panose="02020603050405020304" pitchFamily="18" charset="0"/>
              </a:rPr>
              <a:t> con </a:t>
            </a:r>
            <a:r>
              <a:rPr lang="en-US" sz="3600" dirty="0" err="1" smtClean="0">
                <a:solidFill>
                  <a:srgbClr val="00B050"/>
                </a:solidFill>
                <a:latin typeface="Times New Roman" panose="02020603050405020304" pitchFamily="18" charset="0"/>
                <a:cs typeface="Times New Roman" panose="02020603050405020304" pitchFamily="18" charset="0"/>
              </a:rPr>
              <a:t>đã</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làm</a:t>
            </a:r>
            <a:r>
              <a:rPr lang="en-US" sz="3600" dirty="0" smtClean="0">
                <a:solidFill>
                  <a:srgbClr val="00B050"/>
                </a:solidFill>
                <a:latin typeface="Times New Roman" panose="02020603050405020304" pitchFamily="18" charset="0"/>
                <a:cs typeface="Times New Roman" panose="02020603050405020304" pitchFamily="18" charset="0"/>
              </a:rPr>
              <a:t> </a:t>
            </a:r>
            <a:r>
              <a:rPr lang="en-US" sz="3600" dirty="0" err="1" smtClean="0">
                <a:solidFill>
                  <a:srgbClr val="00B050"/>
                </a:solidFill>
                <a:latin typeface="Times New Roman" panose="02020603050405020304" pitchFamily="18" charset="0"/>
                <a:cs typeface="Times New Roman" panose="02020603050405020304" pitchFamily="18" charset="0"/>
              </a:rPr>
              <a:t>gì</a:t>
            </a:r>
            <a:r>
              <a:rPr lang="en-US" sz="3600" dirty="0">
                <a:solidFill>
                  <a:srgbClr val="00B05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3770489" y="2415822"/>
            <a:ext cx="5046132" cy="646331"/>
          </a:xfrm>
          <a:prstGeom prst="rect">
            <a:avLst/>
          </a:prstGeom>
          <a:noFill/>
        </p:spPr>
        <p:txBody>
          <a:bodyPr wrap="square" rtlCol="0">
            <a:spAutoFit/>
          </a:bodyPr>
          <a:lstStyle/>
          <a:p>
            <a:pPr algn="ctr"/>
            <a:r>
              <a:rPr lang="en-US" sz="3600" dirty="0" err="1" smtClean="0">
                <a:solidFill>
                  <a:srgbClr val="FF0000"/>
                </a:solidFill>
                <a:latin typeface="Times New Roman" panose="02020603050405020304" pitchFamily="18" charset="0"/>
                <a:cs typeface="Times New Roman" panose="02020603050405020304" pitchFamily="18" charset="0"/>
              </a:rPr>
              <a:t>Bạn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thỏ</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đã</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xin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lỗi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mẹ</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3623732" y="3375378"/>
            <a:ext cx="5192889" cy="26980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6334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80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0"/>
                                        <p:tgtEl>
                                          <p:spTgt spid="8"/>
                                        </p:tgtEl>
                                      </p:cBhvr>
                                    </p:animEffect>
                                    <p:anim calcmode="lin" valueType="num">
                                      <p:cBhvr>
                                        <p:cTn id="11" dur="3000" fill="hold"/>
                                        <p:tgtEl>
                                          <p:spTgt spid="8"/>
                                        </p:tgtEl>
                                        <p:attrNameLst>
                                          <p:attrName>ppt_x</p:attrName>
                                        </p:attrNameLst>
                                      </p:cBhvr>
                                      <p:tavLst>
                                        <p:tav tm="0">
                                          <p:val>
                                            <p:strVal val="#ppt_x"/>
                                          </p:val>
                                        </p:tav>
                                        <p:tav tm="100000">
                                          <p:val>
                                            <p:strVal val="#ppt_x"/>
                                          </p:val>
                                        </p:tav>
                                      </p:tavLst>
                                    </p:anim>
                                    <p:anim calcmode="lin" valueType="num">
                                      <p:cBhvr>
                                        <p:cTn id="12" dur="3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002844" y="1524000"/>
            <a:ext cx="6163733" cy="1692771"/>
          </a:xfrm>
          <a:prstGeom prst="rect">
            <a:avLst/>
          </a:prstGeom>
          <a:noFill/>
        </p:spPr>
        <p:txBody>
          <a:bodyPr wrap="square" rtlCol="0">
            <a:spAutoFit/>
          </a:bodyPr>
          <a:lstStyle/>
          <a:p>
            <a:pPr algn="ctr"/>
            <a:r>
              <a:rPr lang="en-US" sz="6000" dirty="0" err="1" smtClean="0">
                <a:solidFill>
                  <a:srgbClr val="0070C0"/>
                </a:solidFill>
                <a:latin typeface="Times New Roman" panose="02020603050405020304" pitchFamily="18" charset="0"/>
                <a:cs typeface="Times New Roman" panose="02020603050405020304" pitchFamily="18" charset="0"/>
              </a:rPr>
              <a:t>Vở</a:t>
            </a:r>
            <a:r>
              <a:rPr lang="en-US" sz="6000" dirty="0" smtClean="0">
                <a:solidFill>
                  <a:srgbClr val="0070C0"/>
                </a:solidFill>
                <a:latin typeface="Times New Roman" panose="02020603050405020304" pitchFamily="18" charset="0"/>
                <a:cs typeface="Times New Roman" panose="02020603050405020304" pitchFamily="18" charset="0"/>
              </a:rPr>
              <a:t> </a:t>
            </a:r>
            <a:r>
              <a:rPr lang="en-US" sz="6000" dirty="0" err="1" smtClean="0">
                <a:solidFill>
                  <a:srgbClr val="0070C0"/>
                </a:solidFill>
                <a:latin typeface="Times New Roman" panose="02020603050405020304" pitchFamily="18" charset="0"/>
                <a:cs typeface="Times New Roman" panose="02020603050405020304" pitchFamily="18" charset="0"/>
              </a:rPr>
              <a:t>kịch</a:t>
            </a:r>
            <a:r>
              <a:rPr lang="en-US" sz="6000" dirty="0" smtClean="0">
                <a:solidFill>
                  <a:srgbClr val="0070C0"/>
                </a:solidFill>
                <a:latin typeface="Times New Roman" panose="02020603050405020304" pitchFamily="18" charset="0"/>
                <a:cs typeface="Times New Roman" panose="02020603050405020304" pitchFamily="18" charset="0"/>
              </a:rPr>
              <a:t> </a:t>
            </a:r>
          </a:p>
          <a:p>
            <a:pPr algn="ctr"/>
            <a:r>
              <a:rPr lang="en-US" sz="4400" dirty="0" smtClean="0">
                <a:solidFill>
                  <a:srgbClr val="FF0000"/>
                </a:solidFill>
                <a:latin typeface="Times New Roman" panose="02020603050405020304" pitchFamily="18" charset="0"/>
                <a:cs typeface="Times New Roman" panose="02020603050405020304" pitchFamily="18" charset="0"/>
              </a:rPr>
              <a:t>“</a:t>
            </a:r>
            <a:r>
              <a:rPr lang="en-US" sz="4400" dirty="0" err="1" smtClean="0">
                <a:solidFill>
                  <a:srgbClr val="FF0000"/>
                </a:solidFill>
                <a:latin typeface="Times New Roman" panose="02020603050405020304" pitchFamily="18" charset="0"/>
                <a:cs typeface="Times New Roman" panose="02020603050405020304" pitchFamily="18" charset="0"/>
              </a:rPr>
              <a:t>Thỏ</a:t>
            </a:r>
            <a:r>
              <a:rPr lang="en-US" sz="4400" dirty="0" smtClean="0">
                <a:solidFill>
                  <a:srgbClr val="FF0000"/>
                </a:solidFill>
                <a:latin typeface="Times New Roman" panose="02020603050405020304" pitchFamily="18" charset="0"/>
                <a:cs typeface="Times New Roman" panose="02020603050405020304" pitchFamily="18" charset="0"/>
              </a:rPr>
              <a:t> con </a:t>
            </a:r>
            <a:r>
              <a:rPr lang="en-US" sz="4400" dirty="0" err="1" smtClean="0">
                <a:solidFill>
                  <a:srgbClr val="FF0000"/>
                </a:solidFill>
                <a:latin typeface="Times New Roman" panose="02020603050405020304" pitchFamily="18" charset="0"/>
                <a:cs typeface="Times New Roman" panose="02020603050405020304" pitchFamily="18" charset="0"/>
              </a:rPr>
              <a:t>không</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vâng</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lời</a:t>
            </a:r>
            <a:r>
              <a:rPr lang="en-US" sz="4400" dirty="0" smtClean="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0777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1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773723" y="2677148"/>
            <a:ext cx="10644554" cy="1569660"/>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Ổn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định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tổ</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chức</a:t>
            </a:r>
            <a:r>
              <a:rPr lang="en-US" sz="4800" b="1" dirty="0" smtClean="0">
                <a:solidFill>
                  <a:srgbClr val="FF0000"/>
                </a:solidFill>
                <a:latin typeface="Times New Roman" panose="02020603050405020304" pitchFamily="18" charset="0"/>
                <a:cs typeface="Times New Roman" panose="02020603050405020304" pitchFamily="18" charset="0"/>
              </a:rPr>
              <a:t>:</a:t>
            </a:r>
          </a:p>
          <a:p>
            <a:pPr algn="ct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Cô</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và</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trẻ</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hát</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bài</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mẹ</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yêu</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không</a:t>
            </a:r>
            <a:r>
              <a:rPr lang="en-US" sz="4800" b="1" dirty="0" smtClean="0">
                <a:solidFill>
                  <a:srgbClr val="0000CC"/>
                </a:solidFill>
                <a:latin typeface="Times New Roman" panose="02020603050405020304" pitchFamily="18" charset="0"/>
                <a:cs typeface="Times New Roman" panose="02020603050405020304" pitchFamily="18" charset="0"/>
              </a:rPr>
              <a:t> </a:t>
            </a:r>
            <a:r>
              <a:rPr lang="en-US" sz="4800" b="1" dirty="0" err="1" smtClean="0">
                <a:solidFill>
                  <a:srgbClr val="0000CC"/>
                </a:solidFill>
                <a:latin typeface="Times New Roman" panose="02020603050405020304" pitchFamily="18" charset="0"/>
                <a:cs typeface="Times New Roman" panose="02020603050405020304" pitchFamily="18" charset="0"/>
              </a:rPr>
              <a:t>nào</a:t>
            </a:r>
            <a:r>
              <a:rPr lang="en-US" sz="4800" b="1" dirty="0" smtClean="0">
                <a:solidFill>
                  <a:srgbClr val="0000CC"/>
                </a:solidFill>
                <a:latin typeface="Times New Roman" panose="02020603050405020304" pitchFamily="18" charset="0"/>
                <a:cs typeface="Times New Roman" panose="02020603050405020304" pitchFamily="18" charset="0"/>
              </a:rPr>
              <a:t>”</a:t>
            </a:r>
            <a:endParaRPr lang="en-US" sz="4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499937"/>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ound Diagonal Corner Rectangle 3"/>
          <p:cNvSpPr/>
          <p:nvPr/>
        </p:nvSpPr>
        <p:spPr>
          <a:xfrm>
            <a:off x="3330222" y="1298222"/>
            <a:ext cx="6141156" cy="3239911"/>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rgbClr val="002060"/>
                </a:solidFill>
                <a:latin typeface="+mj-lt"/>
              </a:rPr>
              <a:t>Giáo dục: Qua câu chuyện “Thỏ con không vâng lời” các con phải biết vâng lời ông bà, bố mẹ, cô giáo và người lớn. Không được đi chơi xa một mình. Các con nhớ lời cô chưa</a:t>
            </a:r>
          </a:p>
        </p:txBody>
      </p:sp>
      <p:pic>
        <p:nvPicPr>
          <p:cNvPr id="2" name="Truyện 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27302" y="6626578"/>
            <a:ext cx="304800" cy="304800"/>
          </a:xfrm>
          <a:prstGeom prst="rect">
            <a:avLst/>
          </a:prstGeom>
        </p:spPr>
      </p:pic>
    </p:spTree>
    <p:extLst>
      <p:ext uri="{BB962C8B-B14F-4D97-AF65-F5344CB8AC3E}">
        <p14:creationId xmlns:p14="http://schemas.microsoft.com/office/powerpoint/2010/main" val="2177332950"/>
      </p:ext>
    </p:extLst>
  </p:cSld>
  <p:clrMapOvr>
    <a:masterClrMapping/>
  </p:clrMapOvr>
  <mc:AlternateContent xmlns:mc="http://schemas.openxmlformats.org/markup-compatibility/2006" xmlns:p14="http://schemas.microsoft.com/office/powerpoint/2010/main">
    <mc:Choice Requires="p14">
      <p:transition spd="slow" p14:dur="2000" advTm="11000"/>
    </mc:Choice>
    <mc:Fallback xmlns="">
      <p:transition spd="slow"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6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709333" y="2269067"/>
            <a:ext cx="6750755" cy="1938992"/>
          </a:xfrm>
          <a:prstGeom prst="rect">
            <a:avLst/>
          </a:prstGeom>
          <a:noFill/>
        </p:spPr>
        <p:txBody>
          <a:bodyPr wrap="square" rtlCol="0">
            <a:spAutoFit/>
          </a:bodyPr>
          <a:lstStyle/>
          <a:p>
            <a:pPr algn="ctr"/>
            <a:r>
              <a:rPr lang="en-US" sz="6000" dirty="0" smtClean="0">
                <a:solidFill>
                  <a:srgbClr val="FF0000"/>
                </a:solidFill>
                <a:latin typeface="Times New Roman" panose="02020603050405020304" pitchFamily="18" charset="0"/>
                <a:cs typeface="Times New Roman" panose="02020603050405020304" pitchFamily="18" charset="0"/>
              </a:rPr>
              <a:t>Xin </a:t>
            </a:r>
            <a:r>
              <a:rPr lang="en-US" sz="6000" dirty="0" err="1" smtClean="0">
                <a:solidFill>
                  <a:srgbClr val="FF0000"/>
                </a:solidFill>
                <a:latin typeface="Times New Roman" panose="02020603050405020304" pitchFamily="18" charset="0"/>
                <a:cs typeface="Times New Roman" panose="02020603050405020304" pitchFamily="18" charset="0"/>
              </a:rPr>
              <a:t>chào</a:t>
            </a:r>
            <a:r>
              <a:rPr lang="en-US" sz="6000" dirty="0" smtClean="0">
                <a:solidFill>
                  <a:srgbClr val="FF0000"/>
                </a:solidFill>
                <a:latin typeface="Times New Roman" panose="02020603050405020304" pitchFamily="18" charset="0"/>
                <a:cs typeface="Times New Roman" panose="02020603050405020304" pitchFamily="18" charset="0"/>
              </a:rPr>
              <a:t> </a:t>
            </a:r>
          </a:p>
          <a:p>
            <a:pPr algn="ctr"/>
            <a:r>
              <a:rPr lang="en-US" sz="6000" dirty="0" err="1" smtClean="0">
                <a:solidFill>
                  <a:srgbClr val="FF0000"/>
                </a:solidFill>
                <a:latin typeface="Times New Roman" panose="02020603050405020304" pitchFamily="18" charset="0"/>
                <a:cs typeface="Times New Roman" panose="02020603050405020304" pitchFamily="18" charset="0"/>
              </a:rPr>
              <a:t>Hẹn</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gặp</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lại</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các</a:t>
            </a:r>
            <a:r>
              <a:rPr lang="en-US" sz="6000" dirty="0" smtClean="0">
                <a:solidFill>
                  <a:srgbClr val="FF0000"/>
                </a:solidFill>
                <a:latin typeface="Times New Roman" panose="02020603050405020304" pitchFamily="18" charset="0"/>
                <a:cs typeface="Times New Roman" panose="02020603050405020304" pitchFamily="18" charset="0"/>
              </a:rPr>
              <a:t> con</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6391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4289778" y="1027289"/>
            <a:ext cx="346569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err="1" smtClean="0">
                <a:solidFill>
                  <a:srgbClr val="0070C0"/>
                </a:solidFill>
                <a:latin typeface="Times New Roman" panose="02020603050405020304" pitchFamily="18" charset="0"/>
                <a:cs typeface="Times New Roman" panose="02020603050405020304" pitchFamily="18" charset="0"/>
              </a:rPr>
              <a:t>Cô</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kể</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các</a:t>
            </a:r>
            <a:r>
              <a:rPr lang="en-US" sz="2800" dirty="0" smtClean="0">
                <a:solidFill>
                  <a:srgbClr val="0070C0"/>
                </a:solidFill>
                <a:latin typeface="Times New Roman" panose="02020603050405020304" pitchFamily="18" charset="0"/>
                <a:cs typeface="Times New Roman" panose="02020603050405020304" pitchFamily="18" charset="0"/>
              </a:rPr>
              <a:t> con </a:t>
            </a:r>
            <a:r>
              <a:rPr lang="en-US" sz="2800" dirty="0" err="1" smtClean="0">
                <a:solidFill>
                  <a:srgbClr val="0070C0"/>
                </a:solidFill>
                <a:latin typeface="Times New Roman" panose="02020603050405020304" pitchFamily="18" charset="0"/>
                <a:cs typeface="Times New Roman" panose="02020603050405020304" pitchFamily="18" charset="0"/>
              </a:rPr>
              <a:t>nghe</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câu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chuyện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gì</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905956" y="3341511"/>
            <a:ext cx="4617155" cy="2968976"/>
          </a:xfrm>
          <a:prstGeom prst="rect">
            <a:avLst/>
          </a:prstGeom>
        </p:spPr>
      </p:pic>
    </p:spTree>
    <p:extLst>
      <p:ext uri="{BB962C8B-B14F-4D97-AF65-F5344CB8AC3E}">
        <p14:creationId xmlns:p14="http://schemas.microsoft.com/office/powerpoint/2010/main" val="376994998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8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1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869244" y="2020711"/>
            <a:ext cx="10747023" cy="846386"/>
          </a:xfrm>
          <a:prstGeom prst="rect">
            <a:avLst/>
          </a:prstGeom>
          <a:noFill/>
        </p:spPr>
        <p:txBody>
          <a:bodyPr wrap="square" lIns="91440" tIns="45720" rIns="91440" bIns="45720">
            <a:prstTxWarp prst="textDeflateBottom">
              <a:avLst/>
            </a:prstTxWarp>
            <a:spAutoFit/>
          </a:bodyPr>
          <a:lstStyle/>
          <a:p>
            <a:pPr algn="ct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Câu</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chuyện</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Thỏ</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con </a:t>
            </a: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không</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vâng</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49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lời</a:t>
            </a:r>
            <a:r>
              <a:rPr lang="en-US" sz="49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endParaRPr lang="en-US" sz="49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556" y="3273778"/>
            <a:ext cx="4797777" cy="2494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5743479"/>
      </p:ext>
    </p:extLst>
  </p:cSld>
  <p:clrMapOvr>
    <a:masterClrMapping/>
  </p:clrMapOvr>
  <mc:AlternateContent xmlns:mc="http://schemas.openxmlformats.org/markup-compatibility/2006" xmlns:p14="http://schemas.microsoft.com/office/powerpoint/2010/main">
    <mc:Choice Requires="p14">
      <p:transition p14:dur="250" advClick="0" advTm="0">
        <p14:warp dir="in"/>
      </p:transition>
    </mc:Choice>
    <mc:Fallback xmlns="">
      <p:transition advClick="0"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3104444" y="-114531"/>
            <a:ext cx="5813778" cy="923330"/>
          </a:xfrm>
          <a:prstGeom prst="rect">
            <a:avLst/>
          </a:prstGeom>
        </p:spPr>
        <p:txBody>
          <a:bodyPr wrap="square">
            <a:spAutoFit/>
          </a:bodyPr>
          <a:lstStyle/>
          <a:p>
            <a:r>
              <a:rPr lang="vi-VN" dirty="0">
                <a:solidFill>
                  <a:schemeClr val="bg1"/>
                </a:solidFill>
                <a:latin typeface="Times New Roman" panose="02020603050405020304" pitchFamily="18" charset="0"/>
                <a:cs typeface="Times New Roman" panose="02020603050405020304" pitchFamily="18" charset="0"/>
              </a:rPr>
              <a:t>Một hôm, Thỏ mẹ dặn Thỏ con:</a:t>
            </a:r>
          </a:p>
          <a:p>
            <a:r>
              <a:rPr lang="vi-VN" dirty="0">
                <a:solidFill>
                  <a:schemeClr val="bg1"/>
                </a:solidFill>
                <a:latin typeface="Times New Roman" panose="02020603050405020304" pitchFamily="18" charset="0"/>
                <a:cs typeface="Times New Roman" panose="02020603050405020304" pitchFamily="18" charset="0"/>
              </a:rPr>
              <a:t>- Thỏ con của mẹ! Con ở nhà, chớ đi chơi xa con nhé!</a:t>
            </a:r>
          </a:p>
          <a:p>
            <a:r>
              <a:rPr lang="vi-VN" dirty="0">
                <a:solidFill>
                  <a:schemeClr val="bg1"/>
                </a:solidFill>
                <a:latin typeface="Times New Roman" panose="02020603050405020304" pitchFamily="18" charset="0"/>
                <a:cs typeface="Times New Roman" panose="02020603050405020304" pitchFamily="18" charset="0"/>
              </a:rPr>
              <a:t>- Vâng ạ! Con ở nhà, con không đi chơi xa.</a:t>
            </a:r>
          </a:p>
        </p:txBody>
      </p:sp>
    </p:spTree>
    <p:extLst>
      <p:ext uri="{BB962C8B-B14F-4D97-AF65-F5344CB8AC3E}">
        <p14:creationId xmlns:p14="http://schemas.microsoft.com/office/powerpoint/2010/main" val="3453996716"/>
      </p:ext>
    </p:extLst>
  </p:cSld>
  <p:clrMapOvr>
    <a:masterClrMapping/>
  </p:clrMapOvr>
  <p:transition spd="slow" advTm="1077">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734756" y="395111"/>
            <a:ext cx="4865512" cy="923330"/>
          </a:xfrm>
          <a:prstGeom prst="rect">
            <a:avLst/>
          </a:prstGeom>
          <a:noFill/>
        </p:spPr>
        <p:txBody>
          <a:bodyPr wrap="square" rtlCol="0">
            <a:spAutoFit/>
          </a:bodyPr>
          <a:lstStyle/>
          <a:p>
            <a:r>
              <a:rPr lang="en-US" dirty="0" err="1" smtClean="0">
                <a:solidFill>
                  <a:srgbClr val="002060"/>
                </a:solidFill>
                <a:latin typeface="Times New Roman" panose="02020603050405020304" pitchFamily="18" charset="0"/>
                <a:cs typeface="Times New Roman" panose="02020603050405020304" pitchFamily="18" charset="0"/>
              </a:rPr>
              <a:t>Nhưng</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Bươm</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Bướm</a:t>
            </a:r>
            <a:r>
              <a:rPr lang="en-US" dirty="0" smtClean="0">
                <a:solidFill>
                  <a:srgbClr val="002060"/>
                </a:solidFill>
                <a:latin typeface="Times New Roman" panose="02020603050405020304" pitchFamily="18" charset="0"/>
                <a:cs typeface="Times New Roman" panose="02020603050405020304" pitchFamily="18" charset="0"/>
              </a:rPr>
              <a:t> bay </a:t>
            </a:r>
            <a:r>
              <a:rPr lang="en-US" dirty="0" err="1" smtClean="0">
                <a:solidFill>
                  <a:srgbClr val="002060"/>
                </a:solidFill>
                <a:latin typeface="Times New Roman" panose="02020603050405020304" pitchFamily="18" charset="0"/>
                <a:cs typeface="Times New Roman" panose="02020603050405020304" pitchFamily="18" charset="0"/>
              </a:rPr>
              <a:t>đến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Bươm</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Bướm</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gọi</a:t>
            </a:r>
            <a:r>
              <a:rPr lang="en-US" dirty="0" smtClean="0">
                <a:solidFill>
                  <a:srgbClr val="002060"/>
                </a:solidFill>
                <a:latin typeface="Times New Roman" panose="02020603050405020304" pitchFamily="18" charset="0"/>
                <a:cs typeface="Times New Roman" panose="02020603050405020304" pitchFamily="18" charset="0"/>
              </a:rPr>
              <a:t>:</a:t>
            </a:r>
          </a:p>
          <a:p>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Thỏ</a:t>
            </a:r>
            <a:r>
              <a:rPr lang="en-US" dirty="0" smtClean="0">
                <a:solidFill>
                  <a:srgbClr val="002060"/>
                </a:solidFill>
                <a:latin typeface="Times New Roman" panose="02020603050405020304" pitchFamily="18" charset="0"/>
                <a:cs typeface="Times New Roman" panose="02020603050405020304" pitchFamily="18" charset="0"/>
              </a:rPr>
              <a:t> con </a:t>
            </a:r>
            <a:r>
              <a:rPr lang="en-US" dirty="0" err="1" smtClean="0">
                <a:solidFill>
                  <a:srgbClr val="002060"/>
                </a:solidFill>
                <a:latin typeface="Times New Roman" panose="02020603050405020304" pitchFamily="18" charset="0"/>
                <a:cs typeface="Times New Roman" panose="02020603050405020304" pitchFamily="18" charset="0"/>
              </a:rPr>
              <a:t>ơi</a:t>
            </a:r>
            <a:r>
              <a:rPr lang="en-US" dirty="0" smtClean="0">
                <a:solidFill>
                  <a:srgbClr val="002060"/>
                </a:solidFill>
                <a:latin typeface="Times New Roman" panose="02020603050405020304" pitchFamily="18" charset="0"/>
                <a:cs typeface="Times New Roman" panose="02020603050405020304" pitchFamily="18" charset="0"/>
              </a:rPr>
              <a:t>! Ra </a:t>
            </a:r>
            <a:r>
              <a:rPr lang="en-US" dirty="0" err="1" smtClean="0">
                <a:solidFill>
                  <a:srgbClr val="002060"/>
                </a:solidFill>
                <a:latin typeface="Times New Roman" panose="02020603050405020304" pitchFamily="18" charset="0"/>
                <a:cs typeface="Times New Roman" panose="02020603050405020304" pitchFamily="18" charset="0"/>
              </a:rPr>
              <a:t>ngoài</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vườn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kia</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chơi</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đi</a:t>
            </a:r>
            <a:r>
              <a:rPr lang="en-US" dirty="0" smtClean="0">
                <a:solidFill>
                  <a:srgbClr val="002060"/>
                </a:solidFill>
                <a:latin typeface="Times New Roman" panose="02020603050405020304" pitchFamily="18" charset="0"/>
                <a:cs typeface="Times New Roman" panose="02020603050405020304" pitchFamily="18" charset="0"/>
              </a:rPr>
              <a:t>! Ở </a:t>
            </a:r>
            <a:r>
              <a:rPr lang="en-US" dirty="0" err="1" smtClean="0">
                <a:solidFill>
                  <a:srgbClr val="002060"/>
                </a:solidFill>
                <a:latin typeface="Times New Roman" panose="02020603050405020304" pitchFamily="18" charset="0"/>
                <a:cs typeface="Times New Roman" panose="02020603050405020304" pitchFamily="18" charset="0"/>
              </a:rPr>
              <a:t>đấy</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có</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cỏ</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này</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có</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hoa</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này</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thích</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lắm</a:t>
            </a:r>
            <a:r>
              <a:rPr lang="en-US" dirty="0" smtClean="0">
                <a:solidFill>
                  <a:srgbClr val="002060"/>
                </a:solidFill>
                <a:latin typeface="Times New Roman" panose="02020603050405020304" pitchFamily="18" charset="0"/>
                <a:cs typeface="Times New Roman" panose="02020603050405020304" pitchFamily="18" charset="0"/>
              </a:rPr>
              <a:t>.</a:t>
            </a: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450092"/>
      </p:ext>
    </p:extLst>
  </p:cSld>
  <p:clrMapOvr>
    <a:masterClrMapping/>
  </p:clrMapOvr>
  <mc:AlternateContent xmlns:mc="http://schemas.openxmlformats.org/markup-compatibility/2006" xmlns:p14="http://schemas.microsoft.com/office/powerpoint/2010/main">
    <mc:Choice Requires="p14">
      <p:transition spd="slow" p14:dur="2000" advTm="2078"/>
    </mc:Choice>
    <mc:Fallback xmlns="">
      <p:transition spd="slow" advTm="20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6107289" y="259644"/>
            <a:ext cx="4357511" cy="646331"/>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liền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Bướm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972849"/>
      </p:ext>
    </p:extLst>
  </p:cSld>
  <p:clrMapOvr>
    <a:masterClrMapping/>
  </p:clrMapOvr>
  <mc:AlternateContent xmlns:mc="http://schemas.openxmlformats.org/markup-compatibility/2006" xmlns:p14="http://schemas.microsoft.com/office/powerpoint/2010/main">
    <mc:Choice Requires="p14">
      <p:transition spd="slow" p14:dur="2000" advTm="4575"/>
    </mc:Choice>
    <mc:Fallback xmlns="">
      <p:transition spd="slow" advTm="457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176889" y="304800"/>
            <a:ext cx="4809067" cy="923330"/>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rồi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quên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khóc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gọi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ơi!Mẹ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Gấu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qua, </a:t>
            </a:r>
            <a:r>
              <a:rPr lang="en-US" dirty="0" err="1" smtClean="0">
                <a:latin typeface="Times New Roman" panose="02020603050405020304" pitchFamily="18" charset="0"/>
                <a:cs typeface="Times New Roman" panose="02020603050405020304" pitchFamily="18" charset="0"/>
              </a:rPr>
              <a:t>thấy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khóc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Thỏ</a:t>
            </a:r>
            <a:r>
              <a:rPr lang="en-US" dirty="0" smtClean="0">
                <a:latin typeface="Times New Roman" panose="02020603050405020304" pitchFamily="18" charset="0"/>
                <a:cs typeface="Times New Roman" panose="02020603050405020304" pitchFamily="18" charset="0"/>
              </a:rPr>
              <a:t> con.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111245"/>
      </p:ext>
    </p:extLst>
  </p:cSld>
  <p:clrMapOvr>
    <a:masterClrMapping/>
  </p:clrMapOvr>
  <mc:AlternateContent xmlns:mc="http://schemas.openxmlformats.org/markup-compatibility/2006" xmlns:p14="http://schemas.microsoft.com/office/powerpoint/2010/main">
    <mc:Choice Requires="p14">
      <p:transition spd="slow" p14:dur="2000" advTm="668"/>
    </mc:Choice>
    <mc:Fallback xmlns="">
      <p:transition spd="slow" advTm="66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572000" y="214489"/>
            <a:ext cx="3578578" cy="400110"/>
          </a:xfrm>
          <a:prstGeom prst="rect">
            <a:avLst/>
          </a:prstGeom>
          <a:noFill/>
        </p:spPr>
        <p:txBody>
          <a:bodyPr wrap="square" rtlCol="0">
            <a:spAutoFit/>
          </a:bodyPr>
          <a:lstStyle/>
          <a:p>
            <a:pPr algn="ctr"/>
            <a:r>
              <a:rPr lang="en-US" sz="2000" dirty="0" err="1" smtClean="0">
                <a:latin typeface="Times New Roman" panose="02020603050405020304" pitchFamily="18" charset="0"/>
                <a:cs typeface="Times New Roman" panose="02020603050405020304" pitchFamily="18" charset="0"/>
              </a:rPr>
              <a:t>Bác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dắt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Thỏ</a:t>
            </a:r>
            <a:r>
              <a:rPr lang="en-US" sz="2000" dirty="0" smtClean="0">
                <a:latin typeface="Times New Roman" panose="02020603050405020304" pitchFamily="18" charset="0"/>
                <a:cs typeface="Times New Roman" panose="02020603050405020304" pitchFamily="18" charset="0"/>
              </a:rPr>
              <a:t> con </a:t>
            </a:r>
            <a:r>
              <a:rPr lang="en-US" sz="2000" dirty="0" err="1" smtClean="0">
                <a:latin typeface="Times New Roman" panose="02020603050405020304" pitchFamily="18" charset="0"/>
                <a:cs typeface="Times New Roman" panose="02020603050405020304" pitchFamily="18" charset="0"/>
              </a:rPr>
              <a:t>về</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nhà</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205479"/>
      </p:ext>
    </p:extLst>
  </p:cSld>
  <p:clrMapOvr>
    <a:masterClrMapping/>
  </p:clrMapOvr>
  <mc:AlternateContent xmlns:mc="http://schemas.openxmlformats.org/markup-compatibility/2006" xmlns:p14="http://schemas.microsoft.com/office/powerpoint/2010/main">
    <mc:Choice Requires="p14">
      <p:transition spd="slow" p14:dur="2000" advTm="10472"/>
    </mc:Choice>
    <mc:Fallback xmlns="">
      <p:transition spd="slow" advTm="10472"/>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445</Words>
  <Application>Microsoft Office PowerPoint</Application>
  <PresentationFormat>Custom</PresentationFormat>
  <Paragraphs>43</Paragraphs>
  <Slides>21</Slides>
  <Notes>0</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113</cp:revision>
  <dcterms:created xsi:type="dcterms:W3CDTF">2021-11-01T15:55:05Z</dcterms:created>
  <dcterms:modified xsi:type="dcterms:W3CDTF">2024-12-19T07:42:21Z</dcterms:modified>
</cp:coreProperties>
</file>