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2" r:id="rId2"/>
  </p:sldMasterIdLst>
  <p:sldIdLst>
    <p:sldId id="256" r:id="rId3"/>
    <p:sldId id="261" r:id="rId4"/>
    <p:sldId id="262" r:id="rId5"/>
    <p:sldId id="268" r:id="rId6"/>
    <p:sldId id="270" r:id="rId7"/>
    <p:sldId id="257" r:id="rId8"/>
    <p:sldId id="272" r:id="rId9"/>
    <p:sldId id="274" r:id="rId10"/>
    <p:sldId id="276" r:id="rId11"/>
    <p:sldId id="258" r:id="rId12"/>
    <p:sldId id="278" r:id="rId13"/>
    <p:sldId id="267" r:id="rId14"/>
    <p:sldId id="280" r:id="rId15"/>
    <p:sldId id="265" r:id="rId16"/>
    <p:sldId id="288" r:id="rId17"/>
    <p:sldId id="297" r:id="rId18"/>
    <p:sldId id="290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8FA"/>
    <a:srgbClr val="FF0066"/>
    <a:srgbClr val="CC00CC"/>
    <a:srgbClr val="FF3300"/>
    <a:srgbClr val="009900"/>
    <a:srgbClr val="005426"/>
    <a:srgbClr val="5DE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19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95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3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9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71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47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48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40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71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1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11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37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80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48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7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29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10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96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45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75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6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16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46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61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46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47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00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55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9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02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62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8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81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11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76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71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68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92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35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7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3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2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8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1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94" r:id="rId2"/>
    <p:sldLayoutId id="2147483893" r:id="rId3"/>
    <p:sldLayoutId id="2147483892" r:id="rId4"/>
    <p:sldLayoutId id="2147483877" r:id="rId5"/>
    <p:sldLayoutId id="2147483876" r:id="rId6"/>
    <p:sldLayoutId id="2147483873" r:id="rId7"/>
    <p:sldLayoutId id="2147483872" r:id="rId8"/>
    <p:sldLayoutId id="2147483861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891" r:id="rId16"/>
    <p:sldLayoutId id="2147483890" r:id="rId17"/>
    <p:sldLayoutId id="2147483889" r:id="rId18"/>
    <p:sldLayoutId id="2147483887" r:id="rId19"/>
    <p:sldLayoutId id="2147483886" r:id="rId20"/>
    <p:sldLayoutId id="2147483885" r:id="rId21"/>
    <p:sldLayoutId id="2147483884" r:id="rId22"/>
    <p:sldLayoutId id="2147483883" r:id="rId23"/>
    <p:sldLayoutId id="2147483882" r:id="rId24"/>
    <p:sldLayoutId id="2147483881" r:id="rId25"/>
    <p:sldLayoutId id="2147483880" r:id="rId26"/>
    <p:sldLayoutId id="2147483879" r:id="rId27"/>
    <p:sldLayoutId id="2147483878" r:id="rId28"/>
    <p:sldLayoutId id="2147483875" r:id="rId29"/>
    <p:sldLayoutId id="2147483874" r:id="rId30"/>
    <p:sldLayoutId id="2147483871" r:id="rId31"/>
    <p:sldLayoutId id="2147483870" r:id="rId32"/>
    <p:sldLayoutId id="2147483869" r:id="rId33"/>
    <p:sldLayoutId id="2147483868" r:id="rId34"/>
    <p:sldLayoutId id="2147483867" r:id="rId35"/>
    <p:sldLayoutId id="2147483866" r:id="rId36"/>
    <p:sldLayoutId id="2147483865" r:id="rId37"/>
    <p:sldLayoutId id="2147483864" r:id="rId38"/>
    <p:sldLayoutId id="2147483863" r:id="rId39"/>
    <p:sldLayoutId id="2147483862" r:id="rId40"/>
    <p:sldLayoutId id="2147483709" r:id="rId41"/>
    <p:sldLayoutId id="2147483710" r:id="rId42"/>
    <p:sldLayoutId id="2147483711" r:id="rId43"/>
    <p:sldLayoutId id="2147483712" r:id="rId4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8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888" r:id="rId8"/>
    <p:sldLayoutId id="2147483789" r:id="rId9"/>
    <p:sldLayoutId id="2147483790" r:id="rId10"/>
    <p:sldLayoutId id="2147483791" r:id="rId11"/>
    <p:sldLayoutId id="214748379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C9887F1-5E46-42CC-8D97-35D61F776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" y="0"/>
            <a:ext cx="92025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1730376"/>
            <a:ext cx="9525000" cy="1470025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rgbClr val="2818FA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</a:t>
            </a:r>
            <a:br>
              <a:rPr lang="en-US" altLang="vi-VN" sz="3600" b="1" dirty="0">
                <a:solidFill>
                  <a:srgbClr val="2818FA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rgbClr val="2818FA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phân biệt hình vuông, hình tròn</a:t>
            </a:r>
            <a:endParaRPr lang="en-US" altLang="vi-VN" sz="3600" b="1" dirty="0">
              <a:solidFill>
                <a:srgbClr val="2818FA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144000" cy="129540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buClrTx/>
              <a:buSzTx/>
            </a:pPr>
            <a:r>
              <a:rPr sz="2400" b="1" kern="1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eaLnBrk="1" hangingPunct="1">
              <a:buClrTx/>
              <a:buSzTx/>
            </a:pPr>
            <a:r>
              <a:rPr sz="2400" b="1" kern="1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GIANG BIÊN</a:t>
            </a:r>
            <a:endParaRPr sz="2400" b="1" kern="12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9677400" y="5409241"/>
            <a:ext cx="1447800" cy="147002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8400" y="4392612"/>
            <a:ext cx="1295400" cy="1219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0677" y="3657601"/>
            <a:ext cx="913332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buNone/>
            </a:pPr>
            <a:r>
              <a:rPr sz="4000" b="1" i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 tháng-36 tháng</a:t>
            </a:r>
            <a:endParaRPr sz="4000" b="1" i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2" y="1022351"/>
            <a:ext cx="1659255" cy="1740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62200" y="4648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NHÀ TRẺ D1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7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7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0.00973 -0.08912 L -0.5125 0.12523 " pathEditMode="relative" rAng="0" ptsTypes="AA">
                                      <p:cBhvr>
                                        <p:cTn id="2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11" y="1071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0 -0.00301 L -0.3125 -0.08148 " pathEditMode="relative" rAng="0" ptsTypes="AA">
                                      <p:cBhvr>
                                        <p:cTn id="2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  <p:bldP spid="4" grpId="0" animBg="1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CAF16-97F0-4510-9B6A-0093EBC8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9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17B597-6435-46C8-9097-6B0EA08E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08" y="3257758"/>
            <a:ext cx="1830217" cy="1830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217CB8-25C2-4153-8F49-65579ABFD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807" y="3123371"/>
            <a:ext cx="2098991" cy="2098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BB0E0-A8B6-43B0-A7F2-83FD69A62E82}"/>
              </a:ext>
            </a:extLst>
          </p:cNvPr>
          <p:cNvSpPr txBox="1"/>
          <p:nvPr/>
        </p:nvSpPr>
        <p:spPr>
          <a:xfrm>
            <a:off x="2488095" y="982549"/>
            <a:ext cx="52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Calibri"/>
              </a:rPr>
              <a:t>HÌNH VUÔNG, HÌNH TRÒN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BFA37-F150-4BAB-A302-BE59B0DA1001}"/>
              </a:ext>
            </a:extLst>
          </p:cNvPr>
          <p:cNvSpPr/>
          <p:nvPr/>
        </p:nvSpPr>
        <p:spPr>
          <a:xfrm>
            <a:off x="4502719" y="3082753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405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E6DBC-33ED-4FFA-B966-FDC45C61B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9185" y="76201"/>
            <a:ext cx="135342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4ABE89-A890-43F1-95A0-56F3CEC6F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33400" y="2286001"/>
            <a:ext cx="7620000" cy="28007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 động 3: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Nhìn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nhanh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đoán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đúng</a:t>
            </a:r>
            <a:endParaRPr kumimoji="0" lang="en-US" alt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1121FA-843A-4A64-B17C-7E632581F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806" y="0"/>
            <a:ext cx="1239563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  <p:sndAc>
          <p:stSnd>
            <p:snd r:embed="rId2" name="applause.wav"/>
          </p:stSnd>
        </p:sndAc>
      </p:transition>
    </mc:Choice>
    <mc:Fallback xmlns="">
      <p:transition spd="slow">
        <p:randomBar dir="vert"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9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1A68174A-307D-4FE5-895F-A28AD6ABB9EC}"/>
              </a:ext>
            </a:extLst>
          </p:cNvPr>
          <p:cNvSpPr/>
          <p:nvPr/>
        </p:nvSpPr>
        <p:spPr>
          <a:xfrm>
            <a:off x="457200" y="5766947"/>
            <a:ext cx="83820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Bé hãy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chọn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hình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vuông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nào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53756-A1E3-4F1B-8D45-A72B547F4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990601"/>
            <a:ext cx="1548518" cy="1450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CF8DD3-E016-437F-AFE4-C81AFED8D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43341"/>
            <a:ext cx="1548518" cy="1450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F323C-99F9-4871-B24D-639C50C1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81454"/>
            <a:ext cx="1548518" cy="1450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F8AD72-F57D-4E38-8E57-0392713F0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34" y="609600"/>
            <a:ext cx="1524132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A29963-4DE1-4141-B530-0C7DB2EB0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843340"/>
            <a:ext cx="1524132" cy="1444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8FDA51-1A28-49D8-AEF5-9E3F6BFBA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34" y="3364744"/>
            <a:ext cx="2005758" cy="1438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73BF47-12C1-4608-80B0-1975522DE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805" y="5160203"/>
            <a:ext cx="135342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19200" y="454873"/>
            <a:ext cx="1524000" cy="1447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5766947"/>
            <a:ext cx="83820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Bé hãy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chọn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hình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tròn nào?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3779841" y="254762"/>
            <a:ext cx="1981200" cy="14176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54898" y="3615311"/>
            <a:ext cx="1905000" cy="1268413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3418368"/>
            <a:ext cx="1524000" cy="14271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23E4CF-13D9-4E39-82C4-A224CB39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997235"/>
            <a:ext cx="1524132" cy="1444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F9F82-1FCF-46B8-AEA0-ED30831DE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34" y="463740"/>
            <a:ext cx="1524132" cy="144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1C6AFA-4F31-4873-B809-A58B380D7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087" y="5181601"/>
            <a:ext cx="1353429" cy="1414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F2273B-E571-4675-A6C7-8654070D0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494" cy="6937744"/>
          </a:xfrm>
          <a:prstGeom prst="rect">
            <a:avLst/>
          </a:prstGeom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828800" y="1683768"/>
            <a:ext cx="5638800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Nhanh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tay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,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nhanh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mắt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AF2750-84EF-4A07-B88C-621B72A90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2" y="76201"/>
            <a:ext cx="1353429" cy="1414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2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2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2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EB706-B090-4640-B22E-D124FA4E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76BDF-E37B-4F92-8C7D-639EA7EE5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2" y="5510274"/>
            <a:ext cx="1385005" cy="1307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203141-46D6-4064-A2E0-7914EFF5F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06" y="5518325"/>
            <a:ext cx="1395669" cy="1307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5E838-2CC6-48B1-8E07-3F42103F1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40" y="1186447"/>
            <a:ext cx="1261652" cy="1259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480CDA-CBB9-481C-8D0B-B6F5134C9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518" y="157712"/>
            <a:ext cx="1259067" cy="1259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6D403E-ACD0-41A9-9DEB-C83E8061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409526"/>
            <a:ext cx="1106510" cy="1084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0613F1-6F0E-435E-BA19-442A1EEDB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8061" y="2003024"/>
            <a:ext cx="1387601" cy="12590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6DAC0C-E7B2-4928-9D14-F776664238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96" y="157714"/>
            <a:ext cx="1342518" cy="12590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91991-4EEE-4BF7-99EB-C58B3BBF4E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86" y="2048211"/>
            <a:ext cx="1606063" cy="16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78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EB706-B090-4640-B22E-D124FA4E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2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76BDF-E37B-4F92-8C7D-639EA7EE5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5488755"/>
            <a:ext cx="1385005" cy="1307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203141-46D6-4064-A2E0-7914EFF5F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425" y="5488754"/>
            <a:ext cx="1395669" cy="1307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5E838-2CC6-48B1-8E07-3F42103F1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2351"/>
            <a:ext cx="1514074" cy="1510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480CDA-CBB9-481C-8D0B-B6F5134C9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600" y="-64205"/>
            <a:ext cx="1480984" cy="1480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6D403E-ACD0-41A9-9DEB-C83E8061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260" y="196152"/>
            <a:ext cx="1333908" cy="1307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0613F1-6F0E-435E-BA19-442A1EEDB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096" y="990601"/>
            <a:ext cx="1574208" cy="1428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6DAC0C-E7B2-4928-9D14-F776664238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52" y="18253"/>
            <a:ext cx="1584124" cy="14856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91991-4EEE-4BF7-99EB-C58B3BBF4E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14" y="764089"/>
            <a:ext cx="1814810" cy="18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1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19843 0.58403 " pathEditMode="relative" rAng="0" ptsTypes="AA">
                                      <p:cBhvr>
                                        <p:cTn id="6" dur="4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2685 L -0.19392 0.4451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0023 L -0.325 0.518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65886 0.47547 " pathEditMode="relative" rAng="0" ptsTypes="AA">
                                      <p:cBhvr>
                                        <p:cTn id="18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4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0217 0.67917 " pathEditMode="relative" rAng="0" ptsTypes="AA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02691 0.6335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9EAEFBF-CF6B-4746-BEB7-B434F72F4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6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8BDA29-4EBD-45F6-8FFB-7A4A5CB1901B}"/>
              </a:ext>
            </a:extLst>
          </p:cNvPr>
          <p:cNvSpPr txBox="1"/>
          <p:nvPr/>
        </p:nvSpPr>
        <p:spPr>
          <a:xfrm>
            <a:off x="1905000" y="2362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2C0A7-05C9-4A03-8BAF-E8DDB76EDECF}"/>
              </a:ext>
            </a:extLst>
          </p:cNvPr>
          <p:cNvSpPr txBox="1"/>
          <p:nvPr/>
        </p:nvSpPr>
        <p:spPr>
          <a:xfrm>
            <a:off x="1066800" y="2362201"/>
            <a:ext cx="701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Bài học đến đây là kết thúc rồi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Chúc các con chăm ngoan học giỏi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2CE2A-0768-4E79-B0A6-2A7286DC8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" y="-8860"/>
            <a:ext cx="135342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6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134B08-D75B-439E-AA7A-A7647E308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5600" cy="69342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3C98569-C8E7-4936-96AF-458EAB9E4B6C}"/>
              </a:ext>
            </a:extLst>
          </p:cNvPr>
          <p:cNvSpPr/>
          <p:nvPr/>
        </p:nvSpPr>
        <p:spPr>
          <a:xfrm>
            <a:off x="1308100" y="533400"/>
            <a:ext cx="6629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Mục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đích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Yêu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cầu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B17B20A5-0476-4556-8C21-C5798C901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3842"/>
            <a:ext cx="7772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</a:rPr>
              <a:t>1.Kiến </a:t>
            </a:r>
            <a:r>
              <a:rPr lang="en-US" altLang="vi-VN" sz="2800" b="1" dirty="0" err="1">
                <a:solidFill>
                  <a:srgbClr val="FF0000"/>
                </a:solidFill>
              </a:rPr>
              <a:t>thức</a:t>
            </a:r>
            <a:r>
              <a:rPr lang="en-US" altLang="vi-VN" sz="2800" dirty="0">
                <a:solidFill>
                  <a:srgbClr val="FF0000"/>
                </a:solidFill>
              </a:rPr>
              <a:t>:  </a:t>
            </a:r>
            <a:r>
              <a:rPr lang="en-US" altLang="vi-VN" sz="2800" dirty="0" err="1">
                <a:solidFill>
                  <a:srgbClr val="FF0000"/>
                </a:solidFill>
              </a:rPr>
              <a:t>Trẻ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nhận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biết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gọi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tên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vuông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tròn</a:t>
            </a:r>
            <a:r>
              <a:rPr lang="en-US" altLang="vi-VN" sz="2800" dirty="0">
                <a:solidFill>
                  <a:srgbClr val="FF0000"/>
                </a:solidFill>
              </a:rPr>
              <a:t>. </a:t>
            </a:r>
            <a:r>
              <a:rPr lang="en-US" altLang="vi-VN" sz="2800" dirty="0" err="1">
                <a:solidFill>
                  <a:srgbClr val="FF0000"/>
                </a:solidFill>
              </a:rPr>
              <a:t>Biết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phân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biệt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vuông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có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góc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cạnh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không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lăn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được</a:t>
            </a:r>
            <a:r>
              <a:rPr lang="en-US" altLang="vi-VN" sz="2800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solidFill>
                  <a:srgbClr val="FF0000"/>
                </a:solidFill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tròn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có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đường</a:t>
            </a:r>
            <a:r>
              <a:rPr lang="en-US" altLang="vi-VN" sz="2800" dirty="0">
                <a:solidFill>
                  <a:srgbClr val="FF0000"/>
                </a:solidFill>
              </a:rPr>
              <a:t> bao </a:t>
            </a:r>
            <a:r>
              <a:rPr lang="en-US" altLang="vi-VN" sz="2800" dirty="0" err="1">
                <a:solidFill>
                  <a:srgbClr val="FF0000"/>
                </a:solidFill>
              </a:rPr>
              <a:t>cong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nhẵn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lăn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được</a:t>
            </a:r>
            <a:r>
              <a:rPr lang="en-US" altLang="vi-VN" sz="2800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2818FA"/>
                </a:solidFill>
              </a:rPr>
              <a:t>2. </a:t>
            </a:r>
            <a:r>
              <a:rPr lang="en-US" altLang="vi-VN" sz="2800" b="1" dirty="0" err="1">
                <a:solidFill>
                  <a:srgbClr val="2818FA"/>
                </a:solidFill>
              </a:rPr>
              <a:t>Kỹ</a:t>
            </a:r>
            <a:r>
              <a:rPr lang="en-US" altLang="vi-VN" sz="2800" b="1" dirty="0">
                <a:solidFill>
                  <a:srgbClr val="2818FA"/>
                </a:solidFill>
              </a:rPr>
              <a:t> </a:t>
            </a:r>
            <a:r>
              <a:rPr lang="en-US" altLang="vi-VN" sz="2800" b="1" dirty="0" err="1">
                <a:solidFill>
                  <a:srgbClr val="2818FA"/>
                </a:solidFill>
              </a:rPr>
              <a:t>năng</a:t>
            </a:r>
            <a:r>
              <a:rPr lang="en-US" altLang="vi-VN" sz="2800" dirty="0">
                <a:solidFill>
                  <a:srgbClr val="2818FA"/>
                </a:solidFill>
              </a:rPr>
              <a:t>: </a:t>
            </a:r>
            <a:r>
              <a:rPr lang="en-US" altLang="vi-VN" sz="2800" dirty="0" err="1">
                <a:solidFill>
                  <a:srgbClr val="2818FA"/>
                </a:solidFill>
              </a:rPr>
              <a:t>Rèn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luyện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khả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năng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nhanh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nhẹn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của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mắt</a:t>
            </a:r>
            <a:r>
              <a:rPr lang="en-US" altLang="vi-VN" sz="2800" dirty="0">
                <a:solidFill>
                  <a:srgbClr val="2818FA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Trả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lời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đúng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yêu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cầu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của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cô</a:t>
            </a:r>
            <a:r>
              <a:rPr lang="en-US" altLang="vi-VN" sz="2800" dirty="0">
                <a:solidFill>
                  <a:srgbClr val="2818FA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66"/>
                </a:solidFill>
              </a:rPr>
              <a:t>3. </a:t>
            </a:r>
            <a:r>
              <a:rPr lang="en-US" altLang="vi-VN" sz="2800" b="1" dirty="0" err="1">
                <a:solidFill>
                  <a:srgbClr val="FF0066"/>
                </a:solidFill>
              </a:rPr>
              <a:t>Thái</a:t>
            </a:r>
            <a:r>
              <a:rPr lang="en-US" altLang="vi-VN" sz="2800" b="1" dirty="0">
                <a:solidFill>
                  <a:srgbClr val="FF0066"/>
                </a:solidFill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</a:rPr>
              <a:t>độ</a:t>
            </a:r>
            <a:r>
              <a:rPr lang="en-US" altLang="vi-VN" sz="2800" dirty="0">
                <a:solidFill>
                  <a:srgbClr val="FF0066"/>
                </a:solidFill>
              </a:rPr>
              <a:t>: </a:t>
            </a:r>
            <a:r>
              <a:rPr lang="en-US" altLang="vi-VN" sz="2800" dirty="0" err="1">
                <a:solidFill>
                  <a:srgbClr val="FF0066"/>
                </a:solidFill>
              </a:rPr>
              <a:t>Trẻ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hứng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thú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tham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gia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vào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các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hoạt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động</a:t>
            </a:r>
            <a:r>
              <a:rPr lang="en-US" altLang="vi-VN" sz="2800" dirty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90394-851D-4E2F-81AA-621805A0C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166647" cy="1219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9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4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4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4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26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4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4CF171-AF59-48D4-878B-B7773F42F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4676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F27E3CB-25A2-470E-8C8C-AD08FFCAB7B1}"/>
              </a:ext>
            </a:extLst>
          </p:cNvPr>
          <p:cNvSpPr/>
          <p:nvPr/>
        </p:nvSpPr>
        <p:spPr>
          <a:xfrm>
            <a:off x="1828800" y="623887"/>
            <a:ext cx="4953000" cy="7127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4102" name="TextBox 4">
            <a:extLst>
              <a:ext uri="{FF2B5EF4-FFF2-40B4-BE49-F238E27FC236}">
                <a16:creationId xmlns:a16="http://schemas.microsoft.com/office/drawing/2014/main" id="{C54448B4-2311-4E24-8F75-0E143609E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51143"/>
            <a:ext cx="7315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</a:rPr>
              <a:t>Hoạt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động</a:t>
            </a:r>
            <a:r>
              <a:rPr lang="en-US" altLang="vi-VN" b="1" dirty="0">
                <a:solidFill>
                  <a:srgbClr val="FF0000"/>
                </a:solidFill>
              </a:rPr>
              <a:t> 1</a:t>
            </a:r>
            <a:r>
              <a:rPr lang="en-US" altLang="vi-VN" dirty="0">
                <a:solidFill>
                  <a:srgbClr val="FF0000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</a:rPr>
              <a:t>       </a:t>
            </a:r>
            <a:r>
              <a:rPr lang="en-US" altLang="vi-VN" dirty="0" err="1">
                <a:solidFill>
                  <a:srgbClr val="FF0000"/>
                </a:solidFill>
              </a:rPr>
              <a:t>Hát</a:t>
            </a:r>
            <a:r>
              <a:rPr lang="en-US" altLang="vi-VN" dirty="0">
                <a:solidFill>
                  <a:srgbClr val="FF0000"/>
                </a:solidFill>
              </a:rPr>
              <a:t>: </a:t>
            </a:r>
            <a:r>
              <a:rPr lang="en-US" altLang="vi-VN" dirty="0" err="1">
                <a:solidFill>
                  <a:srgbClr val="FF0000"/>
                </a:solidFill>
              </a:rPr>
              <a:t>Chuyến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tàu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hình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dạng</a:t>
            </a:r>
            <a:endParaRPr lang="en-US" altLang="vi-VN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C000"/>
                </a:solidFill>
              </a:rPr>
              <a:t>Hoạt</a:t>
            </a:r>
            <a:r>
              <a:rPr lang="en-US" altLang="vi-VN" b="1" dirty="0">
                <a:solidFill>
                  <a:srgbClr val="FFC000"/>
                </a:solidFill>
              </a:rPr>
              <a:t> </a:t>
            </a:r>
            <a:r>
              <a:rPr lang="en-US" altLang="vi-VN" b="1" dirty="0" err="1">
                <a:solidFill>
                  <a:srgbClr val="FFC000"/>
                </a:solidFill>
              </a:rPr>
              <a:t>động</a:t>
            </a:r>
            <a:r>
              <a:rPr lang="en-US" altLang="vi-VN" b="1" dirty="0">
                <a:solidFill>
                  <a:srgbClr val="FFC000"/>
                </a:solidFill>
              </a:rPr>
              <a:t> 2</a:t>
            </a:r>
            <a:r>
              <a:rPr lang="en-US" altLang="vi-VN" dirty="0">
                <a:solidFill>
                  <a:srgbClr val="FFC000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FFC000"/>
                </a:solidFill>
              </a:rPr>
              <a:t>Nhận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biết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phân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biệt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hình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vuông</a:t>
            </a:r>
            <a:r>
              <a:rPr lang="en-US" altLang="vi-VN" dirty="0">
                <a:solidFill>
                  <a:srgbClr val="FFC000"/>
                </a:solidFill>
              </a:rPr>
              <a:t>, </a:t>
            </a:r>
            <a:r>
              <a:rPr lang="en-US" altLang="vi-VN" dirty="0" err="1">
                <a:solidFill>
                  <a:srgbClr val="FFC000"/>
                </a:solidFill>
              </a:rPr>
              <a:t>hình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tròn</a:t>
            </a:r>
            <a:r>
              <a:rPr lang="en-US" altLang="vi-VN" dirty="0">
                <a:solidFill>
                  <a:srgbClr val="FFC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2060"/>
                </a:solidFill>
              </a:rPr>
              <a:t>Hoạt</a:t>
            </a:r>
            <a:r>
              <a:rPr lang="en-US" altLang="vi-VN" b="1" dirty="0">
                <a:solidFill>
                  <a:srgbClr val="002060"/>
                </a:solidFill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</a:rPr>
              <a:t>động</a:t>
            </a:r>
            <a:r>
              <a:rPr lang="en-US" altLang="vi-VN" b="1" dirty="0">
                <a:solidFill>
                  <a:srgbClr val="002060"/>
                </a:solidFill>
              </a:rPr>
              <a:t> 3</a:t>
            </a:r>
            <a:r>
              <a:rPr lang="en-US" altLang="vi-VN" dirty="0">
                <a:solidFill>
                  <a:srgbClr val="002060"/>
                </a:solidFill>
              </a:rPr>
              <a:t>: </a:t>
            </a:r>
            <a:r>
              <a:rPr lang="en-US" altLang="vi-VN" dirty="0" err="1">
                <a:solidFill>
                  <a:srgbClr val="002060"/>
                </a:solidFill>
              </a:rPr>
              <a:t>Ôn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luyện</a:t>
            </a:r>
            <a:r>
              <a:rPr lang="en-US" altLang="vi-VN" dirty="0">
                <a:solidFill>
                  <a:srgbClr val="002060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2060"/>
                </a:solidFill>
              </a:rPr>
              <a:t>       </a:t>
            </a:r>
            <a:r>
              <a:rPr lang="en-US" altLang="vi-VN" dirty="0" err="1">
                <a:solidFill>
                  <a:srgbClr val="002060"/>
                </a:solidFill>
              </a:rPr>
              <a:t>Trò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chơi</a:t>
            </a:r>
            <a:r>
              <a:rPr lang="en-US" altLang="vi-VN" dirty="0">
                <a:solidFill>
                  <a:srgbClr val="002060"/>
                </a:solidFill>
              </a:rPr>
              <a:t>: </a:t>
            </a:r>
            <a:r>
              <a:rPr lang="en-US" altLang="vi-VN" dirty="0" err="1">
                <a:solidFill>
                  <a:srgbClr val="002060"/>
                </a:solidFill>
              </a:rPr>
              <a:t>Nhìn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nhanh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đoán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đúng</a:t>
            </a:r>
            <a:endParaRPr lang="en-US" altLang="vi-VN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2060"/>
                </a:solidFill>
              </a:rPr>
              <a:t>       </a:t>
            </a:r>
            <a:r>
              <a:rPr lang="en-US" altLang="vi-VN" dirty="0" err="1">
                <a:solidFill>
                  <a:srgbClr val="002060"/>
                </a:solidFill>
              </a:rPr>
              <a:t>Trò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chơi</a:t>
            </a:r>
            <a:r>
              <a:rPr lang="en-US" altLang="vi-VN" dirty="0">
                <a:solidFill>
                  <a:srgbClr val="002060"/>
                </a:solidFill>
              </a:rPr>
              <a:t>: </a:t>
            </a:r>
            <a:r>
              <a:rPr lang="en-US" altLang="vi-VN" dirty="0" err="1">
                <a:solidFill>
                  <a:srgbClr val="002060"/>
                </a:solidFill>
              </a:rPr>
              <a:t>nhanh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tay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nhanh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mắt</a:t>
            </a:r>
            <a:endParaRPr lang="en-US" altLang="vi-VN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736A3-FC99-40F0-B864-2C570D82B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166647" cy="1219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7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3800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C5677E-9A21-4153-B3D2-1AB6204B4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74B9E1-87D3-452C-83CF-E0385CC5FC42}"/>
              </a:ext>
            </a:extLst>
          </p:cNvPr>
          <p:cNvSpPr/>
          <p:nvPr/>
        </p:nvSpPr>
        <p:spPr>
          <a:xfrm>
            <a:off x="1828800" y="2667000"/>
            <a:ext cx="62484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1: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Hát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Chuyến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tàu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dạng</a:t>
            </a:r>
            <a:endParaRPr kumimoji="0" lang="vi-VN" sz="40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EDB96-8987-4A08-BA50-E47073548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76200"/>
            <a:ext cx="1162050" cy="1219200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D5E9C7-33AA-44CE-A077-6DF444F6C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8B6DBA-71A8-485D-A57B-A1989B42E3D9}"/>
              </a:ext>
            </a:extLst>
          </p:cNvPr>
          <p:cNvSpPr/>
          <p:nvPr/>
        </p:nvSpPr>
        <p:spPr>
          <a:xfrm>
            <a:off x="1752600" y="304802"/>
            <a:ext cx="54102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 ĐỘNG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NHẬN BIẾT PHÂN BIỆT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HÌNH VUÔNG, HÌNH TRÒN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76C9B-8F06-479A-9766-220AF5E99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807154"/>
            <a:ext cx="2191389" cy="206964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08C12-4ED1-441F-B422-3777E3DFC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094" y="2590801"/>
            <a:ext cx="2353092" cy="2392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5A49ED-F50E-44AF-9455-38FAF9E84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71" y="14177"/>
            <a:ext cx="1325296" cy="13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90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0"/>
            <a:ext cx="7924800" cy="914400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 l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1844675"/>
            <a:ext cx="3505200" cy="3505200"/>
          </a:xfrm>
          <a:prstGeom prst="rect">
            <a:avLst/>
          </a:prstGeom>
          <a:solidFill>
            <a:srgbClr val="FF0000"/>
          </a:solidFill>
          <a:ln w="3429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4900" y="2062507"/>
            <a:ext cx="419100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8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Vuông</a:t>
            </a:r>
            <a:endParaRPr kumimoji="0" lang="en-US" sz="8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-2286000" y="1449388"/>
            <a:ext cx="1143000" cy="11430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1600201"/>
            <a:ext cx="1169988" cy="1169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4204204"/>
            <a:ext cx="1169988" cy="1169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00" y="4179889"/>
            <a:ext cx="1169988" cy="1169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2" y="1449389"/>
            <a:ext cx="3846513" cy="384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F46DD7-C81A-4235-B00B-6DB82EDA0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42" y="7401"/>
            <a:ext cx="1353429" cy="14143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32 L 0.375 0.0328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3276 0.02754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857 L -0.65556 0.0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1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69723 0.0240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6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96858 0.03032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38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0"/>
            <a:ext cx="7924800" cy="914400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AC878-335C-48C4-B146-4FCC508B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262616"/>
            <a:ext cx="27432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435DE-52E6-4F22-B4FA-D5DD558C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00" y="1262616"/>
            <a:ext cx="2798186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3175C1-B30B-4FB0-8552-F4C1EB719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52800" y="4192565"/>
            <a:ext cx="2895600" cy="26282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51EC4D-C45F-4259-ABC4-D6BFA0CE7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035" y="1"/>
            <a:ext cx="135342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15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45 0.0048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70833 -0.0030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3725" y="39689"/>
            <a:ext cx="7924800" cy="9144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 hình gì đây nhỉ?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tròn có lăn được không?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4469" y="2209802"/>
            <a:ext cx="3534416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88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Tròn</a:t>
            </a:r>
            <a:endParaRPr kumimoji="0" lang="en-US" sz="88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98925" y="1828800"/>
            <a:ext cx="4419600" cy="441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ircle: Hollow 8"/>
          <p:cNvSpPr/>
          <p:nvPr/>
        </p:nvSpPr>
        <p:spPr>
          <a:xfrm>
            <a:off x="4120936" y="1828800"/>
            <a:ext cx="4402138" cy="4419600"/>
          </a:xfrm>
          <a:prstGeom prst="donut">
            <a:avLst>
              <a:gd name="adj" fmla="val 6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56150" y="-768351"/>
            <a:ext cx="4443413" cy="444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DA05A4-867F-4E7F-8CFA-98C92417C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2" y="39756"/>
            <a:ext cx="1353429" cy="141439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1111 L 0.96875 0.3768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50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3725" y="39689"/>
            <a:ext cx="7924800" cy="9144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68BAE3-8F08-4C23-8CA8-7E15A3F58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5" y="1295400"/>
            <a:ext cx="2971800" cy="2971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1782F3-A1D7-41DF-96E9-051B86056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52400"/>
            <a:ext cx="3352800" cy="3352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CD6B1F-CFDD-4402-BFFB-144C63989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3102086"/>
            <a:ext cx="3955607" cy="395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BD23BD-703A-4CF4-B881-F1E1253B6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2" y="1"/>
            <a:ext cx="135342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3.33333E-6 L -0.51788 0.1 " pathEditMode="relative" rAng="0" ptsTypes="AA">
                                      <p:cBhvr>
                                        <p:cTn id="1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76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691636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274</Words>
  <Application>Microsoft Office PowerPoint</Application>
  <PresentationFormat>On-screen Show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1_Office Theme</vt:lpstr>
      <vt:lpstr>   Hoạt động phát triển nhận thức Nhận biết phân biệt hình vuông, hình tròn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phát triển nhận thức Nhận biết phân biệt hình vuông, hình tròn</dc:title>
  <dc:creator>Admin</dc:creator>
  <cp:lastModifiedBy>Administrator</cp:lastModifiedBy>
  <cp:revision>27</cp:revision>
  <dcterms:created xsi:type="dcterms:W3CDTF">2011-02-10T14:36:09Z</dcterms:created>
  <dcterms:modified xsi:type="dcterms:W3CDTF">2024-03-11T09:57:40Z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AA7D7EBAC8914767904B61F50573E16A</vt:lpwstr>
  </property>
  <property fmtid="{D5CDD505-2E9C-101B-9397-08002B2CF9AE}" pid="3" name="KSOProductBuildVer">
    <vt:lpwstr>1033-11.2.0.10265</vt:lpwstr>
  </property>
</Properties>
</file>