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71" r:id="rId6"/>
    <p:sldId id="272"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15" autoAdjust="0"/>
  </p:normalViewPr>
  <p:slideViewPr>
    <p:cSldViewPr>
      <p:cViewPr varScale="1">
        <p:scale>
          <a:sx n="92" d="100"/>
          <a:sy n="92" d="100"/>
        </p:scale>
        <p:origin x="75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366490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28161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392955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3080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B5A29-78FD-45C3-812E-1BEB30A66F33}"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120142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4B5A29-78FD-45C3-812E-1BEB30A66F33}"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11477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4B5A29-78FD-45C3-812E-1BEB30A66F33}" type="datetimeFigureOut">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39795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B5A29-78FD-45C3-812E-1BEB30A66F33}" type="datetimeFigureOut">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5287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5A29-78FD-45C3-812E-1BEB30A66F33}" type="datetimeFigureOut">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61873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B5A29-78FD-45C3-812E-1BEB30A66F33}"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133422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B5A29-78FD-45C3-812E-1BEB30A66F33}"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50642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4B5A29-78FD-45C3-812E-1BEB30A66F33}" type="datetimeFigureOut">
              <a:rPr lang="en-US" smtClean="0"/>
              <a:t>11/23/2024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09E534-7659-4243-8C39-ACFB6E812BDD}" type="slidenum">
              <a:rPr lang="en-US" smtClean="0"/>
              <a:t>‹#›</a:t>
            </a:fld>
            <a:endParaRPr lang="en-US"/>
          </a:p>
        </p:txBody>
      </p:sp>
    </p:spTree>
    <p:extLst>
      <p:ext uri="{BB962C8B-B14F-4D97-AF65-F5344CB8AC3E}">
        <p14:creationId xmlns:p14="http://schemas.microsoft.com/office/powerpoint/2010/main" val="428274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35"/>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943" y="483526"/>
            <a:ext cx="6923732" cy="646331"/>
          </a:xfrm>
          <a:prstGeom prst="rect">
            <a:avLst/>
          </a:prstGeom>
        </p:spPr>
        <p:txBody>
          <a:bodyPr wrap="square">
            <a:spAutoFit/>
          </a:bodyPr>
          <a:lstStyle/>
          <a:p>
            <a:r>
              <a:rPr lang="en-US" b="1" smtClean="0">
                <a:solidFill>
                  <a:srgbClr val="FF0000"/>
                </a:solidFill>
                <a:latin typeface="Times New Roman" pitchFamily="18" charset="0"/>
                <a:cs typeface="Times New Roman" pitchFamily="18" charset="0"/>
              </a:rPr>
              <a:t>PHÒNG GIÁO DỤC VÀ  ĐÀO TẠO QUẬN LONG BIÊN</a:t>
            </a:r>
          </a:p>
          <a:p>
            <a:r>
              <a:rPr lang="en-US" b="1" smtClean="0">
                <a:solidFill>
                  <a:srgbClr val="FF0000"/>
                </a:solidFill>
                <a:latin typeface="Times New Roman" pitchFamily="18" charset="0"/>
                <a:cs typeface="Times New Roman" pitchFamily="18" charset="0"/>
              </a:rPr>
              <a:t>                     TRƯỜNG MẦM NON GIANG BIÊN</a:t>
            </a:r>
            <a:endParaRPr lang="en-US" b="1">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654" y="1229553"/>
            <a:ext cx="1397773" cy="999298"/>
          </a:xfrm>
          <a:prstGeom prst="rect">
            <a:avLst/>
          </a:prstGeom>
        </p:spPr>
      </p:pic>
      <p:sp>
        <p:nvSpPr>
          <p:cNvPr id="5" name="Rectangle 4"/>
          <p:cNvSpPr/>
          <p:nvPr/>
        </p:nvSpPr>
        <p:spPr>
          <a:xfrm>
            <a:off x="1752600" y="2571750"/>
            <a:ext cx="6476999" cy="3876959"/>
          </a:xfrm>
          <a:prstGeom prst="rect">
            <a:avLst/>
          </a:prstGeom>
        </p:spPr>
        <p:txBody>
          <a:bodyPr wrap="square">
            <a:spAutoFit/>
          </a:bodyPr>
          <a:lstStyle/>
          <a:p>
            <a:pPr>
              <a:lnSpc>
                <a:spcPct val="107000"/>
              </a:lnSpc>
              <a:spcAft>
                <a:spcPts val="800"/>
              </a:spcAft>
            </a:pPr>
            <a:endParaRPr lang="en-US" sz="2000" smtClean="0">
              <a:solidFill>
                <a:srgbClr val="002060"/>
              </a:solidFill>
              <a:latin typeface="Arial" charset="0"/>
              <a:ea typeface="Arial" charset="0"/>
              <a:cs typeface="Times New Roman" pitchFamily="18" charset="0"/>
            </a:endParaRPr>
          </a:p>
          <a:p>
            <a:pPr>
              <a:lnSpc>
                <a:spcPct val="107000"/>
              </a:lnSpc>
              <a:spcAft>
                <a:spcPts val="800"/>
              </a:spcAft>
            </a:pPr>
            <a:r>
              <a:rPr lang="en-US" sz="2000">
                <a:solidFill>
                  <a:srgbClr val="002060"/>
                </a:solidFill>
                <a:latin typeface="Arial" charset="0"/>
                <a:ea typeface="Arial" charset="0"/>
                <a:cs typeface="Times New Roman" pitchFamily="18" charset="0"/>
              </a:rPr>
              <a:t> </a:t>
            </a:r>
            <a:r>
              <a:rPr lang="en-US" sz="2000" smtClean="0">
                <a:solidFill>
                  <a:srgbClr val="002060"/>
                </a:solidFill>
                <a:latin typeface="Arial" charset="0"/>
                <a:ea typeface="Arial" charset="0"/>
                <a:cs typeface="Times New Roman" pitchFamily="18" charset="0"/>
              </a:rPr>
              <a:t>                </a:t>
            </a:r>
            <a:r>
              <a:rPr lang="en-US" sz="2000" smtClean="0">
                <a:solidFill>
                  <a:srgbClr val="002060"/>
                </a:solidFill>
                <a:latin typeface="Times New Roman" pitchFamily="18" charset="0"/>
                <a:ea typeface="Arial" charset="0"/>
                <a:cs typeface="Times New Roman" pitchFamily="18" charset="0"/>
              </a:rPr>
              <a:t>Đề tài: NBTN “ Trò chuyện về ngày 20/11”</a:t>
            </a:r>
            <a:endParaRPr lang="vi-VN" sz="2000" smtClean="0">
              <a:solidFill>
                <a:srgbClr val="002060"/>
              </a:solidFill>
              <a:latin typeface="Arial" charset="0"/>
              <a:ea typeface="Arial" charset="0"/>
              <a:cs typeface="Times New Roman" pitchFamily="18" charset="0"/>
            </a:endParaRPr>
          </a:p>
          <a:p>
            <a:pPr>
              <a:lnSpc>
                <a:spcPct val="107000"/>
              </a:lnSpc>
              <a:spcAft>
                <a:spcPts val="800"/>
              </a:spcAft>
            </a:pPr>
            <a:r>
              <a:rPr lang="en-US" sz="2000" smtClean="0">
                <a:solidFill>
                  <a:srgbClr val="002060"/>
                </a:solidFill>
                <a:latin typeface="Times New Roman" pitchFamily="18" charset="0"/>
                <a:ea typeface="Arial" charset="0"/>
                <a:cs typeface="Times New Roman" pitchFamily="18" charset="0"/>
              </a:rPr>
              <a:t>                   Lứa tuổi: Nhà trẻ.</a:t>
            </a:r>
          </a:p>
          <a:p>
            <a:pPr>
              <a:lnSpc>
                <a:spcPct val="107000"/>
              </a:lnSpc>
              <a:spcAft>
                <a:spcPts val="800"/>
              </a:spcAft>
            </a:pPr>
            <a:r>
              <a:rPr lang="en-US" sz="2000" smtClean="0">
                <a:solidFill>
                  <a:srgbClr val="002060"/>
                </a:solidFill>
                <a:latin typeface="Arial" charset="0"/>
                <a:ea typeface="Arial" charset="0"/>
                <a:cs typeface="Times New Roman" pitchFamily="18" charset="0"/>
              </a:rPr>
              <a:t>   </a:t>
            </a:r>
          </a:p>
          <a:p>
            <a:pPr>
              <a:lnSpc>
                <a:spcPct val="107000"/>
              </a:lnSpc>
              <a:spcAft>
                <a:spcPts val="800"/>
              </a:spcAft>
            </a:pPr>
            <a:endParaRPr lang="en-US" sz="2000">
              <a:solidFill>
                <a:srgbClr val="002060"/>
              </a:solidFill>
              <a:latin typeface="Arial" charset="0"/>
              <a:ea typeface="Arial" charset="0"/>
              <a:cs typeface="Times New Roman" pitchFamily="18" charset="0"/>
            </a:endParaRPr>
          </a:p>
          <a:p>
            <a:pPr>
              <a:lnSpc>
                <a:spcPct val="107000"/>
              </a:lnSpc>
              <a:spcAft>
                <a:spcPts val="800"/>
              </a:spcAft>
            </a:pPr>
            <a:r>
              <a:rPr lang="en-US" sz="2000" smtClean="0">
                <a:solidFill>
                  <a:srgbClr val="002060"/>
                </a:solidFill>
                <a:latin typeface="Arial" charset="0"/>
                <a:ea typeface="Arial" charset="0"/>
                <a:cs typeface="Times New Roman" pitchFamily="18" charset="0"/>
              </a:rPr>
              <a:t>                          Năm </a:t>
            </a:r>
            <a:r>
              <a:rPr lang="en-US" sz="2000">
                <a:solidFill>
                  <a:srgbClr val="002060"/>
                </a:solidFill>
                <a:latin typeface="Arial" charset="0"/>
                <a:ea typeface="Arial" charset="0"/>
                <a:cs typeface="Times New Roman" pitchFamily="18" charset="0"/>
              </a:rPr>
              <a:t>học: </a:t>
            </a:r>
            <a:r>
              <a:rPr lang="en-US" sz="2000" smtClean="0">
                <a:solidFill>
                  <a:srgbClr val="002060"/>
                </a:solidFill>
                <a:latin typeface="Arial" charset="0"/>
                <a:ea typeface="Arial" charset="0"/>
                <a:cs typeface="Times New Roman" pitchFamily="18" charset="0"/>
              </a:rPr>
              <a:t>2024-2025</a:t>
            </a:r>
            <a:endParaRPr lang="en-US" sz="2000" smtClean="0">
              <a:solidFill>
                <a:srgbClr val="002060"/>
              </a:solidFill>
              <a:latin typeface="Arial" charset="0"/>
              <a:ea typeface="Arial" charset="0"/>
              <a:cs typeface="Times New Roman" pitchFamily="18" charset="0"/>
            </a:endParaRPr>
          </a:p>
          <a:p>
            <a:pPr>
              <a:lnSpc>
                <a:spcPct val="107000"/>
              </a:lnSpc>
              <a:spcAft>
                <a:spcPts val="800"/>
              </a:spcAft>
            </a:pPr>
            <a:r>
              <a:rPr lang="en-US" sz="2000" smtClean="0">
                <a:solidFill>
                  <a:srgbClr val="002060"/>
                </a:solidFill>
                <a:latin typeface="Arial" charset="0"/>
                <a:ea typeface="Arial" charset="0"/>
                <a:cs typeface="Times New Roman" pitchFamily="18" charset="0"/>
              </a:rPr>
              <a:t>                                       </a:t>
            </a:r>
          </a:p>
          <a:p>
            <a:pPr>
              <a:lnSpc>
                <a:spcPct val="107000"/>
              </a:lnSpc>
              <a:spcAft>
                <a:spcPts val="800"/>
              </a:spcAft>
            </a:pPr>
            <a:r>
              <a:rPr lang="en-US" sz="2000" smtClean="0">
                <a:solidFill>
                  <a:srgbClr val="002060"/>
                </a:solidFill>
                <a:latin typeface="Arial" charset="0"/>
                <a:ea typeface="Arial" charset="0"/>
                <a:cs typeface="Times New Roman" pitchFamily="18" charset="0"/>
              </a:rPr>
              <a:t>                   </a:t>
            </a:r>
          </a:p>
          <a:p>
            <a:pPr>
              <a:lnSpc>
                <a:spcPct val="107000"/>
              </a:lnSpc>
              <a:spcAft>
                <a:spcPts val="800"/>
              </a:spcAft>
            </a:pPr>
            <a:r>
              <a:rPr lang="en-US" sz="2000">
                <a:solidFill>
                  <a:srgbClr val="002060"/>
                </a:solidFill>
                <a:latin typeface="Arial" charset="0"/>
                <a:ea typeface="Arial" charset="0"/>
                <a:cs typeface="Times New Roman" pitchFamily="18" charset="0"/>
              </a:rPr>
              <a:t> </a:t>
            </a:r>
            <a:r>
              <a:rPr lang="en-US" sz="2000" smtClean="0">
                <a:solidFill>
                  <a:srgbClr val="002060"/>
                </a:solidFill>
                <a:latin typeface="Arial" charset="0"/>
                <a:ea typeface="Arial" charset="0"/>
                <a:cs typeface="Times New Roman" pitchFamily="18" charset="0"/>
              </a:rPr>
              <a:t>                        </a:t>
            </a:r>
            <a:endParaRPr lang="en-US" sz="2000" smtClean="0">
              <a:solidFill>
                <a:srgbClr val="002060"/>
              </a:solidFill>
              <a:latin typeface="Times New Roman" pitchFamily="18" charset="0"/>
              <a:ea typeface="Arial" charset="0"/>
              <a:cs typeface="Times New Roman" pitchFamily="18" charset="0"/>
            </a:endParaRPr>
          </a:p>
        </p:txBody>
      </p:sp>
      <p:sp>
        <p:nvSpPr>
          <p:cNvPr id="6" name="TextBox 5"/>
          <p:cNvSpPr txBox="1"/>
          <p:nvPr/>
        </p:nvSpPr>
        <p:spPr>
          <a:xfrm>
            <a:off x="2590800" y="2228850"/>
            <a:ext cx="4495800" cy="707886"/>
          </a:xfrm>
          <a:prstGeom prst="rect">
            <a:avLst/>
          </a:prstGeom>
          <a:noFill/>
        </p:spPr>
        <p:txBody>
          <a:bodyPr wrap="square" rtlCol="0">
            <a:spAutoFit/>
          </a:bodyPr>
          <a:lstStyle/>
          <a:p>
            <a:endParaRPr lang="en-US" sz="2000" smtClean="0">
              <a:solidFill>
                <a:srgbClr val="C00000"/>
              </a:solidFill>
              <a:latin typeface="Times New Roman" pitchFamily="18" charset="0"/>
              <a:cs typeface="Times New Roman" pitchFamily="18" charset="0"/>
            </a:endParaRPr>
          </a:p>
          <a:p>
            <a:r>
              <a:rPr lang="en-US" sz="2000" smtClean="0">
                <a:solidFill>
                  <a:srgbClr val="C00000"/>
                </a:solidFill>
                <a:latin typeface="Times New Roman" pitchFamily="18" charset="0"/>
                <a:cs typeface="Times New Roman" pitchFamily="18" charset="0"/>
              </a:rPr>
              <a:t>LĨNH VỰC PHÁT TRIỂN NGÔN NGỮ</a:t>
            </a:r>
            <a:endParaRPr lang="en-US" sz="20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78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430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1657350"/>
            <a:ext cx="4724400" cy="830997"/>
          </a:xfrm>
          <a:prstGeom prst="rect">
            <a:avLst/>
          </a:prstGeom>
          <a:noFill/>
        </p:spPr>
        <p:txBody>
          <a:bodyPr wrap="square" rtlCol="0">
            <a:spAutoFit/>
          </a:bodyPr>
          <a:lstStyle/>
          <a:p>
            <a:r>
              <a:rPr lang="en-US" sz="2400" smtClean="0">
                <a:solidFill>
                  <a:srgbClr val="0070C0"/>
                </a:solidFill>
                <a:latin typeface="Times New Roman" pitchFamily="18" charset="0"/>
                <a:cs typeface="Times New Roman" pitchFamily="18" charset="0"/>
              </a:rPr>
              <a:t>          1. ổn định tổ chức: </a:t>
            </a:r>
          </a:p>
          <a:p>
            <a:r>
              <a:rPr lang="en-US" sz="2400" smtClean="0">
                <a:solidFill>
                  <a:srgbClr val="0070C0"/>
                </a:solidFill>
                <a:latin typeface="Times New Roman" pitchFamily="18" charset="0"/>
                <a:cs typeface="Times New Roman" pitchFamily="18" charset="0"/>
              </a:rPr>
              <a:t>Cô và trẻ hát bài: Cô và mẹ</a:t>
            </a:r>
            <a:endParaRPr lang="en-US" sz="2400">
              <a:solidFill>
                <a:srgbClr val="0070C0"/>
              </a:solidFill>
              <a:latin typeface="Times New Roman" pitchFamily="18" charset="0"/>
              <a:cs typeface="Times New Roman" pitchFamily="18" charset="0"/>
            </a:endParaRPr>
          </a:p>
        </p:txBody>
      </p:sp>
      <p:pic>
        <p:nvPicPr>
          <p:cNvPr id="3" name="yt1s.com - Cô Và Mẹ  Bé Thanh Ngân   Nhạc Thiếu Nhi Vui Nhộn Hay Nhất 2018">
            <a:hlinkClick r:id="" action="ppaction://media"/>
          </p:cNvPr>
          <p:cNvPicPr>
            <a:picLocks noChangeAspect="1"/>
          </p:cNvPicPr>
          <p:nvPr>
            <a:audioFile r:link="rId1"/>
            <p:extLst>
              <p:ext uri="{DAA4B4D4-6D71-4841-9C94-3DE7FCFB9230}">
                <p14:media xmlns:p14="http://schemas.microsoft.com/office/powerpoint/2010/main" r:embed="rId2">
                  <p14:trim st="8401" end="8177.5625"/>
                </p14:media>
              </p:ext>
            </p:extLst>
          </p:nvPr>
        </p:nvPicPr>
        <p:blipFill>
          <a:blip r:embed="rId5"/>
          <a:stretch>
            <a:fillRect/>
          </a:stretch>
        </p:blipFill>
        <p:spPr>
          <a:xfrm>
            <a:off x="4267200" y="2686050"/>
            <a:ext cx="609600" cy="609600"/>
          </a:xfrm>
          <a:prstGeom prst="rect">
            <a:avLst/>
          </a:prstGeom>
        </p:spPr>
      </p:pic>
    </p:spTree>
    <p:extLst>
      <p:ext uri="{BB962C8B-B14F-4D97-AF65-F5344CB8AC3E}">
        <p14:creationId xmlns:p14="http://schemas.microsoft.com/office/powerpoint/2010/main" val="158504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5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2"/>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1032224"/>
            <a:ext cx="5257800" cy="3046988"/>
          </a:xfrm>
          <a:prstGeom prst="rect">
            <a:avLst/>
          </a:prstGeom>
          <a:noFill/>
        </p:spPr>
        <p:txBody>
          <a:bodyPr wrap="square" rtlCol="0">
            <a:spAutoFit/>
          </a:bodyPr>
          <a:lstStyle/>
          <a:p>
            <a:r>
              <a:rPr lang="en-US" sz="1600" smtClean="0">
                <a:solidFill>
                  <a:srgbClr val="FF0000"/>
                </a:solidFill>
                <a:latin typeface="Times New Roman" pitchFamily="18" charset="0"/>
                <a:cs typeface="Times New Roman" pitchFamily="18" charset="0"/>
              </a:rPr>
              <a:t>2. Phương pháp, hình thức tổ chức</a:t>
            </a:r>
            <a:r>
              <a:rPr lang="en-US" sz="1600" smtClean="0">
                <a:solidFill>
                  <a:srgbClr val="0070C0"/>
                </a:solidFill>
                <a:latin typeface="Times New Roman" pitchFamily="18" charset="0"/>
                <a:cs typeface="Times New Roman" pitchFamily="18" charset="0"/>
              </a:rPr>
              <a:t>. </a:t>
            </a:r>
          </a:p>
          <a:p>
            <a:r>
              <a:rPr lang="en-US" sz="1600" smtClean="0">
                <a:solidFill>
                  <a:srgbClr val="0070C0"/>
                </a:solidFill>
                <a:latin typeface="Times New Roman" pitchFamily="18" charset="0"/>
                <a:cs typeface="Times New Roman" pitchFamily="18" charset="0"/>
              </a:rPr>
              <a:t>   </a:t>
            </a:r>
            <a:r>
              <a:rPr lang="vi-VN" sz="1600" b="1" smtClean="0">
                <a:solidFill>
                  <a:srgbClr val="0070C0"/>
                </a:solidFill>
                <a:latin typeface="Times New Roman" panose="02020603050405020304" pitchFamily="18" charset="0"/>
                <a:cs typeface="Times New Roman" panose="02020603050405020304" pitchFamily="18" charset="0"/>
              </a:rPr>
              <a:t>HĐ1</a:t>
            </a:r>
            <a:r>
              <a:rPr lang="vi-VN" sz="1600" b="1">
                <a:solidFill>
                  <a:srgbClr val="0070C0"/>
                </a:solidFill>
                <a:latin typeface="Times New Roman" panose="02020603050405020304" pitchFamily="18" charset="0"/>
                <a:cs typeface="Times New Roman" panose="02020603050405020304" pitchFamily="18" charset="0"/>
              </a:rPr>
              <a:t>: Trò chuyện về ngày 20/11.</a:t>
            </a:r>
            <a:endParaRPr lang="vi-VN" sz="1600">
              <a:solidFill>
                <a:srgbClr val="0070C0"/>
              </a:solidFill>
              <a:latin typeface="Times New Roman" panose="02020603050405020304" pitchFamily="18" charset="0"/>
              <a:cs typeface="Times New Roman" panose="02020603050405020304" pitchFamily="18" charset="0"/>
            </a:endParaRPr>
          </a:p>
          <a:p>
            <a:r>
              <a:rPr lang="vi-VN" sz="1600">
                <a:solidFill>
                  <a:srgbClr val="0070C0"/>
                </a:solidFill>
                <a:latin typeface="Times New Roman" panose="02020603050405020304" pitchFamily="18" charset="0"/>
                <a:cs typeface="Times New Roman" panose="02020603050405020304" pitchFamily="18" charset="0"/>
              </a:rPr>
              <a:t>+ Cô  giáo được gọi là nghề gì các con?</a:t>
            </a:r>
          </a:p>
          <a:p>
            <a:r>
              <a:rPr lang="vi-VN" sz="1600">
                <a:solidFill>
                  <a:srgbClr val="0070C0"/>
                </a:solidFill>
                <a:latin typeface="Times New Roman" panose="02020603050405020304" pitchFamily="18" charset="0"/>
                <a:cs typeface="Times New Roman" panose="02020603050405020304" pitchFamily="18" charset="0"/>
              </a:rPr>
              <a:t>+ Công việc hàng ngày của cô làm gì? (Dạy cháu học, học hát, đọc thơ, kể chuyện, hàng ngày cô phải chăm sóc, nuôi dưỡng các con. Xem các cháu giống như con của mình, còn các cháu xem cô như người mẹ hiền thứ hai).</a:t>
            </a:r>
          </a:p>
          <a:p>
            <a:r>
              <a:rPr lang="vi-VN" sz="1600">
                <a:solidFill>
                  <a:srgbClr val="0070C0"/>
                </a:solidFill>
                <a:latin typeface="Times New Roman" panose="02020603050405020304" pitchFamily="18" charset="0"/>
                <a:cs typeface="Times New Roman" panose="02020603050405020304" pitchFamily="18" charset="0"/>
              </a:rPr>
              <a:t>+ Sắp đến ngày hội vui của các cô rồi, các con có biết đó là ngày gì không?</a:t>
            </a:r>
          </a:p>
          <a:p>
            <a:r>
              <a:rPr lang="en-US" sz="1600" smtClean="0">
                <a:solidFill>
                  <a:srgbClr val="0070C0"/>
                </a:solidFill>
                <a:latin typeface="Times New Roman" panose="02020603050405020304" pitchFamily="18" charset="0"/>
                <a:cs typeface="Times New Roman" panose="02020603050405020304" pitchFamily="18" charset="0"/>
              </a:rPr>
              <a:t>(</a:t>
            </a:r>
            <a:r>
              <a:rPr lang="vi-VN" sz="1600" smtClean="0">
                <a:solidFill>
                  <a:srgbClr val="0070C0"/>
                </a:solidFill>
                <a:latin typeface="Times New Roman" panose="02020603050405020304" pitchFamily="18" charset="0"/>
                <a:cs typeface="Times New Roman" panose="02020603050405020304" pitchFamily="18" charset="0"/>
              </a:rPr>
              <a:t>Đấy </a:t>
            </a:r>
            <a:r>
              <a:rPr lang="vi-VN" sz="1600">
                <a:solidFill>
                  <a:srgbClr val="0070C0"/>
                </a:solidFill>
                <a:latin typeface="Times New Roman" panose="02020603050405020304" pitchFamily="18" charset="0"/>
                <a:cs typeface="Times New Roman" panose="02020603050405020304" pitchFamily="18" charset="0"/>
              </a:rPr>
              <a:t>là ngày “Nhà giáo việt Nam</a:t>
            </a:r>
            <a:r>
              <a:rPr lang="vi-VN" sz="1600" smtClean="0">
                <a:solidFill>
                  <a:srgbClr val="0070C0"/>
                </a:solidFill>
                <a:latin typeface="Times New Roman" panose="02020603050405020304" pitchFamily="18" charset="0"/>
                <a:cs typeface="Times New Roman" panose="02020603050405020304" pitchFamily="18" charset="0"/>
              </a:rPr>
              <a:t>”</a:t>
            </a:r>
            <a:r>
              <a:rPr lang="en-US" sz="1600" smtClean="0">
                <a:solidFill>
                  <a:srgbClr val="0070C0"/>
                </a:solidFill>
                <a:latin typeface="Times New Roman" panose="02020603050405020304" pitchFamily="18" charset="0"/>
                <a:cs typeface="Times New Roman" panose="02020603050405020304" pitchFamily="18" charset="0"/>
              </a:rPr>
              <a:t>)</a:t>
            </a:r>
            <a:endParaRPr lang="vi-VN" sz="1600">
              <a:solidFill>
                <a:srgbClr val="0070C0"/>
              </a:solidFill>
              <a:latin typeface="Times New Roman" panose="02020603050405020304" pitchFamily="18" charset="0"/>
              <a:cs typeface="Times New Roman" panose="02020603050405020304" pitchFamily="18" charset="0"/>
            </a:endParaRPr>
          </a:p>
          <a:p>
            <a:r>
              <a:rPr lang="vi-VN" sz="1600">
                <a:solidFill>
                  <a:srgbClr val="0070C0"/>
                </a:solidFill>
                <a:latin typeface="Times New Roman" panose="02020603050405020304" pitchFamily="18" charset="0"/>
                <a:cs typeface="Times New Roman" panose="02020603050405020304" pitchFamily="18" charset="0"/>
              </a:rPr>
              <a:t>+ Cô cho trẻ cùng gọi tên ngày “Nhà giáo Việt nam”</a:t>
            </a:r>
          </a:p>
          <a:p>
            <a:endParaRPr lang="en-US" sz="1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96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0"/>
            <a:ext cx="6934199" cy="338554"/>
          </a:xfrm>
          <a:prstGeom prst="rect">
            <a:avLst/>
          </a:prstGeom>
        </p:spPr>
        <p:txBody>
          <a:bodyPr wrap="square">
            <a:spAutoFit/>
          </a:bodyPr>
          <a:lstStyle/>
          <a:p>
            <a:endParaRPr lang="vi-VN" sz="160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053"/>
            <a:ext cx="9143998" cy="5134447"/>
          </a:xfrm>
          <a:prstGeom prst="rect">
            <a:avLst/>
          </a:prstGeom>
        </p:spPr>
      </p:pic>
      <p:sp>
        <p:nvSpPr>
          <p:cNvPr id="6" name="Rectangle 5"/>
          <p:cNvSpPr/>
          <p:nvPr/>
        </p:nvSpPr>
        <p:spPr>
          <a:xfrm>
            <a:off x="152400" y="0"/>
            <a:ext cx="8686800" cy="1754326"/>
          </a:xfrm>
          <a:prstGeom prst="rect">
            <a:avLst/>
          </a:prstGeom>
        </p:spPr>
        <p:txBody>
          <a:bodyPr wrap="square">
            <a:spAutoFit/>
          </a:bodyPr>
          <a:lstStyle/>
          <a:p>
            <a:r>
              <a:rPr lang="vi-VN">
                <a:solidFill>
                  <a:srgbClr val="0070C0"/>
                </a:solidFill>
                <a:latin typeface="Times New Roman" panose="02020603050405020304" pitchFamily="18" charset="0"/>
                <a:cs typeface="Times New Roman" panose="02020603050405020304" pitchFamily="18" charset="0"/>
              </a:rPr>
              <a:t>- Cô cho trẻ xem hình ảnh về hoạt động của cô giáo</a:t>
            </a:r>
          </a:p>
          <a:p>
            <a:r>
              <a:rPr lang="vi-VN">
                <a:solidFill>
                  <a:srgbClr val="0070C0"/>
                </a:solidFill>
                <a:latin typeface="Times New Roman" panose="02020603050405020304" pitchFamily="18" charset="0"/>
                <a:cs typeface="Times New Roman" panose="02020603050405020304" pitchFamily="18" charset="0"/>
              </a:rPr>
              <a:t>+ Các con xem ngày lễ con thấy cô giáo có đẹp không? </a:t>
            </a:r>
            <a:endParaRPr lang="en-US">
              <a:solidFill>
                <a:srgbClr val="0070C0"/>
              </a:solidFill>
              <a:latin typeface="Times New Roman" panose="02020603050405020304" pitchFamily="18" charset="0"/>
              <a:cs typeface="Times New Roman" panose="02020603050405020304" pitchFamily="18" charset="0"/>
            </a:endParaRPr>
          </a:p>
          <a:p>
            <a:r>
              <a:rPr lang="en-US">
                <a:solidFill>
                  <a:srgbClr val="0070C0"/>
                </a:solidFill>
                <a:latin typeface="Times New Roman" panose="02020603050405020304" pitchFamily="18" charset="0"/>
                <a:cs typeface="Times New Roman" panose="02020603050405020304" pitchFamily="18" charset="0"/>
              </a:rPr>
              <a:t>-+ Cô đang mặc áo gì đây?</a:t>
            </a:r>
          </a:p>
          <a:p>
            <a:r>
              <a:rPr lang="vi-VN">
                <a:solidFill>
                  <a:srgbClr val="0070C0"/>
                </a:solidFill>
                <a:latin typeface="Times New Roman" panose="02020603050405020304" pitchFamily="18" charset="0"/>
                <a:cs typeface="Times New Roman" panose="02020603050405020304" pitchFamily="18" charset="0"/>
              </a:rPr>
              <a:t>+ Còn bạn nhỏ đang làm gì đây? (Cài hoa lên áo tỏ lòng biết ơn cô giáo).</a:t>
            </a:r>
          </a:p>
          <a:p>
            <a:r>
              <a:rPr lang="vi-VN">
                <a:solidFill>
                  <a:srgbClr val="0070C0"/>
                </a:solidFill>
                <a:latin typeface="Times New Roman" panose="02020603050405020304" pitchFamily="18" charset="0"/>
                <a:cs typeface="Times New Roman" panose="02020603050405020304" pitchFamily="18" charset="0"/>
              </a:rPr>
              <a:t>+ Trong ngày này còn có ai đến dự nữa không?( Có nhiều đại biểu) nhiều bạn nhỏ.</a:t>
            </a:r>
          </a:p>
          <a:p>
            <a:r>
              <a:rPr lang="vi-VN">
                <a:solidFill>
                  <a:srgbClr val="0070C0"/>
                </a:solidFill>
                <a:latin typeface="Times New Roman" panose="02020603050405020304" pitchFamily="18" charset="0"/>
                <a:cs typeface="Times New Roman" panose="02020603050405020304" pitchFamily="18" charset="0"/>
              </a:rPr>
              <a:t>-&gt;GD: Trẻ biết yêu quý và biết vâng lời, kính trọng tầy cô giáo.</a:t>
            </a:r>
          </a:p>
        </p:txBody>
      </p:sp>
    </p:spTree>
    <p:extLst>
      <p:ext uri="{BB962C8B-B14F-4D97-AF65-F5344CB8AC3E}">
        <p14:creationId xmlns:p14="http://schemas.microsoft.com/office/powerpoint/2010/main" val="348268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2"/>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1032224"/>
            <a:ext cx="5257800" cy="1446550"/>
          </a:xfrm>
          <a:prstGeom prst="rect">
            <a:avLst/>
          </a:prstGeom>
          <a:noFill/>
        </p:spPr>
        <p:txBody>
          <a:bodyPr wrap="square" rtlCol="0">
            <a:spAutoFit/>
          </a:bodyPr>
          <a:lstStyle/>
          <a:p>
            <a:r>
              <a:rPr lang="vi-VN" b="1">
                <a:solidFill>
                  <a:srgbClr val="0070C0"/>
                </a:solidFill>
                <a:latin typeface="+mj-lt"/>
              </a:rPr>
              <a:t>HĐ2: Trò chơi luyện tập</a:t>
            </a:r>
            <a:endParaRPr lang="vi-VN">
              <a:solidFill>
                <a:srgbClr val="0070C0"/>
              </a:solidFill>
              <a:latin typeface="+mj-lt"/>
            </a:endParaRPr>
          </a:p>
          <a:p>
            <a:r>
              <a:rPr lang="vi-VN" b="1">
                <a:solidFill>
                  <a:srgbClr val="0070C0"/>
                </a:solidFill>
                <a:latin typeface="+mj-lt"/>
              </a:rPr>
              <a:t>+ Trò chơi : Dán hoa tặng cô ngày 20/11</a:t>
            </a:r>
            <a:endParaRPr lang="vi-VN">
              <a:solidFill>
                <a:srgbClr val="0070C0"/>
              </a:solidFill>
              <a:latin typeface="+mj-lt"/>
            </a:endParaRPr>
          </a:p>
          <a:p>
            <a:r>
              <a:rPr lang="vi-VN" smtClean="0">
                <a:solidFill>
                  <a:srgbClr val="FF0000"/>
                </a:solidFill>
                <a:latin typeface="+mj-lt"/>
              </a:rPr>
              <a:t>- </a:t>
            </a:r>
            <a:r>
              <a:rPr lang="vi-VN">
                <a:solidFill>
                  <a:srgbClr val="FF0000"/>
                </a:solidFill>
                <a:latin typeface="+mj-lt"/>
              </a:rPr>
              <a:t>Cô cho trẻ dán dùng những hoa, lá có sẵn dán thành một bó, chùm , cành  để tặng cô.</a:t>
            </a:r>
          </a:p>
          <a:p>
            <a:endParaRPr lang="en-US" sz="1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91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2"/>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1663166"/>
            <a:ext cx="4724400" cy="89255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3. Kết thúc</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Cô </a:t>
            </a:r>
            <a:r>
              <a:rPr lang="en-US" smtClean="0">
                <a:solidFill>
                  <a:srgbClr val="FF0000"/>
                </a:solidFill>
                <a:latin typeface="Times New Roman" panose="02020603050405020304" pitchFamily="18" charset="0"/>
                <a:cs typeface="Times New Roman" panose="02020603050405020304" pitchFamily="18" charset="0"/>
              </a:rPr>
              <a:t>nhận xét tuyên dương và chuyển hoạt động</a:t>
            </a:r>
            <a:endParaRPr lang="en-US">
              <a:solidFill>
                <a:srgbClr val="FF0000"/>
              </a:solidFill>
              <a:latin typeface="Times New Roman" panose="02020603050405020304" pitchFamily="18" charset="0"/>
              <a:cs typeface="Times New Roman" panose="02020603050405020304" pitchFamily="18" charset="0"/>
            </a:endParaRPr>
          </a:p>
          <a:p>
            <a:endParaRPr lang="en-US" sz="1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945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206</Words>
  <Application>Microsoft Office PowerPoint</Application>
  <PresentationFormat>On-screen Show (16:9)</PresentationFormat>
  <Paragraphs>33</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14</cp:revision>
  <dcterms:created xsi:type="dcterms:W3CDTF">2023-03-20T09:22:08Z</dcterms:created>
  <dcterms:modified xsi:type="dcterms:W3CDTF">2024-11-23T01:55:38Z</dcterms:modified>
</cp:coreProperties>
</file>