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72" r:id="rId3"/>
    <p:sldId id="257" r:id="rId4"/>
    <p:sldId id="273" r:id="rId5"/>
    <p:sldId id="275" r:id="rId6"/>
    <p:sldId id="276" r:id="rId7"/>
    <p:sldId id="277" r:id="rId8"/>
    <p:sldId id="278" r:id="rId9"/>
    <p:sldId id="279" r:id="rId10"/>
    <p:sldId id="281" r:id="rId11"/>
    <p:sldId id="270" r:id="rId1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ADC65-D571-5E24-7401-ADB69ECCF1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4A535E5-CB24-30DB-2C40-FF3BE986EB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89FA0C0-0DDF-D540-4A8B-44F2991B36BD}"/>
              </a:ext>
            </a:extLst>
          </p:cNvPr>
          <p:cNvSpPr>
            <a:spLocks noGrp="1"/>
          </p:cNvSpPr>
          <p:nvPr>
            <p:ph type="dt" sz="half" idx="10"/>
          </p:nvPr>
        </p:nvSpPr>
        <p:spPr/>
        <p:txBody>
          <a:bodyPr/>
          <a:lstStyle/>
          <a:p>
            <a:fld id="{8ADE2945-10BF-4A76-A96C-11B4FCA6753B}" type="datetimeFigureOut">
              <a:rPr lang="vi-VN" smtClean="0"/>
              <a:t>08/10/2024</a:t>
            </a:fld>
            <a:endParaRPr lang="vi-VN"/>
          </a:p>
        </p:txBody>
      </p:sp>
      <p:sp>
        <p:nvSpPr>
          <p:cNvPr id="5" name="Footer Placeholder 4">
            <a:extLst>
              <a:ext uri="{FF2B5EF4-FFF2-40B4-BE49-F238E27FC236}">
                <a16:creationId xmlns:a16="http://schemas.microsoft.com/office/drawing/2014/main" id="{D031B708-D678-7CA7-D5B8-C8F49FC3CD5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BB8AF62-7F60-7A37-4457-CA531F78129A}"/>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2058424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D44CC-9497-327A-87A1-B614E697D86C}"/>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4CE6167-D53D-0062-1002-6BE7BB4212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679EE3F-0581-9B5C-9E79-5774C18BC05B}"/>
              </a:ext>
            </a:extLst>
          </p:cNvPr>
          <p:cNvSpPr>
            <a:spLocks noGrp="1"/>
          </p:cNvSpPr>
          <p:nvPr>
            <p:ph type="dt" sz="half" idx="10"/>
          </p:nvPr>
        </p:nvSpPr>
        <p:spPr/>
        <p:txBody>
          <a:bodyPr/>
          <a:lstStyle/>
          <a:p>
            <a:fld id="{8ADE2945-10BF-4A76-A96C-11B4FCA6753B}" type="datetimeFigureOut">
              <a:rPr lang="vi-VN" smtClean="0"/>
              <a:t>08/10/2024</a:t>
            </a:fld>
            <a:endParaRPr lang="vi-VN"/>
          </a:p>
        </p:txBody>
      </p:sp>
      <p:sp>
        <p:nvSpPr>
          <p:cNvPr id="5" name="Footer Placeholder 4">
            <a:extLst>
              <a:ext uri="{FF2B5EF4-FFF2-40B4-BE49-F238E27FC236}">
                <a16:creationId xmlns:a16="http://schemas.microsoft.com/office/drawing/2014/main" id="{6C425767-D99F-358B-66AF-AADEE300B2A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E020C9-85CD-299A-C46B-D4B1885C3E8F}"/>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1967506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70CE8E-3DC7-7DA7-4FCB-9654C9196F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82D1ACC-CCA1-D9CC-0C84-503EE170D3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1E941E1-EEA0-68E6-2D81-8E251FC5F435}"/>
              </a:ext>
            </a:extLst>
          </p:cNvPr>
          <p:cNvSpPr>
            <a:spLocks noGrp="1"/>
          </p:cNvSpPr>
          <p:nvPr>
            <p:ph type="dt" sz="half" idx="10"/>
          </p:nvPr>
        </p:nvSpPr>
        <p:spPr/>
        <p:txBody>
          <a:bodyPr/>
          <a:lstStyle/>
          <a:p>
            <a:fld id="{8ADE2945-10BF-4A76-A96C-11B4FCA6753B}" type="datetimeFigureOut">
              <a:rPr lang="vi-VN" smtClean="0"/>
              <a:t>08/10/2024</a:t>
            </a:fld>
            <a:endParaRPr lang="vi-VN"/>
          </a:p>
        </p:txBody>
      </p:sp>
      <p:sp>
        <p:nvSpPr>
          <p:cNvPr id="5" name="Footer Placeholder 4">
            <a:extLst>
              <a:ext uri="{FF2B5EF4-FFF2-40B4-BE49-F238E27FC236}">
                <a16:creationId xmlns:a16="http://schemas.microsoft.com/office/drawing/2014/main" id="{D4995276-C836-E029-6BBA-E1524350C6F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BC55F73-F66A-C7CE-F9B8-994C1719EDA8}"/>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224511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D3D9-E899-4A65-7160-7505A82F86E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321D9C6-5B77-BBCB-3FD3-22907DB28D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1A6BE6D-453E-352C-CBBC-790D793A0759}"/>
              </a:ext>
            </a:extLst>
          </p:cNvPr>
          <p:cNvSpPr>
            <a:spLocks noGrp="1"/>
          </p:cNvSpPr>
          <p:nvPr>
            <p:ph type="dt" sz="half" idx="10"/>
          </p:nvPr>
        </p:nvSpPr>
        <p:spPr/>
        <p:txBody>
          <a:bodyPr/>
          <a:lstStyle/>
          <a:p>
            <a:fld id="{8ADE2945-10BF-4A76-A96C-11B4FCA6753B}" type="datetimeFigureOut">
              <a:rPr lang="vi-VN" smtClean="0"/>
              <a:t>08/10/2024</a:t>
            </a:fld>
            <a:endParaRPr lang="vi-VN"/>
          </a:p>
        </p:txBody>
      </p:sp>
      <p:sp>
        <p:nvSpPr>
          <p:cNvPr id="5" name="Footer Placeholder 4">
            <a:extLst>
              <a:ext uri="{FF2B5EF4-FFF2-40B4-BE49-F238E27FC236}">
                <a16:creationId xmlns:a16="http://schemas.microsoft.com/office/drawing/2014/main" id="{04E29F95-3FE3-C4C5-65C4-CF828354E1C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54EFDF-88BA-496D-5107-9EFB24447E12}"/>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782334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8FC9C-6BD2-4382-26EF-40C229F9B7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161EB0B-C8D6-6FEA-0E8A-BAF90173FB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304E6F-6E96-D11C-02FD-BA1F3D307DBE}"/>
              </a:ext>
            </a:extLst>
          </p:cNvPr>
          <p:cNvSpPr>
            <a:spLocks noGrp="1"/>
          </p:cNvSpPr>
          <p:nvPr>
            <p:ph type="dt" sz="half" idx="10"/>
          </p:nvPr>
        </p:nvSpPr>
        <p:spPr/>
        <p:txBody>
          <a:bodyPr/>
          <a:lstStyle/>
          <a:p>
            <a:fld id="{8ADE2945-10BF-4A76-A96C-11B4FCA6753B}" type="datetimeFigureOut">
              <a:rPr lang="vi-VN" smtClean="0"/>
              <a:t>08/10/2024</a:t>
            </a:fld>
            <a:endParaRPr lang="vi-VN"/>
          </a:p>
        </p:txBody>
      </p:sp>
      <p:sp>
        <p:nvSpPr>
          <p:cNvPr id="5" name="Footer Placeholder 4">
            <a:extLst>
              <a:ext uri="{FF2B5EF4-FFF2-40B4-BE49-F238E27FC236}">
                <a16:creationId xmlns:a16="http://schemas.microsoft.com/office/drawing/2014/main" id="{3D3DC755-0468-CAE3-08CC-E72740DD94B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2AE46C-F352-4638-CE71-8935193AC26E}"/>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2401932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E2CE9-6626-E92A-6B55-6D5CAC224FF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25E8B82-1500-20F9-B7C4-2444AA154A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78C6845-DC6B-5140-C100-AA7B4E65F7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AD9E788-854B-BEC2-B0DF-D9CFFDA18003}"/>
              </a:ext>
            </a:extLst>
          </p:cNvPr>
          <p:cNvSpPr>
            <a:spLocks noGrp="1"/>
          </p:cNvSpPr>
          <p:nvPr>
            <p:ph type="dt" sz="half" idx="10"/>
          </p:nvPr>
        </p:nvSpPr>
        <p:spPr/>
        <p:txBody>
          <a:bodyPr/>
          <a:lstStyle/>
          <a:p>
            <a:fld id="{8ADE2945-10BF-4A76-A96C-11B4FCA6753B}" type="datetimeFigureOut">
              <a:rPr lang="vi-VN" smtClean="0"/>
              <a:t>08/10/2024</a:t>
            </a:fld>
            <a:endParaRPr lang="vi-VN"/>
          </a:p>
        </p:txBody>
      </p:sp>
      <p:sp>
        <p:nvSpPr>
          <p:cNvPr id="6" name="Footer Placeholder 5">
            <a:extLst>
              <a:ext uri="{FF2B5EF4-FFF2-40B4-BE49-F238E27FC236}">
                <a16:creationId xmlns:a16="http://schemas.microsoft.com/office/drawing/2014/main" id="{E72CBB72-3968-6760-F3EC-A95936E9E01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74D2A5F-3F43-1A86-DCC9-47A87C5CCFD3}"/>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2653130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0FD3-D0E3-F93C-B9F1-6A0AEF6BA00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3BB9F8-A8C8-F9E2-6A4F-ED418DDAD1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4A1D9A-AC20-00FE-017C-F7E19C7E1E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E47BA4B-DC4F-EBA9-20BD-50CAE76DFD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C9DD43-1222-B778-5E8E-0CA114347B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D98D67B-12D0-9FD8-8E39-4F856EA7AB91}"/>
              </a:ext>
            </a:extLst>
          </p:cNvPr>
          <p:cNvSpPr>
            <a:spLocks noGrp="1"/>
          </p:cNvSpPr>
          <p:nvPr>
            <p:ph type="dt" sz="half" idx="10"/>
          </p:nvPr>
        </p:nvSpPr>
        <p:spPr/>
        <p:txBody>
          <a:bodyPr/>
          <a:lstStyle/>
          <a:p>
            <a:fld id="{8ADE2945-10BF-4A76-A96C-11B4FCA6753B}" type="datetimeFigureOut">
              <a:rPr lang="vi-VN" smtClean="0"/>
              <a:t>08/10/2024</a:t>
            </a:fld>
            <a:endParaRPr lang="vi-VN"/>
          </a:p>
        </p:txBody>
      </p:sp>
      <p:sp>
        <p:nvSpPr>
          <p:cNvPr id="8" name="Footer Placeholder 7">
            <a:extLst>
              <a:ext uri="{FF2B5EF4-FFF2-40B4-BE49-F238E27FC236}">
                <a16:creationId xmlns:a16="http://schemas.microsoft.com/office/drawing/2014/main" id="{C3752DBB-D131-B674-3256-ED951250202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86FD834-E29D-C9A2-A0C1-15C56F214ABC}"/>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3243720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06328-1F09-2B3D-93BA-71AEACD5DA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94DCFEB-414F-B3D3-1A65-3752108B3DE2}"/>
              </a:ext>
            </a:extLst>
          </p:cNvPr>
          <p:cNvSpPr>
            <a:spLocks noGrp="1"/>
          </p:cNvSpPr>
          <p:nvPr>
            <p:ph type="dt" sz="half" idx="10"/>
          </p:nvPr>
        </p:nvSpPr>
        <p:spPr/>
        <p:txBody>
          <a:bodyPr/>
          <a:lstStyle/>
          <a:p>
            <a:fld id="{8ADE2945-10BF-4A76-A96C-11B4FCA6753B}" type="datetimeFigureOut">
              <a:rPr lang="vi-VN" smtClean="0"/>
              <a:t>08/10/2024</a:t>
            </a:fld>
            <a:endParaRPr lang="vi-VN"/>
          </a:p>
        </p:txBody>
      </p:sp>
      <p:sp>
        <p:nvSpPr>
          <p:cNvPr id="4" name="Footer Placeholder 3">
            <a:extLst>
              <a:ext uri="{FF2B5EF4-FFF2-40B4-BE49-F238E27FC236}">
                <a16:creationId xmlns:a16="http://schemas.microsoft.com/office/drawing/2014/main" id="{C41AE375-142A-38EB-FF70-3341333DF1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6C06B7F-58DF-1C27-A41C-B539F169831A}"/>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2825401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44F4C4-D49C-5B68-6831-A24D2AE4F3F4}"/>
              </a:ext>
            </a:extLst>
          </p:cNvPr>
          <p:cNvSpPr>
            <a:spLocks noGrp="1"/>
          </p:cNvSpPr>
          <p:nvPr>
            <p:ph type="dt" sz="half" idx="10"/>
          </p:nvPr>
        </p:nvSpPr>
        <p:spPr/>
        <p:txBody>
          <a:bodyPr/>
          <a:lstStyle/>
          <a:p>
            <a:fld id="{8ADE2945-10BF-4A76-A96C-11B4FCA6753B}" type="datetimeFigureOut">
              <a:rPr lang="vi-VN" smtClean="0"/>
              <a:t>08/10/2024</a:t>
            </a:fld>
            <a:endParaRPr lang="vi-VN"/>
          </a:p>
        </p:txBody>
      </p:sp>
      <p:sp>
        <p:nvSpPr>
          <p:cNvPr id="3" name="Footer Placeholder 2">
            <a:extLst>
              <a:ext uri="{FF2B5EF4-FFF2-40B4-BE49-F238E27FC236}">
                <a16:creationId xmlns:a16="http://schemas.microsoft.com/office/drawing/2014/main" id="{D327CED1-2E5F-8D8E-E1E0-3DF30D19EDC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8BAA225F-AF97-6BB4-4631-04A7C219EACE}"/>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2655535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158A3-73C8-989C-5088-616BA350F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F0A201D-7391-35D8-BC9B-9A6E120BBB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EB7B1C7-BBD5-D36C-82F2-77D56DFD5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98EBEE-C415-C06F-AF1C-044BCFEA95E8}"/>
              </a:ext>
            </a:extLst>
          </p:cNvPr>
          <p:cNvSpPr>
            <a:spLocks noGrp="1"/>
          </p:cNvSpPr>
          <p:nvPr>
            <p:ph type="dt" sz="half" idx="10"/>
          </p:nvPr>
        </p:nvSpPr>
        <p:spPr/>
        <p:txBody>
          <a:bodyPr/>
          <a:lstStyle/>
          <a:p>
            <a:fld id="{8ADE2945-10BF-4A76-A96C-11B4FCA6753B}" type="datetimeFigureOut">
              <a:rPr lang="vi-VN" smtClean="0"/>
              <a:t>08/10/2024</a:t>
            </a:fld>
            <a:endParaRPr lang="vi-VN"/>
          </a:p>
        </p:txBody>
      </p:sp>
      <p:sp>
        <p:nvSpPr>
          <p:cNvPr id="6" name="Footer Placeholder 5">
            <a:extLst>
              <a:ext uri="{FF2B5EF4-FFF2-40B4-BE49-F238E27FC236}">
                <a16:creationId xmlns:a16="http://schemas.microsoft.com/office/drawing/2014/main" id="{AEEB518B-D54A-E663-BEEB-242E04A942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B0DD777-6FC4-323E-E556-E83E93BAB32E}"/>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3945652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6B802-5329-DF23-ADB0-38E1835A9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3AC58E1-6CF7-0096-5A1C-70B69E7D0C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88FAFC2-406E-393A-97E8-C9DC6E4F2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186A6-DFF8-51D5-CD17-B781F9B0F794}"/>
              </a:ext>
            </a:extLst>
          </p:cNvPr>
          <p:cNvSpPr>
            <a:spLocks noGrp="1"/>
          </p:cNvSpPr>
          <p:nvPr>
            <p:ph type="dt" sz="half" idx="10"/>
          </p:nvPr>
        </p:nvSpPr>
        <p:spPr/>
        <p:txBody>
          <a:bodyPr/>
          <a:lstStyle/>
          <a:p>
            <a:fld id="{8ADE2945-10BF-4A76-A96C-11B4FCA6753B}" type="datetimeFigureOut">
              <a:rPr lang="vi-VN" smtClean="0"/>
              <a:t>08/10/2024</a:t>
            </a:fld>
            <a:endParaRPr lang="vi-VN"/>
          </a:p>
        </p:txBody>
      </p:sp>
      <p:sp>
        <p:nvSpPr>
          <p:cNvPr id="6" name="Footer Placeholder 5">
            <a:extLst>
              <a:ext uri="{FF2B5EF4-FFF2-40B4-BE49-F238E27FC236}">
                <a16:creationId xmlns:a16="http://schemas.microsoft.com/office/drawing/2014/main" id="{22A61235-7918-7182-21B2-A43A81F946D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4B0E41A-41CA-244F-E28C-884D8D5CAC4C}"/>
              </a:ext>
            </a:extLst>
          </p:cNvPr>
          <p:cNvSpPr>
            <a:spLocks noGrp="1"/>
          </p:cNvSpPr>
          <p:nvPr>
            <p:ph type="sldNum" sz="quarter" idx="12"/>
          </p:nvPr>
        </p:nvSpPr>
        <p:spPr/>
        <p:txBody>
          <a:bodyPr/>
          <a:lstStyle/>
          <a:p>
            <a:fld id="{FD423208-F033-4D90-B3A5-71E46B834F7F}" type="slidenum">
              <a:rPr lang="vi-VN" smtClean="0"/>
              <a:t>‹#›</a:t>
            </a:fld>
            <a:endParaRPr lang="vi-VN"/>
          </a:p>
        </p:txBody>
      </p:sp>
    </p:spTree>
    <p:extLst>
      <p:ext uri="{BB962C8B-B14F-4D97-AF65-F5344CB8AC3E}">
        <p14:creationId xmlns:p14="http://schemas.microsoft.com/office/powerpoint/2010/main" val="2229941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B347EE-C6E7-4BD0-C613-F8E1D0E841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DC3BEE8-13F4-3BAC-338E-ECC343CE78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E270546-0A94-7151-D408-F91E9425FC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DE2945-10BF-4A76-A96C-11B4FCA6753B}" type="datetimeFigureOut">
              <a:rPr lang="vi-VN" smtClean="0"/>
              <a:t>08/10/2024</a:t>
            </a:fld>
            <a:endParaRPr lang="vi-VN"/>
          </a:p>
        </p:txBody>
      </p:sp>
      <p:sp>
        <p:nvSpPr>
          <p:cNvPr id="5" name="Footer Placeholder 4">
            <a:extLst>
              <a:ext uri="{FF2B5EF4-FFF2-40B4-BE49-F238E27FC236}">
                <a16:creationId xmlns:a16="http://schemas.microsoft.com/office/drawing/2014/main" id="{CE2AD572-871B-AB2F-7428-88E99056AD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170CF4B-7F6B-5FF5-6E21-1F450A86F0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423208-F033-4D90-B3A5-71E46B834F7F}" type="slidenum">
              <a:rPr lang="vi-VN" smtClean="0"/>
              <a:t>‹#›</a:t>
            </a:fld>
            <a:endParaRPr lang="vi-VN"/>
          </a:p>
        </p:txBody>
      </p:sp>
    </p:spTree>
    <p:extLst>
      <p:ext uri="{BB962C8B-B14F-4D97-AF65-F5344CB8AC3E}">
        <p14:creationId xmlns:p14="http://schemas.microsoft.com/office/powerpoint/2010/main" val="3266772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đơn giản: Các mẫu hình nền dễ tải, miễn phí">
            <a:extLst>
              <a:ext uri="{FF2B5EF4-FFF2-40B4-BE49-F238E27FC236}">
                <a16:creationId xmlns:a16="http://schemas.microsoft.com/office/drawing/2014/main" id="{54EE1384-15EB-43BC-A73A-3E05759F8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70FDFB8-81A8-4174-8AE0-BA4021AB2835}"/>
              </a:ext>
            </a:extLst>
          </p:cNvPr>
          <p:cNvSpPr txBox="1"/>
          <p:nvPr/>
        </p:nvSpPr>
        <p:spPr>
          <a:xfrm>
            <a:off x="2273350" y="384019"/>
            <a:ext cx="8395854" cy="830997"/>
          </a:xfrm>
          <a:prstGeom prst="rect">
            <a:avLst/>
          </a:prstGeom>
          <a:noFill/>
        </p:spPr>
        <p:txBody>
          <a:bodyPr wrap="square">
            <a:spAutoFit/>
          </a:bodyPr>
          <a:lstStyle/>
          <a:p>
            <a:pPr eaLnBrk="1" hangingPunct="1"/>
            <a:r>
              <a:rPr lang="en-US" altLang="vi-VN" sz="2400" b="1">
                <a:solidFill>
                  <a:srgbClr val="FF0000"/>
                </a:solidFill>
                <a:latin typeface="Times New Roman" panose="02020603050405020304" pitchFamily="18" charset="0"/>
                <a:cs typeface="Times New Roman" panose="02020603050405020304" pitchFamily="18" charset="0"/>
              </a:rPr>
              <a:t>PHÒNG GIÁO DỤC VÀ  ĐÀO TẠO QUẬN LONG BIÊN</a:t>
            </a:r>
          </a:p>
          <a:p>
            <a:pPr eaLnBrk="1" hangingPunct="1"/>
            <a:r>
              <a:rPr lang="en-US" altLang="vi-VN" sz="2400" b="1">
                <a:solidFill>
                  <a:srgbClr val="FF0000"/>
                </a:solidFill>
                <a:latin typeface="Times New Roman" panose="02020603050405020304" pitchFamily="18" charset="0"/>
                <a:cs typeface="Times New Roman" panose="02020603050405020304" pitchFamily="18" charset="0"/>
              </a:rPr>
              <a:t>                    TRƯỜNG MẦM NON GIANG BIÊN</a:t>
            </a:r>
          </a:p>
        </p:txBody>
      </p:sp>
      <p:pic>
        <p:nvPicPr>
          <p:cNvPr id="6" name="Picture 5">
            <a:extLst>
              <a:ext uri="{FF2B5EF4-FFF2-40B4-BE49-F238E27FC236}">
                <a16:creationId xmlns:a16="http://schemas.microsoft.com/office/drawing/2014/main" id="{5EFCFB5D-B202-4B61-B012-0567C9EA2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37312" y="1334286"/>
            <a:ext cx="1888436" cy="157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31F5D61-7BED-4F8D-88CA-D1ADA893D4C7}"/>
              </a:ext>
            </a:extLst>
          </p:cNvPr>
          <p:cNvSpPr txBox="1"/>
          <p:nvPr/>
        </p:nvSpPr>
        <p:spPr>
          <a:xfrm>
            <a:off x="3374786" y="3041113"/>
            <a:ext cx="6192982" cy="461665"/>
          </a:xfrm>
          <a:prstGeom prst="rect">
            <a:avLst/>
          </a:prstGeom>
          <a:noFill/>
        </p:spPr>
        <p:txBody>
          <a:bodyPr wrap="square">
            <a:spAutoFit/>
          </a:bodyPr>
          <a:lstStyle/>
          <a:p>
            <a:pPr algn="ctr"/>
            <a:r>
              <a:rPr lang="en-US" altLang="vi-VN" sz="2400" b="1">
                <a:solidFill>
                  <a:srgbClr val="FF0000"/>
                </a:solidFill>
                <a:latin typeface="Times New Roman" panose="02020603050405020304" pitchFamily="18" charset="0"/>
                <a:cs typeface="Times New Roman" panose="02020603050405020304" pitchFamily="18" charset="0"/>
              </a:rPr>
              <a:t>LĨNH VỰC PHÁT TRIỂN NGÔN NGỮ</a:t>
            </a:r>
          </a:p>
        </p:txBody>
      </p:sp>
      <p:sp>
        <p:nvSpPr>
          <p:cNvPr id="8" name="TextBox 7">
            <a:extLst>
              <a:ext uri="{FF2B5EF4-FFF2-40B4-BE49-F238E27FC236}">
                <a16:creationId xmlns:a16="http://schemas.microsoft.com/office/drawing/2014/main" id="{9F39B696-1C73-4118-8F0B-A53300346706}"/>
              </a:ext>
            </a:extLst>
          </p:cNvPr>
          <p:cNvSpPr txBox="1"/>
          <p:nvPr/>
        </p:nvSpPr>
        <p:spPr>
          <a:xfrm>
            <a:off x="2874818" y="3638483"/>
            <a:ext cx="6192982" cy="2947602"/>
          </a:xfrm>
          <a:prstGeom prst="rect">
            <a:avLst/>
          </a:prstGeom>
          <a:noFill/>
        </p:spPr>
        <p:txBody>
          <a:bodyPr wrap="square">
            <a:spAutoFit/>
          </a:bodyPr>
          <a:lstStyle/>
          <a:p>
            <a:pPr algn="ctr">
              <a:lnSpc>
                <a:spcPct val="107000"/>
              </a:lnSpc>
              <a:spcAft>
                <a:spcPts val="800"/>
              </a:spcAft>
            </a:pPr>
            <a:r>
              <a:rPr lang="en-US" altLang="vi-VN" sz="2400">
                <a:solidFill>
                  <a:srgbClr val="002060"/>
                </a:solidFill>
                <a:latin typeface="Times New Roman" panose="02020603050405020304" pitchFamily="18" charset="0"/>
                <a:ea typeface="Arial" panose="020B0604020202020204" pitchFamily="34" charset="0"/>
                <a:cs typeface="Times New Roman" panose="02020603050405020304" pitchFamily="18" charset="0"/>
              </a:rPr>
              <a:t>Truyện: Đôi bạn nhỏ</a:t>
            </a:r>
            <a:endParaRPr lang="vi-VN" altLang="vi-VN" sz="2400">
              <a:solidFill>
                <a:srgbClr val="002060"/>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altLang="vi-VN" sz="240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2400" i="1">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2400">
                <a:solidFill>
                  <a:srgbClr val="002060"/>
                </a:solidFill>
                <a:latin typeface="Times New Roman" panose="02020603050405020304" pitchFamily="18" charset="0"/>
                <a:ea typeface="Arial" panose="020B0604020202020204" pitchFamily="34" charset="0"/>
                <a:cs typeface="Times New Roman" panose="02020603050405020304" pitchFamily="18" charset="0"/>
              </a:rPr>
              <a:t> Lứa tuổi: Nhà trẻ.</a:t>
            </a:r>
          </a:p>
          <a:p>
            <a:pPr>
              <a:lnSpc>
                <a:spcPct val="107000"/>
              </a:lnSpc>
              <a:spcAft>
                <a:spcPts val="800"/>
              </a:spcAft>
            </a:pPr>
            <a:r>
              <a:rPr lang="en-US" altLang="vi-VN" sz="2400">
                <a:solidFill>
                  <a:srgbClr val="002060"/>
                </a:solidFill>
                <a:latin typeface="Arial" panose="020B0604020202020204" pitchFamily="34" charset="0"/>
                <a:ea typeface="Arial" panose="020B0604020202020204" pitchFamily="34" charset="0"/>
                <a:cs typeface="Times New Roman" panose="02020603050405020304" pitchFamily="18" charset="0"/>
              </a:rPr>
              <a:t>                      Người dạy: Nguyễn Thị Mỵ</a:t>
            </a:r>
          </a:p>
          <a:p>
            <a:pPr>
              <a:lnSpc>
                <a:spcPct val="107000"/>
              </a:lnSpc>
              <a:spcAft>
                <a:spcPts val="800"/>
              </a:spcAft>
            </a:pPr>
            <a:r>
              <a:rPr lang="en-US" altLang="vi-VN" sz="2400">
                <a:solidFill>
                  <a:srgbClr val="002060"/>
                </a:solidFill>
                <a:latin typeface="Arial" panose="020B0604020202020204" pitchFamily="34" charset="0"/>
                <a:ea typeface="Arial" panose="020B0604020202020204" pitchFamily="34" charset="0"/>
                <a:cs typeface="Times New Roman" panose="02020603050405020304" pitchFamily="18" charset="0"/>
              </a:rPr>
              <a:t>                                         Nguyễn Thị Nghĩa</a:t>
            </a:r>
          </a:p>
          <a:p>
            <a:pPr>
              <a:lnSpc>
                <a:spcPct val="107000"/>
              </a:lnSpc>
              <a:spcAft>
                <a:spcPts val="800"/>
              </a:spcAft>
            </a:pPr>
            <a:endParaRPr lang="en-US" altLang="vi-VN" sz="2400">
              <a:solidFill>
                <a:srgbClr val="C00000"/>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altLang="vi-VN" sz="2400">
                <a:solidFill>
                  <a:srgbClr val="C00000"/>
                </a:solidFill>
                <a:latin typeface="Arial" panose="020B0604020202020204" pitchFamily="34" charset="0"/>
                <a:ea typeface="Arial" panose="020B0604020202020204" pitchFamily="34" charset="0"/>
                <a:cs typeface="Times New Roman" panose="02020603050405020304" pitchFamily="18" charset="0"/>
              </a:rPr>
              <a:t>                           </a:t>
            </a:r>
            <a:r>
              <a:rPr lang="en-US" altLang="vi-VN" sz="2400">
                <a:solidFill>
                  <a:srgbClr val="002060"/>
                </a:solidFill>
                <a:latin typeface="Arial" panose="020B0604020202020204" pitchFamily="34" charset="0"/>
                <a:ea typeface="Arial" panose="020B0604020202020204" pitchFamily="34" charset="0"/>
                <a:cs typeface="Times New Roman" panose="02020603050405020304" pitchFamily="18" charset="0"/>
              </a:rPr>
              <a:t>Năm học: 2024-2025</a:t>
            </a:r>
            <a:endParaRPr lang="vi-VN" sz="2400"/>
          </a:p>
        </p:txBody>
      </p:sp>
    </p:spTree>
    <p:extLst>
      <p:ext uri="{BB962C8B-B14F-4D97-AF65-F5344CB8AC3E}">
        <p14:creationId xmlns:p14="http://schemas.microsoft.com/office/powerpoint/2010/main" val="3983610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yển chọn những hình nền powerpoint màu xanh lá thu hút mọi ánh nhìn -  GIÚP BẠN">
            <a:extLst>
              <a:ext uri="{FF2B5EF4-FFF2-40B4-BE49-F238E27FC236}">
                <a16:creationId xmlns:a16="http://schemas.microsoft.com/office/drawing/2014/main" id="{870E3725-0F65-11E2-D21D-793EA068D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ĐÔI BẠN NHỎ  #TýNâu - Truyện kể mầm non">
            <a:hlinkClick r:id="" action="ppaction://media"/>
            <a:extLst>
              <a:ext uri="{FF2B5EF4-FFF2-40B4-BE49-F238E27FC236}">
                <a16:creationId xmlns:a16="http://schemas.microsoft.com/office/drawing/2014/main" id="{B4D0E2AB-AFAE-47CC-8E4B-87D712FB42A9}"/>
              </a:ext>
            </a:extLst>
          </p:cNvPr>
          <p:cNvPicPr>
            <a:picLocks noChangeAspect="1"/>
          </p:cNvPicPr>
          <p:nvPr>
            <a:videoFile r:link="rId1"/>
            <p:extLst>
              <p:ext uri="{DAA4B4D4-6D71-4841-9C94-3DE7FCFB9230}">
                <p14:media xmlns:p14="http://schemas.microsoft.com/office/powerpoint/2010/main" r:embed="rId2">
                  <p14:trim st="8010" end="4159"/>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97794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yển chọn những hình nền powerpoint màu xanh lá thu hút mọi ánh nhìn -  GIÚP BẠN">
            <a:extLst>
              <a:ext uri="{FF2B5EF4-FFF2-40B4-BE49-F238E27FC236}">
                <a16:creationId xmlns:a16="http://schemas.microsoft.com/office/drawing/2014/main" id="{870E3725-0F65-11E2-D21D-793EA068D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9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A44C08-AE54-C782-8EA1-CD4D7DE2B549}"/>
              </a:ext>
            </a:extLst>
          </p:cNvPr>
          <p:cNvSpPr txBox="1"/>
          <p:nvPr/>
        </p:nvSpPr>
        <p:spPr>
          <a:xfrm>
            <a:off x="1413164" y="2721114"/>
            <a:ext cx="10363200" cy="707886"/>
          </a:xfrm>
          <a:prstGeom prst="rect">
            <a:avLst/>
          </a:prstGeom>
          <a:noFill/>
        </p:spPr>
        <p:txBody>
          <a:bodyPr wrap="square">
            <a:spAutoFit/>
          </a:bodyPr>
          <a:lstStyle/>
          <a:p>
            <a:pPr eaLnBrk="1" hangingPunct="1"/>
            <a:r>
              <a:rPr lang="en-US" altLang="vi-VN" sz="2800" b="1">
                <a:solidFill>
                  <a:srgbClr val="FF0000"/>
                </a:solidFill>
                <a:latin typeface="Times New Roman" panose="02020603050405020304" pitchFamily="18" charset="0"/>
                <a:cs typeface="Times New Roman" panose="02020603050405020304" pitchFamily="18" charset="0"/>
              </a:rPr>
              <a:t>                       </a:t>
            </a:r>
            <a:r>
              <a:rPr lang="en-US" altLang="vi-VN" sz="4000" b="1">
                <a:solidFill>
                  <a:srgbClr val="FF0000"/>
                </a:solidFill>
                <a:latin typeface="Times New Roman" panose="02020603050405020304" pitchFamily="18" charset="0"/>
                <a:cs typeface="Times New Roman" panose="02020603050405020304" pitchFamily="18" charset="0"/>
              </a:rPr>
              <a:t>Xin chào và hẹn gặp lại!</a:t>
            </a:r>
          </a:p>
        </p:txBody>
      </p:sp>
    </p:spTree>
    <p:extLst>
      <p:ext uri="{BB962C8B-B14F-4D97-AF65-F5344CB8AC3E}">
        <p14:creationId xmlns:p14="http://schemas.microsoft.com/office/powerpoint/2010/main" val="1971358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yển chọn những hình nền powerpoint màu xanh lá thu hút mọi ánh nhìn -  GIÚP BẠN">
            <a:extLst>
              <a:ext uri="{FF2B5EF4-FFF2-40B4-BE49-F238E27FC236}">
                <a16:creationId xmlns:a16="http://schemas.microsoft.com/office/drawing/2014/main" id="{870E3725-0F65-11E2-D21D-793EA068D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AA73B8A-F0DD-4770-98A7-1749DD77C90A}"/>
              </a:ext>
            </a:extLst>
          </p:cNvPr>
          <p:cNvSpPr txBox="1"/>
          <p:nvPr/>
        </p:nvSpPr>
        <p:spPr>
          <a:xfrm>
            <a:off x="3001618" y="2044005"/>
            <a:ext cx="6188764" cy="1384995"/>
          </a:xfrm>
          <a:prstGeom prst="rect">
            <a:avLst/>
          </a:prstGeom>
          <a:noFill/>
        </p:spPr>
        <p:txBody>
          <a:bodyPr wrap="square">
            <a:spAutoFit/>
          </a:bodyPr>
          <a:lstStyle/>
          <a:p>
            <a:pPr algn="l"/>
            <a:r>
              <a:rPr lang="en-US" sz="2800" b="1" i="0">
                <a:solidFill>
                  <a:srgbClr val="002060"/>
                </a:solidFill>
                <a:effectLst/>
                <a:latin typeface="Times New Roman" panose="02020603050405020304" pitchFamily="18" charset="0"/>
              </a:rPr>
              <a:t>1. Ổn định tổ chức :</a:t>
            </a:r>
            <a:endParaRPr lang="en-US" sz="2800" b="0" i="0">
              <a:solidFill>
                <a:srgbClr val="002060"/>
              </a:solidFill>
              <a:effectLst/>
              <a:latin typeface="Times New Roman" panose="02020603050405020304" pitchFamily="18" charset="0"/>
            </a:endParaRPr>
          </a:p>
          <a:p>
            <a:pPr algn="l"/>
            <a:r>
              <a:rPr lang="en-US" sz="2800" b="0" i="0">
                <a:solidFill>
                  <a:srgbClr val="002060"/>
                </a:solidFill>
                <a:effectLst/>
                <a:latin typeface="Times New Roman" panose="02020603050405020304" pitchFamily="18" charset="0"/>
              </a:rPr>
              <a:t>- Cô và trẻ hát và vận động bài ‘’Một con vịt’’. </a:t>
            </a:r>
          </a:p>
        </p:txBody>
      </p:sp>
      <p:pic>
        <p:nvPicPr>
          <p:cNvPr id="6" name="Một Con Vịt - Nhạc Thiếu Nhi - Hoạt Hình 5 Chú Vịt Con Lông Vàng">
            <a:hlinkClick r:id="" action="ppaction://media"/>
            <a:extLst>
              <a:ext uri="{FF2B5EF4-FFF2-40B4-BE49-F238E27FC236}">
                <a16:creationId xmlns:a16="http://schemas.microsoft.com/office/drawing/2014/main" id="{FEC00F9C-A326-490A-BD80-50B73101D1A6}"/>
              </a:ext>
            </a:extLst>
          </p:cNvPr>
          <p:cNvPicPr>
            <a:picLocks noChangeAspect="1"/>
          </p:cNvPicPr>
          <p:nvPr>
            <a:audioFile r:link="rId1"/>
            <p:extLst>
              <p:ext uri="{DAA4B4D4-6D71-4841-9C94-3DE7FCFB9230}">
                <p14:media xmlns:p14="http://schemas.microsoft.com/office/powerpoint/2010/main" r:embed="rId2">
                  <p14:trim st="31104" end="173791"/>
                </p14:media>
              </p:ext>
            </p:extLst>
          </p:nvPr>
        </p:nvPicPr>
        <p:blipFill>
          <a:blip r:embed="rId5"/>
          <a:stretch>
            <a:fillRect/>
          </a:stretch>
        </p:blipFill>
        <p:spPr>
          <a:xfrm>
            <a:off x="1484243" y="5059017"/>
            <a:ext cx="609600" cy="609600"/>
          </a:xfrm>
          <a:prstGeom prst="rect">
            <a:avLst/>
          </a:prstGeom>
        </p:spPr>
      </p:pic>
    </p:spTree>
    <p:extLst>
      <p:ext uri="{BB962C8B-B14F-4D97-AF65-F5344CB8AC3E}">
        <p14:creationId xmlns:p14="http://schemas.microsoft.com/office/powerpoint/2010/main" val="224169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yển chọn những hình nền powerpoint màu xanh lá thu hút mọi ánh nhìn -  GIÚP BẠN">
            <a:extLst>
              <a:ext uri="{FF2B5EF4-FFF2-40B4-BE49-F238E27FC236}">
                <a16:creationId xmlns:a16="http://schemas.microsoft.com/office/drawing/2014/main" id="{870E3725-0F65-11E2-D21D-793EA068D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A44C08-AE54-C782-8EA1-CD4D7DE2B549}"/>
              </a:ext>
            </a:extLst>
          </p:cNvPr>
          <p:cNvSpPr txBox="1"/>
          <p:nvPr/>
        </p:nvSpPr>
        <p:spPr>
          <a:xfrm>
            <a:off x="1468582" y="1505635"/>
            <a:ext cx="10363200" cy="2246769"/>
          </a:xfrm>
          <a:prstGeom prst="rect">
            <a:avLst/>
          </a:prstGeom>
          <a:noFill/>
        </p:spPr>
        <p:txBody>
          <a:bodyPr wrap="square">
            <a:spAutoFit/>
          </a:bodyPr>
          <a:lstStyle/>
          <a:p>
            <a:pPr eaLnBrk="1" hangingPunct="1"/>
            <a:r>
              <a:rPr lang="en-US" altLang="vi-VN" sz="2800" b="1">
                <a:solidFill>
                  <a:srgbClr val="FF0000"/>
                </a:solidFill>
                <a:latin typeface="Times New Roman" panose="02020603050405020304" pitchFamily="18" charset="0"/>
                <a:cs typeface="Times New Roman" panose="02020603050405020304" pitchFamily="18" charset="0"/>
              </a:rPr>
              <a:t>                       2. Phương pháp, hình thức tổ chức:</a:t>
            </a:r>
          </a:p>
          <a:p>
            <a:pPr eaLnBrk="1" hangingPunct="1"/>
            <a:r>
              <a:rPr lang="en-US" altLang="vi-VN" sz="2800" b="1">
                <a:solidFill>
                  <a:srgbClr val="FF0000"/>
                </a:solidFill>
                <a:latin typeface="Times New Roman" panose="02020603050405020304" pitchFamily="18" charset="0"/>
                <a:cs typeface="Times New Roman" panose="02020603050405020304" pitchFamily="18" charset="0"/>
              </a:rPr>
              <a:t>HĐ1: Cô kể truyện cho trẻ nghe</a:t>
            </a:r>
          </a:p>
          <a:p>
            <a:pPr eaLnBrk="1" hangingPunct="1"/>
            <a:r>
              <a:rPr lang="en-US" altLang="vi-VN" sz="2800" b="1">
                <a:solidFill>
                  <a:srgbClr val="FF0000"/>
                </a:solidFill>
                <a:latin typeface="Times New Roman" panose="02020603050405020304" pitchFamily="18" charset="0"/>
                <a:cs typeface="Times New Roman" panose="02020603050405020304" pitchFamily="18" charset="0"/>
              </a:rPr>
              <a:t>        + Cô vừa kể cho các con nghe câu truyện có tên là gì? </a:t>
            </a:r>
          </a:p>
          <a:p>
            <a:pPr eaLnBrk="1" hangingPunct="1"/>
            <a:r>
              <a:rPr lang="en-US" altLang="vi-VN" sz="2800" b="1">
                <a:solidFill>
                  <a:srgbClr val="FF0000"/>
                </a:solidFill>
                <a:latin typeface="Times New Roman" panose="02020603050405020304" pitchFamily="18" charset="0"/>
                <a:cs typeface="Times New Roman" panose="02020603050405020304" pitchFamily="18" charset="0"/>
              </a:rPr>
              <a:t>        + Để hiểu hơn về câu truyện cô mời các con lắng nghe cô kể 1 lần nữa nhé.</a:t>
            </a:r>
          </a:p>
        </p:txBody>
      </p:sp>
    </p:spTree>
    <p:extLst>
      <p:ext uri="{BB962C8B-B14F-4D97-AF65-F5344CB8AC3E}">
        <p14:creationId xmlns:p14="http://schemas.microsoft.com/office/powerpoint/2010/main" val="1336359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yển chọn những hình nền powerpoint màu xanh lá thu hút mọi ánh nhìn -  GIÚP BẠN">
            <a:extLst>
              <a:ext uri="{FF2B5EF4-FFF2-40B4-BE49-F238E27FC236}">
                <a16:creationId xmlns:a16="http://schemas.microsoft.com/office/drawing/2014/main" id="{870E3725-0F65-11E2-D21D-793EA068D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ĐÔI BẠN NHỎ  #TýNâu - Truyện kể mầm non">
            <a:hlinkClick r:id="" action="ppaction://media"/>
            <a:extLst>
              <a:ext uri="{FF2B5EF4-FFF2-40B4-BE49-F238E27FC236}">
                <a16:creationId xmlns:a16="http://schemas.microsoft.com/office/drawing/2014/main" id="{B4D0E2AB-AFAE-47CC-8E4B-87D712FB42A9}"/>
              </a:ext>
            </a:extLst>
          </p:cNvPr>
          <p:cNvPicPr>
            <a:picLocks noChangeAspect="1"/>
          </p:cNvPicPr>
          <p:nvPr>
            <a:videoFile r:link="rId1"/>
            <p:extLst>
              <p:ext uri="{DAA4B4D4-6D71-4841-9C94-3DE7FCFB9230}">
                <p14:media xmlns:p14="http://schemas.microsoft.com/office/powerpoint/2010/main" r:embed="rId2">
                  <p14:trim st="8010" end="4159"/>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4085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yển chọn những hình nền powerpoint màu xanh lá thu hút mọi ánh nhìn -  GIÚP BẠN">
            <a:extLst>
              <a:ext uri="{FF2B5EF4-FFF2-40B4-BE49-F238E27FC236}">
                <a16:creationId xmlns:a16="http://schemas.microsoft.com/office/drawing/2014/main" id="{870E3725-0F65-11E2-D21D-793EA068D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uyện Đôi Bạn Nhỏ: Nội Dung + Hình Ảnh + Giáo Án">
            <a:extLst>
              <a:ext uri="{FF2B5EF4-FFF2-40B4-BE49-F238E27FC236}">
                <a16:creationId xmlns:a16="http://schemas.microsoft.com/office/drawing/2014/main" id="{B7E52A49-A029-467E-A1D2-E0CEC99B0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AB5E0D2-5D8D-4AC7-81BA-9ACA858D3BD4}"/>
              </a:ext>
            </a:extLst>
          </p:cNvPr>
          <p:cNvSpPr txBox="1"/>
          <p:nvPr/>
        </p:nvSpPr>
        <p:spPr>
          <a:xfrm>
            <a:off x="4485862" y="286434"/>
            <a:ext cx="6188764" cy="830997"/>
          </a:xfrm>
          <a:prstGeom prst="rect">
            <a:avLst/>
          </a:prstGeom>
          <a:noFill/>
        </p:spPr>
        <p:txBody>
          <a:bodyPr wrap="square">
            <a:spAutoFit/>
          </a:bodyPr>
          <a:lstStyle/>
          <a:p>
            <a:pPr algn="l"/>
            <a:r>
              <a:rPr lang="en-US" sz="2400" b="0" i="0">
                <a:solidFill>
                  <a:srgbClr val="000000"/>
                </a:solidFill>
                <a:effectLst/>
                <a:latin typeface="Times New Roman" panose="02020603050405020304" pitchFamily="18" charset="0"/>
              </a:rPr>
              <a:t>Cô vừa kể cho các con nghe câu chuyện gì ?</a:t>
            </a:r>
          </a:p>
          <a:p>
            <a:pPr algn="l"/>
            <a:r>
              <a:rPr lang="en-US" sz="2400" b="0" i="0">
                <a:solidFill>
                  <a:srgbClr val="000000"/>
                </a:solidFill>
                <a:effectLst/>
                <a:latin typeface="Times New Roman" panose="02020603050405020304" pitchFamily="18" charset="0"/>
              </a:rPr>
              <a:t>- Trong truyện có những nhân vật nào?</a:t>
            </a:r>
          </a:p>
        </p:txBody>
      </p:sp>
    </p:spTree>
    <p:extLst>
      <p:ext uri="{BB962C8B-B14F-4D97-AF65-F5344CB8AC3E}">
        <p14:creationId xmlns:p14="http://schemas.microsoft.com/office/powerpoint/2010/main" val="118207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58D7D-98CA-4E03-BDEF-FDB2CF2BE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50D0C27-20DD-48CF-AB30-3094E8A20EDB}"/>
              </a:ext>
            </a:extLst>
          </p:cNvPr>
          <p:cNvSpPr txBox="1"/>
          <p:nvPr/>
        </p:nvSpPr>
        <p:spPr>
          <a:xfrm>
            <a:off x="1795670" y="385177"/>
            <a:ext cx="6188764" cy="523220"/>
          </a:xfrm>
          <a:prstGeom prst="rect">
            <a:avLst/>
          </a:prstGeom>
          <a:noFill/>
        </p:spPr>
        <p:txBody>
          <a:bodyPr wrap="square">
            <a:spAutoFit/>
          </a:bodyPr>
          <a:lstStyle/>
          <a:p>
            <a:r>
              <a:rPr lang="it-IT" sz="2800" b="0" i="0">
                <a:solidFill>
                  <a:srgbClr val="000000"/>
                </a:solidFill>
                <a:effectLst/>
                <a:latin typeface="Times New Roman" panose="02020603050405020304" pitchFamily="18" charset="0"/>
              </a:rPr>
              <a:t>Gà con và vịt con rủ nhau đi đâu đi đâu ?</a:t>
            </a:r>
            <a:endParaRPr lang="en-US" sz="2800"/>
          </a:p>
        </p:txBody>
      </p:sp>
    </p:spTree>
    <p:extLst>
      <p:ext uri="{BB962C8B-B14F-4D97-AF65-F5344CB8AC3E}">
        <p14:creationId xmlns:p14="http://schemas.microsoft.com/office/powerpoint/2010/main" val="277096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uyện &quot;Đôi bạn nhỏ&quot;">
            <a:extLst>
              <a:ext uri="{FF2B5EF4-FFF2-40B4-BE49-F238E27FC236}">
                <a16:creationId xmlns:a16="http://schemas.microsoft.com/office/drawing/2014/main" id="{8E664B06-8470-42E6-8E0A-323427392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DF9A43C-A5E8-4D56-9567-E673A467C09A}"/>
              </a:ext>
            </a:extLst>
          </p:cNvPr>
          <p:cNvSpPr txBox="1"/>
          <p:nvPr/>
        </p:nvSpPr>
        <p:spPr>
          <a:xfrm>
            <a:off x="2239617" y="5738191"/>
            <a:ext cx="7235687" cy="523220"/>
          </a:xfrm>
          <a:prstGeom prst="rect">
            <a:avLst/>
          </a:prstGeom>
          <a:noFill/>
        </p:spPr>
        <p:txBody>
          <a:bodyPr wrap="square">
            <a:spAutoFit/>
          </a:bodyPr>
          <a:lstStyle/>
          <a:p>
            <a:r>
              <a:rPr lang="it-IT" sz="2800" b="0" i="0">
                <a:solidFill>
                  <a:srgbClr val="000000"/>
                </a:solidFill>
                <a:effectLst/>
                <a:latin typeface="Times New Roman" panose="02020603050405020304" pitchFamily="18" charset="0"/>
              </a:rPr>
              <a:t>Gà con kiếm ăn ở đâu? Thế còn vịt con thì sao?</a:t>
            </a:r>
            <a:endParaRPr lang="en-US" sz="2800"/>
          </a:p>
        </p:txBody>
      </p:sp>
    </p:spTree>
    <p:extLst>
      <p:ext uri="{BB962C8B-B14F-4D97-AF65-F5344CB8AC3E}">
        <p14:creationId xmlns:p14="http://schemas.microsoft.com/office/powerpoint/2010/main" val="4046896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00CA2E-C344-4A4F-9429-9056C401F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A6CAE5C-32CE-4A6D-8B45-46715D026F7B}"/>
              </a:ext>
            </a:extLst>
          </p:cNvPr>
          <p:cNvSpPr txBox="1"/>
          <p:nvPr/>
        </p:nvSpPr>
        <p:spPr>
          <a:xfrm>
            <a:off x="3047999" y="622852"/>
            <a:ext cx="7235687" cy="1384995"/>
          </a:xfrm>
          <a:prstGeom prst="rect">
            <a:avLst/>
          </a:prstGeom>
          <a:noFill/>
        </p:spPr>
        <p:txBody>
          <a:bodyPr wrap="square">
            <a:spAutoFit/>
          </a:bodyPr>
          <a:lstStyle/>
          <a:p>
            <a:r>
              <a:rPr lang="it-IT" sz="2800" b="0" i="0">
                <a:solidFill>
                  <a:srgbClr val="000000"/>
                </a:solidFill>
                <a:effectLst/>
                <a:latin typeface="Times New Roman" panose="02020603050405020304" pitchFamily="18" charset="0"/>
              </a:rPr>
              <a:t>Gà con kiếm ăn thì ai xuất hiện?</a:t>
            </a:r>
          </a:p>
          <a:p>
            <a:pPr marL="457200" indent="-457200">
              <a:buFontTx/>
              <a:buChar char="-"/>
            </a:pPr>
            <a:r>
              <a:rPr lang="it-IT" sz="2800">
                <a:solidFill>
                  <a:srgbClr val="000000"/>
                </a:solidFill>
                <a:latin typeface="Times New Roman" panose="02020603050405020304" pitchFamily="18" charset="0"/>
              </a:rPr>
              <a:t>Cáo đã làm gì gà con?</a:t>
            </a:r>
          </a:p>
          <a:p>
            <a:pPr marL="457200" indent="-457200">
              <a:buFontTx/>
              <a:buChar char="-"/>
            </a:pPr>
            <a:r>
              <a:rPr lang="it-IT" sz="2800">
                <a:solidFill>
                  <a:srgbClr val="000000"/>
                </a:solidFill>
                <a:latin typeface="Times New Roman" panose="02020603050405020304" pitchFamily="18" charset="0"/>
              </a:rPr>
              <a:t>Gà con lúc này thì như thế nào?</a:t>
            </a:r>
            <a:endParaRPr lang="en-US" sz="2800"/>
          </a:p>
        </p:txBody>
      </p:sp>
    </p:spTree>
    <p:extLst>
      <p:ext uri="{BB962C8B-B14F-4D97-AF65-F5344CB8AC3E}">
        <p14:creationId xmlns:p14="http://schemas.microsoft.com/office/powerpoint/2010/main" val="580503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F6D30B-29FA-4D16-A132-345F39F1B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017"/>
            <a:ext cx="12192000" cy="6964017"/>
          </a:xfrm>
          <a:prstGeom prst="rect">
            <a:avLst/>
          </a:prstGeom>
        </p:spPr>
      </p:pic>
      <p:sp>
        <p:nvSpPr>
          <p:cNvPr id="6" name="TextBox 5">
            <a:extLst>
              <a:ext uri="{FF2B5EF4-FFF2-40B4-BE49-F238E27FC236}">
                <a16:creationId xmlns:a16="http://schemas.microsoft.com/office/drawing/2014/main" id="{6024D5B6-219E-476E-BAE2-E6A05FD178CD}"/>
              </a:ext>
            </a:extLst>
          </p:cNvPr>
          <p:cNvSpPr txBox="1"/>
          <p:nvPr/>
        </p:nvSpPr>
        <p:spPr>
          <a:xfrm>
            <a:off x="477077" y="5194327"/>
            <a:ext cx="11873949" cy="1569660"/>
          </a:xfrm>
          <a:prstGeom prst="rect">
            <a:avLst/>
          </a:prstGeom>
          <a:noFill/>
        </p:spPr>
        <p:txBody>
          <a:bodyPr wrap="square">
            <a:spAutoFit/>
          </a:bodyPr>
          <a:lstStyle/>
          <a:p>
            <a:r>
              <a:rPr lang="it-IT" sz="2400">
                <a:solidFill>
                  <a:srgbClr val="000000"/>
                </a:solidFill>
                <a:latin typeface="Times New Roman" panose="02020603050405020304" pitchFamily="18" charset="0"/>
              </a:rPr>
              <a:t>Ai đã cứu bạn gà?</a:t>
            </a:r>
          </a:p>
          <a:p>
            <a:pPr marL="457200" indent="-457200">
              <a:buFontTx/>
              <a:buChar char="-"/>
            </a:pPr>
            <a:r>
              <a:rPr lang="it-IT" sz="2400">
                <a:solidFill>
                  <a:srgbClr val="000000"/>
                </a:solidFill>
                <a:latin typeface="Times New Roman" panose="02020603050405020304" pitchFamily="18" charset="0"/>
              </a:rPr>
              <a:t>Bạn vịt có tốt bụng ko các con?</a:t>
            </a:r>
          </a:p>
          <a:p>
            <a:pPr marL="457200" indent="-457200">
              <a:buFontTx/>
              <a:buChar char="-"/>
            </a:pPr>
            <a:r>
              <a:rPr lang="vi-VN" sz="2400" b="0" i="0">
                <a:solidFill>
                  <a:srgbClr val="000000"/>
                </a:solidFill>
                <a:effectLst/>
                <a:latin typeface="Times New Roman" panose="02020603050405020304" pitchFamily="18" charset="0"/>
              </a:rPr>
              <a:t>Ở lớp các con có nhiều bạn, muốn là bạn tốt của nhau thì chúng mình hãy yêu thương nhau, giúp đỡ khi bạn mình gặp nạn. Như thế mới là bé ngoan phải không các con ?</a:t>
            </a:r>
            <a:endParaRPr lang="it-IT" sz="24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07966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261</Words>
  <Application>Microsoft Office PowerPoint</Application>
  <PresentationFormat>Widescreen</PresentationFormat>
  <Paragraphs>26</Paragraphs>
  <Slides>11</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3</cp:revision>
  <dcterms:created xsi:type="dcterms:W3CDTF">2023-03-26T08:34:26Z</dcterms:created>
  <dcterms:modified xsi:type="dcterms:W3CDTF">2024-10-08T14:15:50Z</dcterms:modified>
</cp:coreProperties>
</file>