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4" r:id="rId3"/>
    <p:sldId id="266" r:id="rId4"/>
    <p:sldId id="261" r:id="rId5"/>
    <p:sldId id="258" r:id="rId6"/>
    <p:sldId id="260" r:id="rId7"/>
    <p:sldId id="262" r:id="rId8"/>
    <p:sldId id="267" r:id="rId9"/>
    <p:sldId id="268" r:id="rId10"/>
    <p:sldId id="269" r:id="rId11"/>
    <p:sldId id="270" r:id="rId12"/>
    <p:sldId id="271" r:id="rId13"/>
    <p:sldId id="276" r:id="rId14"/>
    <p:sldId id="272" r:id="rId15"/>
    <p:sldId id="273" r:id="rId16"/>
    <p:sldId id="274" r:id="rId17"/>
    <p:sldId id="275" r:id="rId18"/>
    <p:sldId id="277" r:id="rId19"/>
    <p:sldId id="278" r:id="rId20"/>
  </p:sldIdLst>
  <p:sldSz cx="9144000" cy="6858000" type="screen4x3"/>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648" y="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6DFC4-5A69-406A-B7CD-D7BA698D1912}" type="datetimeFigureOut">
              <a:rPr lang="en-US" smtClean="0"/>
              <a:t>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420338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6DFC4-5A69-406A-B7CD-D7BA698D1912}" type="datetimeFigureOut">
              <a:rPr lang="en-US" smtClean="0"/>
              <a:t>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279289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6DFC4-5A69-406A-B7CD-D7BA698D1912}" type="datetimeFigureOut">
              <a:rPr lang="en-US" smtClean="0"/>
              <a:t>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2631592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6DFC4-5A69-406A-B7CD-D7BA698D1912}" type="datetimeFigureOut">
              <a:rPr lang="en-US" smtClean="0"/>
              <a:t>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1722122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6DFC4-5A69-406A-B7CD-D7BA698D1912}" type="datetimeFigureOut">
              <a:rPr lang="en-US" smtClean="0"/>
              <a:t>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281184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6DFC4-5A69-406A-B7CD-D7BA698D1912}" type="datetimeFigureOut">
              <a:rPr lang="en-US" smtClean="0"/>
              <a:t>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143971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6DFC4-5A69-406A-B7CD-D7BA698D1912}" type="datetimeFigureOut">
              <a:rPr lang="en-US" smtClean="0"/>
              <a:t>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3563067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6DFC4-5A69-406A-B7CD-D7BA698D1912}" type="datetimeFigureOut">
              <a:rPr lang="en-US" smtClean="0"/>
              <a:t>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3328871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6DFC4-5A69-406A-B7CD-D7BA698D1912}" type="datetimeFigureOut">
              <a:rPr lang="en-US" smtClean="0"/>
              <a:t>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112747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6DFC4-5A69-406A-B7CD-D7BA698D1912}" type="datetimeFigureOut">
              <a:rPr lang="en-US" smtClean="0"/>
              <a:t>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791056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6DFC4-5A69-406A-B7CD-D7BA698D1912}" type="datetimeFigureOut">
              <a:rPr lang="en-US" smtClean="0"/>
              <a:t>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08F8EE-D497-484B-8F58-84AFE801B057}" type="slidenum">
              <a:rPr lang="en-US" smtClean="0"/>
              <a:t>‹#›</a:t>
            </a:fld>
            <a:endParaRPr lang="en-US"/>
          </a:p>
        </p:txBody>
      </p:sp>
    </p:spTree>
    <p:extLst>
      <p:ext uri="{BB962C8B-B14F-4D97-AF65-F5344CB8AC3E}">
        <p14:creationId xmlns:p14="http://schemas.microsoft.com/office/powerpoint/2010/main" val="240923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6DFC4-5A69-406A-B7CD-D7BA698D1912}" type="datetimeFigureOut">
              <a:rPr lang="en-US" smtClean="0"/>
              <a:t>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08F8EE-D497-484B-8F58-84AFE801B057}" type="slidenum">
              <a:rPr lang="en-US" smtClean="0"/>
              <a:t>‹#›</a:t>
            </a:fld>
            <a:endParaRPr lang="en-US"/>
          </a:p>
        </p:txBody>
      </p:sp>
    </p:spTree>
    <p:extLst>
      <p:ext uri="{BB962C8B-B14F-4D97-AF65-F5344CB8AC3E}">
        <p14:creationId xmlns:p14="http://schemas.microsoft.com/office/powerpoint/2010/main" val="3826898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534"/>
            <a:ext cx="9144000" cy="6858000"/>
          </a:xfrm>
          <a:prstGeom prst="rect">
            <a:avLst/>
          </a:prstGeom>
        </p:spPr>
      </p:pic>
      <p:sp>
        <p:nvSpPr>
          <p:cNvPr id="5" name="TextBox 4"/>
          <p:cNvSpPr txBox="1"/>
          <p:nvPr/>
        </p:nvSpPr>
        <p:spPr>
          <a:xfrm>
            <a:off x="1219200" y="228600"/>
            <a:ext cx="6705600" cy="646331"/>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UBND QUẬN LONG BIÊN</a:t>
            </a:r>
          </a:p>
          <a:p>
            <a:pPr algn="ctr"/>
            <a:r>
              <a:rPr lang="en-US" b="1" dirty="0" smtClean="0">
                <a:latin typeface="Times New Roman" pitchFamily="18" charset="0"/>
                <a:cs typeface="Times New Roman" pitchFamily="18" charset="0"/>
              </a:rPr>
              <a:t>TRƯỜNG MẦM NON GIANG BIÊN</a:t>
            </a:r>
            <a:endParaRPr lang="en-US" b="1" dirty="0">
              <a:latin typeface="Times New Roman" pitchFamily="18" charset="0"/>
              <a:cs typeface="Times New Roman" pitchFamily="18" charset="0"/>
            </a:endParaRPr>
          </a:p>
        </p:txBody>
      </p:sp>
      <p:sp>
        <p:nvSpPr>
          <p:cNvPr id="6" name="Rectangle 5"/>
          <p:cNvSpPr/>
          <p:nvPr/>
        </p:nvSpPr>
        <p:spPr>
          <a:xfrm>
            <a:off x="848674" y="2057400"/>
            <a:ext cx="7522187" cy="1692771"/>
          </a:xfrm>
          <a:prstGeom prst="rect">
            <a:avLst/>
          </a:prstGeom>
          <a:noFill/>
        </p:spPr>
        <p:txBody>
          <a:bodyPr wrap="none" lIns="91440" tIns="45720" rIns="91440" bIns="45720">
            <a:spAutoFit/>
          </a:bodyPr>
          <a:lstStyle/>
          <a:p>
            <a:pPr algn="ct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Lĩnh</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vực</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phát</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triển</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ngôn</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ngữ</a:t>
            </a:r>
            <a:endPar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a:p>
            <a:pPr algn="ctr"/>
            <a:r>
              <a:rPr lang="en-US" sz="32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Truyện</a:t>
            </a:r>
            <a:r>
              <a:rPr lang="en-US"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XE LU VÀ XE CA</a:t>
            </a:r>
            <a:endParaRPr lang="en-US" sz="32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7" name="TextBox 6"/>
          <p:cNvSpPr txBox="1"/>
          <p:nvPr/>
        </p:nvSpPr>
        <p:spPr>
          <a:xfrm>
            <a:off x="1082458" y="3748083"/>
            <a:ext cx="7391400" cy="584775"/>
          </a:xfrm>
          <a:prstGeom prst="rect">
            <a:avLst/>
          </a:prstGeom>
          <a:noFill/>
        </p:spPr>
        <p:txBody>
          <a:bodyPr wrap="square" rtlCol="0">
            <a:spAutoFit/>
          </a:bodyPr>
          <a:lstStyle/>
          <a:p>
            <a:pPr algn="ctr"/>
            <a:r>
              <a:rPr lang="en-US" sz="3200" b="1" dirty="0" err="1" smtClean="0">
                <a:latin typeface="Times New Roman" pitchFamily="18" charset="0"/>
                <a:cs typeface="Times New Roman" pitchFamily="18" charset="0"/>
              </a:rPr>
              <a:t>Lứa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tuổi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Mẫu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giáo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bé</a:t>
            </a:r>
            <a:endParaRPr lang="en-US" sz="3200" b="1" dirty="0">
              <a:latin typeface="Times New Roman" pitchFamily="18" charset="0"/>
              <a:cs typeface="Times New Roman" pitchFamily="18" charset="0"/>
            </a:endParaRPr>
          </a:p>
        </p:txBody>
      </p:sp>
      <p:sp>
        <p:nvSpPr>
          <p:cNvPr id="8" name="TextBox 7"/>
          <p:cNvSpPr txBox="1"/>
          <p:nvPr/>
        </p:nvSpPr>
        <p:spPr>
          <a:xfrm>
            <a:off x="1615858" y="5483010"/>
            <a:ext cx="6324600" cy="523220"/>
          </a:xfrm>
          <a:prstGeom prst="rect">
            <a:avLst/>
          </a:prstGeom>
          <a:noFill/>
        </p:spPr>
        <p:txBody>
          <a:bodyPr wrap="square" rtlCol="0">
            <a:spAutoFit/>
          </a:bodyPr>
          <a:lstStyle/>
          <a:p>
            <a:r>
              <a:rPr lang="en-US" sz="2800" b="1" dirty="0" err="1" smtClean="0">
                <a:solidFill>
                  <a:srgbClr val="FF0000"/>
                </a:solidFill>
                <a:latin typeface="Times New Roman" pitchFamily="18" charset="0"/>
                <a:cs typeface="Times New Roman" pitchFamily="18" charset="0"/>
              </a:rPr>
              <a:t>Giáo</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viên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Nguyễn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Thị</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Thanh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Nga</a:t>
            </a:r>
            <a:endParaRPr lang="en-US" sz="2800" b="1" dirty="0">
              <a:solidFill>
                <a:srgbClr val="FF0000"/>
              </a:solidFill>
              <a:latin typeface="Times New Roman" pitchFamily="18" charset="0"/>
              <a:cs typeface="Times New Roman"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244" y="874931"/>
            <a:ext cx="871656" cy="920420"/>
          </a:xfrm>
          <a:prstGeom prst="rect">
            <a:avLst/>
          </a:prstGeom>
        </p:spPr>
      </p:pic>
    </p:spTree>
    <p:extLst>
      <p:ext uri="{BB962C8B-B14F-4D97-AF65-F5344CB8AC3E}">
        <p14:creationId xmlns:p14="http://schemas.microsoft.com/office/powerpoint/2010/main" val="424671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par>
                          <p:cTn id="12" fill="hold">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381000" y="1524000"/>
            <a:ext cx="7715574"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Cô</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vừa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kể</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con </a:t>
            </a:r>
            <a:r>
              <a:rPr lang="en-US" sz="3200" b="1" dirty="0" err="1">
                <a:solidFill>
                  <a:srgbClr val="FF0000"/>
                </a:solidFill>
                <a:latin typeface="Times New Roman" pitchFamily="18" charset="0"/>
                <a:cs typeface="Times New Roman" pitchFamily="18" charset="0"/>
              </a:rPr>
              <a:t>nghe</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chuyện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3" name="Rectangle 2"/>
          <p:cNvSpPr/>
          <p:nvPr/>
        </p:nvSpPr>
        <p:spPr>
          <a:xfrm>
            <a:off x="381000" y="2274838"/>
            <a:ext cx="8153400" cy="3046988"/>
          </a:xfrm>
          <a:prstGeom prst="rect">
            <a:avLst/>
          </a:prstGeom>
        </p:spPr>
        <p:txBody>
          <a:bodyPr wrap="square">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Giảng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nội</a:t>
            </a:r>
            <a:r>
              <a:rPr lang="en-US" sz="2400" dirty="0" smtClean="0">
                <a:latin typeface="Times New Roman" pitchFamily="18" charset="0"/>
                <a:cs typeface="Times New Roman" pitchFamily="18" charset="0"/>
              </a:rPr>
              <a:t> dung </a:t>
            </a:r>
            <a:r>
              <a:rPr lang="en-US" sz="2400" dirty="0" err="1" smtClean="0">
                <a:latin typeface="Times New Roman" pitchFamily="18" charset="0"/>
                <a:cs typeface="Times New Roman" pitchFamily="18" charset="0"/>
              </a:rPr>
              <a:t>câu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chuyện</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Có mộtchiếc xe lu và một chiếc xe ca. Xe lu</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có dáng vẻ thô kệch, xe ca có bề ngoài</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gọn gàng phóng nhanh vun vút.</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Thấyvậy xe ca chế nhạo xe lu và đã phóng</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lên trước bỏ lại xe lu ở đằng sau.</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Nhưng tới một quãng đường bị hỏng</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xe ca không thể đi qua được phải nhờ</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tới xe lu.</a:t>
            </a:r>
            <a:r>
              <a:rPr lang="en-US" sz="2400" dirty="0" smtClean="0">
                <a:latin typeface="Times New Roman" pitchFamily="18" charset="0"/>
                <a:cs typeface="Times New Roman" pitchFamily="18" charset="0"/>
              </a:rPr>
              <a:t> T</a:t>
            </a:r>
            <a:r>
              <a:rPr lang="vi-VN" sz="2400" dirty="0" smtClean="0">
                <a:latin typeface="Times New Roman" pitchFamily="18" charset="0"/>
                <a:cs typeface="Times New Roman" pitchFamily="18" charset="0"/>
              </a:rPr>
              <a:t>ừ đó xe ca đã hiểu ra và</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không chế nhạo xe lu nữa</a:t>
            </a:r>
            <a:r>
              <a:rPr lang="en-US" sz="2400" dirty="0" smtClean="0">
                <a:latin typeface="Times New Roman" pitchFamily="18" charset="0"/>
                <a:cs typeface="Times New Roman" pitchFamily="18" charset="0"/>
              </a:rPr>
              <a:t>.</a:t>
            </a:r>
            <a:r>
              <a:rPr lang="vi-VN" sz="2400" dirty="0" smtClean="0">
                <a:latin typeface="Times New Roman" pitchFamily="18" charset="0"/>
                <a:cs typeface="Times New Roman" pitchFamily="18" charset="0"/>
              </a:rPr>
              <a:t/>
            </a:r>
            <a:br>
              <a:rPr lang="vi-VN" sz="2400" dirty="0" smtClean="0">
                <a:latin typeface="Times New Roman" pitchFamily="18" charset="0"/>
                <a:cs typeface="Times New Roman" pitchFamily="18" charset="0"/>
              </a:rPr>
            </a:br>
            <a:r>
              <a:rPr lang="vi-VN" sz="2400" dirty="0" smtClean="0">
                <a:latin typeface="Times New Roman" pitchFamily="18" charset="0"/>
                <a:cs typeface="Times New Roman" pitchFamily="18" charset="0"/>
              </a:rPr>
              <a:t/>
            </a:r>
            <a:br>
              <a:rPr lang="vi-VN" sz="2400" dirty="0" smtClean="0">
                <a:latin typeface="Times New Roman" pitchFamily="18" charset="0"/>
                <a:cs typeface="Times New Roman" pitchFamily="18" charset="0"/>
              </a:rPr>
            </a:br>
            <a:endParaRPr lang="en-US" sz="2400" dirty="0">
              <a:latin typeface="Times New Roman" pitchFamily="18" charset="0"/>
              <a:cs typeface="Times New Roman" pitchFamily="18" charset="0"/>
            </a:endParaRPr>
          </a:p>
        </p:txBody>
      </p:sp>
      <p:sp>
        <p:nvSpPr>
          <p:cNvPr id="4" name="Rectangle 3"/>
          <p:cNvSpPr/>
          <p:nvPr/>
        </p:nvSpPr>
        <p:spPr>
          <a:xfrm>
            <a:off x="358036" y="4572000"/>
            <a:ext cx="7538217"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truyện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những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vật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nào</a:t>
            </a:r>
            <a:r>
              <a:rPr lang="en-US" sz="32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08762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9144000" cy="692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78382"/>
            <a:ext cx="3676650" cy="2944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533400"/>
            <a:ext cx="5169267" cy="4589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564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barn(inVertical)">
                                      <p:cBhvr>
                                        <p:cTn id="12"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9144000" cy="692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844">
            <a:off x="2503128" y="1379979"/>
            <a:ext cx="2928591" cy="191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14670">
            <a:off x="4342052" y="181704"/>
            <a:ext cx="4283258" cy="3746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2000" y="5380059"/>
            <a:ext cx="4572000" cy="1477328"/>
          </a:xfrm>
          <a:prstGeom prst="rect">
            <a:avLst/>
          </a:prstGeom>
        </p:spPr>
        <p:txBody>
          <a:bodyPr>
            <a:spAutoFit/>
          </a:bodyPr>
          <a:lstStyle/>
          <a:p>
            <a:r>
              <a:rPr lang="vi-VN" dirty="0"/>
              <a:t>Có một chiếc xe lu và một chiếc xe ca cùng đi trên một con đường. Xe lu dáng vẻ thô kệch, lăn từng bước chậm chạp, còn xe ca có bề ngoài gọn gàng, phóng nhanh vun vút</a:t>
            </a:r>
            <a:endParaRPr lang="en-US" dirty="0"/>
          </a:p>
        </p:txBody>
      </p:sp>
    </p:spTree>
    <p:extLst>
      <p:ext uri="{BB962C8B-B14F-4D97-AF65-F5344CB8AC3E}">
        <p14:creationId xmlns:p14="http://schemas.microsoft.com/office/powerpoint/2010/main" val="53836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2" presetClass="path" presetSubtype="0" accel="50000" decel="50000" fill="hold" nodeType="withEffect">
                                  <p:stCondLst>
                                    <p:cond delay="0"/>
                                  </p:stCondLst>
                                  <p:childTnLst>
                                    <p:animMotion origin="layout" path="M -3.88889E-6 3.7037E-7 L -0.17743 0.26829 " pathEditMode="relative" rAng="0" ptsTypes="AA">
                                      <p:cBhvr>
                                        <p:cTn id="9" dur="8250" fill="hold"/>
                                        <p:tgtEl>
                                          <p:spTgt spid="4"/>
                                        </p:tgtEl>
                                        <p:attrNameLst>
                                          <p:attrName>ppt_x</p:attrName>
                                          <p:attrName>ppt_y</p:attrName>
                                        </p:attrNameLst>
                                      </p:cBhvr>
                                      <p:rCtr x="-8872" y="13403"/>
                                    </p:animMotion>
                                  </p:childTnLst>
                                </p:cTn>
                              </p:par>
                              <p:par>
                                <p:cTn id="10" presetID="42" presetClass="path" presetSubtype="0" accel="50000" decel="50000" fill="hold" nodeType="withEffect">
                                  <p:stCondLst>
                                    <p:cond delay="0"/>
                                  </p:stCondLst>
                                  <p:childTnLst>
                                    <p:animMotion origin="layout" path="M 2.5E-6 -0.00741 L -0.29427 0.47407 " pathEditMode="relative" rAng="0" ptsTypes="AA">
                                      <p:cBhvr>
                                        <p:cTn id="11" dur="8250" fill="hold"/>
                                        <p:tgtEl>
                                          <p:spTgt spid="3"/>
                                        </p:tgtEl>
                                        <p:attrNameLst>
                                          <p:attrName>ppt_x</p:attrName>
                                          <p:attrName>ppt_y</p:attrName>
                                        </p:attrNameLst>
                                      </p:cBhvr>
                                      <p:rCtr x="-14722" y="24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9" y="-106272"/>
            <a:ext cx="9144000" cy="692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14670">
            <a:off x="3180836" y="1496845"/>
            <a:ext cx="4110102" cy="4200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76844">
            <a:off x="588081" y="3130400"/>
            <a:ext cx="2928591" cy="191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loud 4"/>
          <p:cNvSpPr/>
          <p:nvPr/>
        </p:nvSpPr>
        <p:spPr>
          <a:xfrm>
            <a:off x="4800600" y="304799"/>
            <a:ext cx="4114799" cy="1247507"/>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smtClean="0">
                <a:solidFill>
                  <a:srgbClr val="FF0000"/>
                </a:solidFill>
                <a:latin typeface="+mj-lt"/>
              </a:rPr>
              <a:t>Xe </a:t>
            </a:r>
            <a:r>
              <a:rPr lang="vi-VN" sz="2400" b="1" dirty="0">
                <a:solidFill>
                  <a:srgbClr val="FF0000"/>
                </a:solidFill>
                <a:latin typeface="+mj-lt"/>
              </a:rPr>
              <a:t>lu có </a:t>
            </a:r>
            <a:r>
              <a:rPr lang="vi-VN" sz="2400" b="1" dirty="0" smtClean="0">
                <a:solidFill>
                  <a:srgbClr val="FF0000"/>
                </a:solidFill>
                <a:latin typeface="+mj-lt"/>
              </a:rPr>
              <a:t>hìn</a:t>
            </a:r>
            <a:r>
              <a:rPr lang="en-US" sz="2400" b="1" dirty="0" smtClean="0">
                <a:solidFill>
                  <a:srgbClr val="FF0000"/>
                </a:solidFill>
                <a:latin typeface="+mj-lt"/>
              </a:rPr>
              <a:t>g </a:t>
            </a:r>
            <a:r>
              <a:rPr lang="vi-VN" sz="2400" b="1" dirty="0" smtClean="0">
                <a:solidFill>
                  <a:srgbClr val="FF0000"/>
                </a:solidFill>
                <a:latin typeface="+mj-lt"/>
              </a:rPr>
              <a:t>dáng </a:t>
            </a:r>
            <a:r>
              <a:rPr lang="vi-VN" sz="2400" b="1" dirty="0">
                <a:solidFill>
                  <a:srgbClr val="FF0000"/>
                </a:solidFill>
                <a:latin typeface="+mj-lt"/>
              </a:rPr>
              <a:t>như thế nào?</a:t>
            </a:r>
            <a:r>
              <a:rPr lang="vi-VN" sz="2400" dirty="0"/>
              <a:t> </a:t>
            </a:r>
            <a:endParaRPr lang="en-US" sz="2400" b="1" dirty="0">
              <a:solidFill>
                <a:srgbClr val="7030A0"/>
              </a:solidFill>
              <a:latin typeface="Times New Roman" pitchFamily="18" charset="0"/>
              <a:cs typeface="Times New Roman" pitchFamily="18" charset="0"/>
            </a:endParaRPr>
          </a:p>
        </p:txBody>
      </p:sp>
      <p:sp>
        <p:nvSpPr>
          <p:cNvPr id="6" name="Cloud 5"/>
          <p:cNvSpPr/>
          <p:nvPr/>
        </p:nvSpPr>
        <p:spPr>
          <a:xfrm>
            <a:off x="762000" y="304800"/>
            <a:ext cx="3505200" cy="1247507"/>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 </a:t>
            </a:r>
            <a:r>
              <a:rPr lang="en-US" sz="2400" b="1" dirty="0" err="1" smtClean="0">
                <a:solidFill>
                  <a:srgbClr val="FF0000"/>
                </a:solidFill>
                <a:latin typeface="Times New Roman" pitchFamily="18" charset="0"/>
                <a:cs typeface="Times New Roman" pitchFamily="18" charset="0"/>
              </a:rPr>
              <a:t>Xe</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thì</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sao</a:t>
            </a:r>
            <a:r>
              <a:rPr lang="en-US" sz="2400" b="1" dirty="0" smtClean="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655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88889E-6 3.7037E-7 L -0.17743 0.26829 " pathEditMode="relative" rAng="0" ptsTypes="AA">
                                      <p:cBhvr>
                                        <p:cTn id="6" dur="8250" fill="hold"/>
                                        <p:tgtEl>
                                          <p:spTgt spid="3"/>
                                        </p:tgtEl>
                                        <p:attrNameLst>
                                          <p:attrName>ppt_x</p:attrName>
                                          <p:attrName>ppt_y</p:attrName>
                                        </p:attrNameLst>
                                      </p:cBhvr>
                                      <p:rCtr x="-8872" y="13403"/>
                                    </p:animMotion>
                                  </p:childTnLst>
                                </p:cTn>
                              </p:par>
                              <p:par>
                                <p:cTn id="7" presetID="42" presetClass="path" presetSubtype="0" accel="50000" decel="50000" fill="hold" nodeType="withEffect">
                                  <p:stCondLst>
                                    <p:cond delay="0"/>
                                  </p:stCondLst>
                                  <p:childTnLst>
                                    <p:animMotion origin="layout" path="M 2.5E-6 -0.00741 L -0.29427 0.47407 " pathEditMode="relative" rAng="0" ptsTypes="AA">
                                      <p:cBhvr>
                                        <p:cTn id="8" dur="8250" fill="hold"/>
                                        <p:tgtEl>
                                          <p:spTgt spid="4"/>
                                        </p:tgtEl>
                                        <p:attrNameLst>
                                          <p:attrName>ppt_x</p:attrName>
                                          <p:attrName>ppt_y</p:attrName>
                                        </p:attrNameLst>
                                      </p:cBhvr>
                                      <p:rCtr x="-14722" y="24074"/>
                                    </p:animMotion>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54"/>
            <a:ext cx="9154450" cy="6844146"/>
          </a:xfrm>
          <a:prstGeom prst="rect">
            <a:avLst/>
          </a:prstGeom>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59191" flipH="1">
            <a:off x="-172426" y="2739851"/>
            <a:ext cx="3735928" cy="3816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76844" flipH="1">
            <a:off x="3095" y="4905877"/>
            <a:ext cx="2265903" cy="191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009750" y="0"/>
            <a:ext cx="5119010" cy="1631216"/>
          </a:xfrm>
          <a:prstGeom prst="rect">
            <a:avLst/>
          </a:prstGeom>
          <a:noFill/>
        </p:spPr>
        <p:txBody>
          <a:bodyPr wrap="square" rtlCol="0">
            <a:spAutoFit/>
          </a:bodyPr>
          <a:lstStyle/>
          <a:p>
            <a:r>
              <a:rPr lang="vi-VN" sz="2000" dirty="0">
                <a:latin typeface="+mj-lt"/>
              </a:rPr>
              <a:t>Thấy vậy xe ca chế nhạo xe lu:</a:t>
            </a:r>
            <a:br>
              <a:rPr lang="vi-VN" sz="2000" dirty="0">
                <a:latin typeface="+mj-lt"/>
              </a:rPr>
            </a:br>
            <a:r>
              <a:rPr lang="vi-VN" sz="2000" dirty="0">
                <a:latin typeface="+mj-lt"/>
              </a:rPr>
              <a:t>– Xe lu ơi! Cậu đi chậm như rùa ấy! Hãy xem tớ đây này!</a:t>
            </a:r>
            <a:br>
              <a:rPr lang="vi-VN" sz="2000" dirty="0">
                <a:latin typeface="+mj-lt"/>
              </a:rPr>
            </a:br>
            <a:r>
              <a:rPr lang="vi-VN" sz="2000" dirty="0">
                <a:latin typeface="+mj-lt"/>
              </a:rPr>
              <a:t>Nói rồi, xe ca phóng vụt lên, bỏ xe lu ở lại đằng sau. Xe ca tưởng mình thế là giỏi lắm.</a:t>
            </a:r>
            <a:endParaRPr lang="en-US" sz="2000" dirty="0">
              <a:latin typeface="+mj-lt"/>
            </a:endParaRPr>
          </a:p>
        </p:txBody>
      </p:sp>
      <p:sp>
        <p:nvSpPr>
          <p:cNvPr id="6" name="Cloud 5"/>
          <p:cNvSpPr/>
          <p:nvPr/>
        </p:nvSpPr>
        <p:spPr>
          <a:xfrm>
            <a:off x="762000" y="304800"/>
            <a:ext cx="3505200" cy="1247507"/>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 </a:t>
            </a:r>
            <a:r>
              <a:rPr lang="vi-VN" sz="2000" b="1" dirty="0">
                <a:solidFill>
                  <a:srgbClr val="7030A0"/>
                </a:solidFill>
                <a:latin typeface="+mj-lt"/>
              </a:rPr>
              <a:t>Xe Ca chê xe Lu đi như thế nào?</a:t>
            </a:r>
            <a:endParaRPr lang="en-US" sz="2000" b="1" dirty="0">
              <a:solidFill>
                <a:srgbClr val="7030A0"/>
              </a:solidFill>
              <a:latin typeface="+mj-lt"/>
              <a:cs typeface="Times New Roman" pitchFamily="18" charset="0"/>
            </a:endParaRPr>
          </a:p>
        </p:txBody>
      </p:sp>
    </p:spTree>
    <p:extLst>
      <p:ext uri="{BB962C8B-B14F-4D97-AF65-F5344CB8AC3E}">
        <p14:creationId xmlns:p14="http://schemas.microsoft.com/office/powerpoint/2010/main" val="318347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2" presetClass="path" presetSubtype="0" accel="50000" decel="50000" fill="hold" nodeType="withEffect">
                                  <p:stCondLst>
                                    <p:cond delay="0"/>
                                  </p:stCondLst>
                                  <p:childTnLst>
                                    <p:animMotion origin="layout" path="M 3.33333E-6 2.22222E-6 L 0.32291 -0.01111 " pathEditMode="relative" rAng="0" ptsTypes="AA">
                                      <p:cBhvr>
                                        <p:cTn id="9" dur="8250" fill="hold"/>
                                        <p:tgtEl>
                                          <p:spTgt spid="3"/>
                                        </p:tgtEl>
                                        <p:attrNameLst>
                                          <p:attrName>ppt_x</p:attrName>
                                          <p:attrName>ppt_y</p:attrName>
                                        </p:attrNameLst>
                                      </p:cBhvr>
                                      <p:rCtr x="16146" y="-556"/>
                                    </p:animMotion>
                                  </p:childTnLst>
                                </p:cTn>
                              </p:par>
                              <p:par>
                                <p:cTn id="10" presetID="42" presetClass="path" presetSubtype="0" accel="50000" decel="50000" fill="hold" nodeType="withEffect">
                                  <p:stCondLst>
                                    <p:cond delay="0"/>
                                  </p:stCondLst>
                                  <p:childTnLst>
                                    <p:animMotion origin="layout" path="M 0.04913 -0.03217 L 0.71754 -0.0331 " pathEditMode="relative" rAng="0" ptsTypes="AA">
                                      <p:cBhvr>
                                        <p:cTn id="11" dur="6000" fill="hold"/>
                                        <p:tgtEl>
                                          <p:spTgt spid="4"/>
                                        </p:tgtEl>
                                        <p:attrNameLst>
                                          <p:attrName>ppt_x</p:attrName>
                                          <p:attrName>ppt_y</p:attrName>
                                        </p:attrNameLst>
                                      </p:cBhvr>
                                      <p:rCtr x="33420" y="-46"/>
                                    </p:animMotion>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9714" y1="85333" x2="16714" y2="99048"/>
                        <a14:foregroundMark x1="12000" y1="4571" x2="20429" y2="33714"/>
                        <a14:foregroundMark x1="857" y1="11048" x2="18143" y2="21143"/>
                        <a14:foregroundMark x1="2857" y1="13905" x2="13429" y2="36952"/>
                        <a14:foregroundMark x1="4714" y1="21524" x2="2000" y2="37524"/>
                        <a14:foregroundMark x1="1714" y1="3238" x2="46143" y2="25143"/>
                        <a14:foregroundMark x1="23000" y1="21143" x2="38286" y2="27048"/>
                        <a14:foregroundMark x1="45143" y1="952" x2="49000" y2="24762"/>
                        <a14:foregroundMark x1="27429" y1="1714" x2="35000" y2="14095"/>
                        <a14:foregroundMark x1="60714" y1="1714" x2="97429" y2="31619"/>
                        <a14:foregroundMark x1="96000" y1="952" x2="94000" y2="23429"/>
                        <a14:foregroundMark x1="14571" y1="93143" x2="31429" y2="89905"/>
                        <a14:backgroundMark x1="4857" y1="40000" x2="9000" y2="64190"/>
                        <a14:backgroundMark x1="1429" y1="67619" x2="4286" y2="71810"/>
                        <a14:backgroundMark x1="18571" y1="60000" x2="23143" y2="78667"/>
                        <a14:backgroundMark x1="29714" y1="29905" x2="29714" y2="29905"/>
                        <a14:backgroundMark x1="29857" y1="29905" x2="29857" y2="29905"/>
                        <a14:backgroundMark x1="27143" y1="38667" x2="31000" y2="72571"/>
                        <a14:backgroundMark x1="15571" y1="61333" x2="17000" y2="65143"/>
                        <a14:backgroundMark x1="48571" y1="40762" x2="44143" y2="79810"/>
                        <a14:backgroundMark x1="59429" y1="48571" x2="49429" y2="79238"/>
                        <a14:backgroundMark x1="15143" y1="45714" x2="20143" y2="60381"/>
                        <a14:backgroundMark x1="33429" y1="35429" x2="30429" y2="41143"/>
                      </a14:backgroundRemoval>
                    </a14:imgEffect>
                  </a14:imgLayer>
                </a14:imgProps>
              </a:ext>
              <a:ext uri="{28A0092B-C50C-407E-A947-70E740481C1C}">
                <a14:useLocalDpi xmlns:a14="http://schemas.microsoft.com/office/drawing/2010/main" val="0"/>
              </a:ext>
            </a:extLst>
          </a:blip>
          <a:stretch>
            <a:fillRect/>
          </a:stretch>
        </p:blipFill>
        <p:spPr>
          <a:xfrm>
            <a:off x="8597" y="0"/>
            <a:ext cx="9144000" cy="6858000"/>
          </a:xfrm>
          <a:prstGeom prst="rect">
            <a:avLst/>
          </a:prstGeom>
        </p:spPr>
      </p:pic>
      <p:grpSp>
        <p:nvGrpSpPr>
          <p:cNvPr id="3" name="Group 2"/>
          <p:cNvGrpSpPr/>
          <p:nvPr/>
        </p:nvGrpSpPr>
        <p:grpSpPr>
          <a:xfrm>
            <a:off x="8597" y="2303883"/>
            <a:ext cx="8062166" cy="3484936"/>
            <a:chOff x="8597" y="2451181"/>
            <a:chExt cx="8062166" cy="3484936"/>
          </a:xfrm>
        </p:grpSpPr>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7" y="2772728"/>
              <a:ext cx="3047999"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2911" y="3525521"/>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410882">
              <a:off x="5387888" y="2845408"/>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7728" y="3534230"/>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649933">
              <a:off x="2046908" y="2451181"/>
              <a:ext cx="3833623"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ectangle 8"/>
          <p:cNvSpPr/>
          <p:nvPr/>
        </p:nvSpPr>
        <p:spPr>
          <a:xfrm>
            <a:off x="3109165" y="5871943"/>
            <a:ext cx="6019800" cy="1015663"/>
          </a:xfrm>
          <a:prstGeom prst="rect">
            <a:avLst/>
          </a:prstGeom>
        </p:spPr>
        <p:txBody>
          <a:bodyPr wrap="square">
            <a:spAutoFit/>
          </a:bodyPr>
          <a:lstStyle/>
          <a:p>
            <a:r>
              <a:rPr lang="vi-VN" sz="2000" dirty="0">
                <a:latin typeface="+mj-lt"/>
              </a:rPr>
              <a:t>Nhưng tới một quãng đường bị hỏng và lầy lội, xe ca không thể đi qua được, đành phải đỗ lại. Người ta đổ đá cuội xuống chỗ lầy lội. </a:t>
            </a:r>
          </a:p>
        </p:txBody>
      </p:sp>
      <p:pic>
        <p:nvPicPr>
          <p:cNvPr id="1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091132" flipH="1">
            <a:off x="-1353586" y="1783162"/>
            <a:ext cx="4405974" cy="373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loud 11"/>
          <p:cNvSpPr/>
          <p:nvPr/>
        </p:nvSpPr>
        <p:spPr>
          <a:xfrm>
            <a:off x="5621588" y="457200"/>
            <a:ext cx="3505200" cy="1399907"/>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smtClean="0"/>
              <a:t> </a:t>
            </a:r>
          </a:p>
          <a:p>
            <a:r>
              <a:rPr lang="vi-VN" sz="2000" b="1" dirty="0" smtClean="0">
                <a:latin typeface="+mj-lt"/>
              </a:rPr>
              <a:t>Chuyện </a:t>
            </a:r>
            <a:r>
              <a:rPr lang="vi-VN" sz="2000" b="1" dirty="0">
                <a:latin typeface="+mj-lt"/>
              </a:rPr>
              <a:t>gì đã  xảy ra xe ca đi trên con đường gồ ghề?</a:t>
            </a:r>
            <a:endParaRPr lang="en-US" sz="2000" b="1" dirty="0">
              <a:latin typeface="+mj-lt"/>
            </a:endParaRPr>
          </a:p>
          <a:p>
            <a:pPr algn="ct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8175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42" presetClass="path" presetSubtype="0" accel="50000" decel="50000" fill="hold" nodeType="withEffect">
                                  <p:stCondLst>
                                    <p:cond delay="0"/>
                                  </p:stCondLst>
                                  <p:childTnLst>
                                    <p:animMotion origin="layout" path="M 0.06198 -0.00209 L 0.32864 -0.05787 " pathEditMode="relative" rAng="0" ptsTypes="AA">
                                      <p:cBhvr>
                                        <p:cTn id="9" dur="6000" fill="hold"/>
                                        <p:tgtEl>
                                          <p:spTgt spid="10"/>
                                        </p:tgtEl>
                                        <p:attrNameLst>
                                          <p:attrName>ppt_x</p:attrName>
                                          <p:attrName>ppt_y</p:attrName>
                                        </p:attrNameLst>
                                      </p:cBhvr>
                                      <p:rCtr x="13333" y="-2801"/>
                                    </p:animMotion>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9714" y1="85333" x2="16714" y2="99048"/>
                        <a14:foregroundMark x1="12000" y1="4571" x2="20429" y2="33714"/>
                        <a14:foregroundMark x1="857" y1="11048" x2="18143" y2="21143"/>
                        <a14:foregroundMark x1="2857" y1="13905" x2="13429" y2="36952"/>
                        <a14:foregroundMark x1="4714" y1="21524" x2="2000" y2="37524"/>
                        <a14:foregroundMark x1="1714" y1="3238" x2="46143" y2="25143"/>
                        <a14:foregroundMark x1="23000" y1="21143" x2="38286" y2="27048"/>
                        <a14:foregroundMark x1="45143" y1="952" x2="49000" y2="24762"/>
                        <a14:foregroundMark x1="27429" y1="1714" x2="35000" y2="14095"/>
                        <a14:foregroundMark x1="60714" y1="1714" x2="97429" y2="31619"/>
                        <a14:foregroundMark x1="96000" y1="952" x2="94000" y2="23429"/>
                        <a14:foregroundMark x1="14571" y1="93143" x2="31429" y2="89905"/>
                        <a14:backgroundMark x1="4857" y1="40000" x2="9000" y2="64190"/>
                        <a14:backgroundMark x1="1429" y1="67619" x2="4286" y2="71810"/>
                        <a14:backgroundMark x1="18571" y1="60000" x2="23143" y2="78667"/>
                        <a14:backgroundMark x1="29714" y1="29905" x2="29714" y2="29905"/>
                        <a14:backgroundMark x1="29857" y1="29905" x2="29857" y2="29905"/>
                        <a14:backgroundMark x1="27143" y1="38667" x2="31000" y2="72571"/>
                        <a14:backgroundMark x1="15571" y1="61333" x2="17000" y2="65143"/>
                        <a14:backgroundMark x1="48571" y1="40762" x2="44143" y2="79810"/>
                        <a14:backgroundMark x1="59429" y1="48571" x2="49429" y2="79238"/>
                        <a14:backgroundMark x1="15143" y1="45714" x2="20143" y2="60381"/>
                        <a14:backgroundMark x1="33429" y1="35429" x2="30429" y2="41143"/>
                      </a14:backgroundRemoval>
                    </a14:imgEffect>
                  </a14:imgLayer>
                </a14:imgProps>
              </a:ext>
              <a:ext uri="{28A0092B-C50C-407E-A947-70E740481C1C}">
                <a14:useLocalDpi xmlns:a14="http://schemas.microsoft.com/office/drawing/2010/main" val="0"/>
              </a:ext>
            </a:extLst>
          </a:blip>
          <a:stretch>
            <a:fillRect/>
          </a:stretch>
        </p:blipFill>
        <p:spPr>
          <a:xfrm>
            <a:off x="8597" y="0"/>
            <a:ext cx="9144000" cy="6858000"/>
          </a:xfrm>
          <a:prstGeom prst="rect">
            <a:avLst/>
          </a:prstGeom>
        </p:spPr>
      </p:pic>
      <p:grpSp>
        <p:nvGrpSpPr>
          <p:cNvPr id="3" name="Group 2"/>
          <p:cNvGrpSpPr/>
          <p:nvPr/>
        </p:nvGrpSpPr>
        <p:grpSpPr>
          <a:xfrm>
            <a:off x="8597" y="2303883"/>
            <a:ext cx="8062166" cy="3484936"/>
            <a:chOff x="8597" y="2451181"/>
            <a:chExt cx="8062166" cy="3484936"/>
          </a:xfrm>
        </p:grpSpPr>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7" y="2772728"/>
              <a:ext cx="3047999"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2911" y="3525521"/>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410882">
              <a:off x="5387888" y="2845408"/>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7728" y="3534230"/>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649933">
              <a:off x="2046908" y="2451181"/>
              <a:ext cx="3833623"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80366">
            <a:off x="-370550" y="1307208"/>
            <a:ext cx="3198659" cy="292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255186" flipH="1">
            <a:off x="-1621189" y="2407434"/>
            <a:ext cx="4268600" cy="436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572000" y="5289902"/>
            <a:ext cx="4572000" cy="1200329"/>
          </a:xfrm>
          <a:prstGeom prst="rect">
            <a:avLst/>
          </a:prstGeom>
        </p:spPr>
        <p:txBody>
          <a:bodyPr>
            <a:spAutoFit/>
          </a:bodyPr>
          <a:lstStyle/>
          <a:p>
            <a:r>
              <a:rPr lang="vi-VN" dirty="0"/>
              <a:t>Bấy giờ xe lu mới tiến lên, đi lên đống đá và lăn qua lăn lại nhiều lần. Chẳng mấy chốc, mặt đường trở nên bằng phẳng. Nhờ vậy mà xe ca mới có thể đi qua được.</a:t>
            </a:r>
          </a:p>
        </p:txBody>
      </p:sp>
      <p:sp>
        <p:nvSpPr>
          <p:cNvPr id="13" name="Cloud 12"/>
          <p:cNvSpPr/>
          <p:nvPr/>
        </p:nvSpPr>
        <p:spPr>
          <a:xfrm>
            <a:off x="4354" y="0"/>
            <a:ext cx="3505200" cy="1399907"/>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smtClean="0"/>
              <a:t> </a:t>
            </a:r>
          </a:p>
          <a:p>
            <a:pPr algn="ctr"/>
            <a:r>
              <a:rPr lang="vi-VN" sz="2000" dirty="0"/>
              <a:t> </a:t>
            </a:r>
            <a:r>
              <a:rPr lang="vi-VN" sz="2000" b="1" dirty="0">
                <a:solidFill>
                  <a:srgbClr val="FF0000"/>
                </a:solidFill>
                <a:latin typeface="+mj-lt"/>
              </a:rPr>
              <a:t>Ai đã giúp xe Ca đi qua được con đường ?</a:t>
            </a:r>
            <a:endParaRPr lang="en-US" sz="2400" b="1" dirty="0">
              <a:solidFill>
                <a:srgbClr val="FF0000"/>
              </a:solidFill>
              <a:latin typeface="+mj-lt"/>
              <a:cs typeface="Times New Roman" pitchFamily="18" charset="0"/>
            </a:endParaRPr>
          </a:p>
        </p:txBody>
      </p:sp>
      <p:sp>
        <p:nvSpPr>
          <p:cNvPr id="15" name="Cloud 14"/>
          <p:cNvSpPr/>
          <p:nvPr/>
        </p:nvSpPr>
        <p:spPr>
          <a:xfrm>
            <a:off x="6120472" y="76200"/>
            <a:ext cx="2718578" cy="124750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smtClean="0"/>
              <a:t> </a:t>
            </a:r>
          </a:p>
          <a:p>
            <a:pPr algn="ctr"/>
            <a:r>
              <a:rPr lang="vi-VN" sz="2000" dirty="0"/>
              <a:t> </a:t>
            </a:r>
            <a:r>
              <a:rPr lang="en-US" sz="2000" b="1" dirty="0" err="1" smtClean="0">
                <a:solidFill>
                  <a:srgbClr val="FF0000"/>
                </a:solidFill>
                <a:latin typeface="+mj-lt"/>
              </a:rPr>
              <a:t>Xe</a:t>
            </a:r>
            <a:r>
              <a:rPr lang="en-US" sz="2000" b="1" dirty="0" smtClean="0">
                <a:solidFill>
                  <a:srgbClr val="FF0000"/>
                </a:solidFill>
                <a:latin typeface="+mj-lt"/>
              </a:rPr>
              <a:t> </a:t>
            </a:r>
            <a:r>
              <a:rPr lang="en-US" sz="2000" b="1" dirty="0" err="1" smtClean="0">
                <a:solidFill>
                  <a:srgbClr val="FF0000"/>
                </a:solidFill>
                <a:latin typeface="+mj-lt"/>
              </a:rPr>
              <a:t>lu</a:t>
            </a:r>
            <a:r>
              <a:rPr lang="en-US" sz="2000" b="1" dirty="0" smtClean="0">
                <a:solidFill>
                  <a:srgbClr val="FF0000"/>
                </a:solidFill>
                <a:latin typeface="+mj-lt"/>
              </a:rPr>
              <a:t> </a:t>
            </a:r>
            <a:r>
              <a:rPr lang="en-US" sz="2000" b="1" dirty="0" err="1" smtClean="0">
                <a:solidFill>
                  <a:srgbClr val="FF0000"/>
                </a:solidFill>
                <a:latin typeface="+mj-lt"/>
              </a:rPr>
              <a:t>đã</a:t>
            </a:r>
            <a:r>
              <a:rPr lang="en-US" sz="2000" b="1" dirty="0" smtClean="0">
                <a:solidFill>
                  <a:srgbClr val="FF0000"/>
                </a:solidFill>
                <a:latin typeface="+mj-lt"/>
              </a:rPr>
              <a:t> </a:t>
            </a:r>
            <a:r>
              <a:rPr lang="en-US" sz="2000" b="1" dirty="0" err="1" smtClean="0">
                <a:solidFill>
                  <a:srgbClr val="FF0000"/>
                </a:solidFill>
                <a:latin typeface="+mj-lt"/>
              </a:rPr>
              <a:t>làm</a:t>
            </a:r>
            <a:r>
              <a:rPr lang="en-US" sz="2000" b="1" dirty="0" smtClean="0">
                <a:solidFill>
                  <a:srgbClr val="FF0000"/>
                </a:solidFill>
                <a:latin typeface="+mj-lt"/>
              </a:rPr>
              <a:t> </a:t>
            </a:r>
            <a:r>
              <a:rPr lang="en-US" sz="2000" b="1" dirty="0" err="1" smtClean="0">
                <a:solidFill>
                  <a:srgbClr val="FF0000"/>
                </a:solidFill>
                <a:latin typeface="+mj-lt"/>
              </a:rPr>
              <a:t>gì</a:t>
            </a:r>
            <a:r>
              <a:rPr lang="en-US" sz="2000" b="1" dirty="0" smtClean="0">
                <a:solidFill>
                  <a:srgbClr val="FF0000"/>
                </a:solidFill>
                <a:latin typeface="+mj-lt"/>
              </a:rPr>
              <a:t>?</a:t>
            </a:r>
            <a:endParaRPr lang="en-US" sz="24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320488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7778E-6 3.7037E-6 L 0.49965 -0.11574 " pathEditMode="relative" rAng="0" ptsTypes="AA">
                                      <p:cBhvr>
                                        <p:cTn id="6" dur="8250" fill="hold"/>
                                        <p:tgtEl>
                                          <p:spTgt spid="9"/>
                                        </p:tgtEl>
                                        <p:attrNameLst>
                                          <p:attrName>ppt_x</p:attrName>
                                          <p:attrName>ppt_y</p:attrName>
                                        </p:attrNameLst>
                                      </p:cBhvr>
                                      <p:rCtr x="24983" y="-5787"/>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0.00886 0.09838 L 0.27362 0.00556 C 0.32952 -0.01435 0.41303 -0.03495 0.50122 -0.04861 C 0.60122 -0.06458 0.68282 -0.07106 0.74011 -0.06944 L 1.01441 -0.06319 " pathEditMode="relative" rAng="-409176" ptsTypes="FffFF">
                                      <p:cBhvr>
                                        <p:cTn id="10" dur="4000" fill="hold"/>
                                        <p:tgtEl>
                                          <p:spTgt spid="10"/>
                                        </p:tgtEl>
                                        <p:attrNameLst>
                                          <p:attrName>ppt_x</p:attrName>
                                          <p:attrName>ppt_y</p:attrName>
                                        </p:attrNameLst>
                                      </p:cBhvr>
                                      <p:rCtr x="49965" y="-11458"/>
                                    </p:animMotion>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fltVal val="0"/>
                                          </p:val>
                                        </p:tav>
                                        <p:tav tm="100000">
                                          <p:val>
                                            <p:strVal val="#ppt_w"/>
                                          </p:val>
                                        </p:tav>
                                      </p:tavLst>
                                    </p:anim>
                                    <p:anim calcmode="lin" valueType="num">
                                      <p:cBhvr>
                                        <p:cTn id="29" dur="1000" fill="hold"/>
                                        <p:tgtEl>
                                          <p:spTgt spid="15"/>
                                        </p:tgtEl>
                                        <p:attrNameLst>
                                          <p:attrName>ppt_h</p:attrName>
                                        </p:attrNameLst>
                                      </p:cBhvr>
                                      <p:tavLst>
                                        <p:tav tm="0">
                                          <p:val>
                                            <p:fltVal val="0"/>
                                          </p:val>
                                        </p:tav>
                                        <p:tav tm="100000">
                                          <p:val>
                                            <p:strVal val="#ppt_h"/>
                                          </p:val>
                                        </p:tav>
                                      </p:tavLst>
                                    </p:anim>
                                    <p:anim calcmode="lin" valueType="num">
                                      <p:cBhvr>
                                        <p:cTn id="30" dur="1000" fill="hold"/>
                                        <p:tgtEl>
                                          <p:spTgt spid="15"/>
                                        </p:tgtEl>
                                        <p:attrNameLst>
                                          <p:attrName>style.rotation</p:attrName>
                                        </p:attrNameLst>
                                      </p:cBhvr>
                                      <p:tavLst>
                                        <p:tav tm="0">
                                          <p:val>
                                            <p:fltVal val="90"/>
                                          </p:val>
                                        </p:tav>
                                        <p:tav tm="100000">
                                          <p:val>
                                            <p:fltVal val="0"/>
                                          </p:val>
                                        </p:tav>
                                      </p:tavLst>
                                    </p:anim>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9144000" cy="692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844">
            <a:off x="1969729" y="1682600"/>
            <a:ext cx="2928591" cy="191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14670">
            <a:off x="3443652" y="1220023"/>
            <a:ext cx="4283258" cy="322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87240" y="5181600"/>
            <a:ext cx="4572000" cy="1477328"/>
          </a:xfrm>
          <a:prstGeom prst="rect">
            <a:avLst/>
          </a:prstGeom>
        </p:spPr>
        <p:txBody>
          <a:bodyPr>
            <a:spAutoFit/>
          </a:bodyPr>
          <a:lstStyle/>
          <a:p>
            <a:r>
              <a:rPr lang="vi-VN" dirty="0"/>
              <a:t>Xe ca đã hiểu rằng tuy xe lu đi chậm chạp, dáng vẻ lù lù, thô kệch nhưng xe lu làm cho những con đường bằng phẳng để cho các xe khác đi lại dễ dàng. Từ đấy xe ca không bao giờ chế giễu xe lu nữa.</a:t>
            </a:r>
            <a:endParaRPr lang="en-US" dirty="0"/>
          </a:p>
        </p:txBody>
      </p:sp>
      <p:sp>
        <p:nvSpPr>
          <p:cNvPr id="6" name="Cloud 5"/>
          <p:cNvSpPr/>
          <p:nvPr/>
        </p:nvSpPr>
        <p:spPr>
          <a:xfrm>
            <a:off x="558021" y="-71438"/>
            <a:ext cx="2718578" cy="124750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smtClean="0"/>
              <a:t> </a:t>
            </a:r>
          </a:p>
          <a:p>
            <a:pPr algn="ctr"/>
            <a:r>
              <a:rPr lang="vi-VN" sz="2000" b="1" dirty="0">
                <a:solidFill>
                  <a:srgbClr val="FF0000"/>
                </a:solidFill>
                <a:latin typeface="+mj-lt"/>
              </a:rPr>
              <a:t> Xe Ca đã hiểu ra điều gì ?</a:t>
            </a:r>
            <a:endParaRPr lang="en-US" sz="24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377791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1.48148E-6 L -0.18386 0.28796 " pathEditMode="relative" rAng="0" ptsTypes="AA">
                                      <p:cBhvr>
                                        <p:cTn id="6" dur="6000" fill="hold"/>
                                        <p:tgtEl>
                                          <p:spTgt spid="3"/>
                                        </p:tgtEl>
                                        <p:attrNameLst>
                                          <p:attrName>ppt_x</p:attrName>
                                          <p:attrName>ppt_y</p:attrName>
                                        </p:attrNameLst>
                                      </p:cBhvr>
                                      <p:rCtr x="-9201" y="14398"/>
                                    </p:animMotion>
                                  </p:childTnLst>
                                </p:cTn>
                              </p:par>
                              <p:par>
                                <p:cTn id="7" presetID="42" presetClass="path" presetSubtype="0" accel="50000" decel="50000" fill="hold" nodeType="withEffect">
                                  <p:stCondLst>
                                    <p:cond delay="0"/>
                                  </p:stCondLst>
                                  <p:childTnLst>
                                    <p:animMotion origin="layout" path="M -3.88889E-6 -4.44444E-6 L -0.20243 0.2757 " pathEditMode="relative" rAng="0" ptsTypes="AA">
                                      <p:cBhvr>
                                        <p:cTn id="8" dur="9000" fill="hold"/>
                                        <p:tgtEl>
                                          <p:spTgt spid="4"/>
                                        </p:tgtEl>
                                        <p:attrNameLst>
                                          <p:attrName>ppt_x</p:attrName>
                                          <p:attrName>ppt_y</p:attrName>
                                        </p:attrNameLst>
                                      </p:cBhvr>
                                      <p:rCtr x="-10122" y="13773"/>
                                    </p:animMotion>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743200" y="1447800"/>
            <a:ext cx="3092513" cy="707886"/>
          </a:xfrm>
          <a:prstGeom prst="rect">
            <a:avLst/>
          </a:prstGeom>
          <a:noFill/>
        </p:spPr>
        <p:txBody>
          <a:bodyPr wrap="none" lIns="91440" tIns="45720" rIns="91440" bIns="45720">
            <a:spAutoFit/>
          </a:bodyPr>
          <a:lstStyle/>
          <a:p>
            <a:pPr algn="ct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GIÁO DỤC: </a:t>
            </a:r>
            <a:endParaRPr lang="en-US"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4" name="TextBox 3"/>
          <p:cNvSpPr txBox="1"/>
          <p:nvPr/>
        </p:nvSpPr>
        <p:spPr>
          <a:xfrm>
            <a:off x="990600" y="2667000"/>
            <a:ext cx="6858000" cy="1569660"/>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con </a:t>
            </a:r>
            <a:r>
              <a:rPr lang="en-US" sz="3200" dirty="0" err="1" smtClean="0">
                <a:latin typeface="Times New Roman" pitchFamily="18" charset="0"/>
                <a:cs typeface="Times New Roman" pitchFamily="18" charset="0"/>
              </a:rPr>
              <a:t>nhớ</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phải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đoàn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với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bạn</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 </a:t>
            </a:r>
            <a:r>
              <a:rPr lang="vi-VN" sz="3200" dirty="0">
                <a:latin typeface="Times New Roman" pitchFamily="18" charset="0"/>
                <a:cs typeface="Times New Roman" pitchFamily="18" charset="0"/>
              </a:rPr>
              <a:t>không được chê bạn và luôn quan tâm giúp đỡ bạn</a:t>
            </a:r>
            <a:r>
              <a:rPr lang="vi-VN" sz="3200" dirty="0" smtClean="0">
                <a:latin typeface="Times New Roman" pitchFamily="18" charset="0"/>
                <a:cs typeface="Times New Roman" pitchFamily="18" charset="0"/>
              </a:rPr>
              <a:t>,</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mọi </a:t>
            </a:r>
            <a:r>
              <a:rPr lang="vi-VN" sz="3200" dirty="0">
                <a:latin typeface="Times New Roman" pitchFamily="18" charset="0"/>
                <a:cs typeface="Times New Roman" pitchFamily="18" charset="0"/>
              </a:rPr>
              <a:t>người xung quanh</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77642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 bé nghe]Xe Lu Và Xe C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076266" cy="6858000"/>
          </a:xfrm>
          <a:prstGeom prst="rect">
            <a:avLst/>
          </a:prstGeom>
        </p:spPr>
      </p:pic>
    </p:spTree>
    <p:extLst>
      <p:ext uri="{BB962C8B-B14F-4D97-AF65-F5344CB8AC3E}">
        <p14:creationId xmlns:p14="http://schemas.microsoft.com/office/powerpoint/2010/main" val="22042804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8351"/>
            <a:ext cx="9144000" cy="6849649"/>
          </a:xfrm>
        </p:spPr>
      </p:pic>
      <p:sp>
        <p:nvSpPr>
          <p:cNvPr id="5" name="TextBox 4"/>
          <p:cNvSpPr txBox="1"/>
          <p:nvPr/>
        </p:nvSpPr>
        <p:spPr>
          <a:xfrm>
            <a:off x="1905000" y="2057400"/>
            <a:ext cx="5638800" cy="1754326"/>
          </a:xfrm>
          <a:prstGeom prst="rect">
            <a:avLst/>
          </a:prstGeom>
          <a:noFill/>
        </p:spPr>
        <p:txBody>
          <a:bodyPr wrap="square" rtlCol="0">
            <a:spAutoFit/>
          </a:bodyPr>
          <a:lstStyle/>
          <a:p>
            <a:pPr algn="ctr"/>
            <a:r>
              <a:rPr lang="en-US" sz="3600" b="1" dirty="0" err="1" smtClean="0">
                <a:solidFill>
                  <a:srgbClr val="FF0000"/>
                </a:solidFill>
                <a:latin typeface="Times New Roman" pitchFamily="18" charset="0"/>
                <a:cs typeface="Times New Roman" pitchFamily="18" charset="0"/>
              </a:rPr>
              <a:t>Bài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hát</a:t>
            </a:r>
            <a:r>
              <a:rPr lang="en-US" sz="3600" b="1" dirty="0" smtClean="0">
                <a:solidFill>
                  <a:srgbClr val="FF0000"/>
                </a:solidFill>
                <a:latin typeface="Times New Roman" pitchFamily="18" charset="0"/>
                <a:cs typeface="Times New Roman" pitchFamily="18" charset="0"/>
              </a:rPr>
              <a:t>:</a:t>
            </a:r>
            <a:endParaRPr lang="en-US" sz="3600" b="1" dirty="0" smtClean="0">
              <a:solidFill>
                <a:srgbClr val="FF0000"/>
              </a:solidFill>
              <a:latin typeface="Times New Roman" pitchFamily="18" charset="0"/>
              <a:cs typeface="Times New Roman" pitchFamily="18" charset="0"/>
            </a:endParaRPr>
          </a:p>
          <a:p>
            <a:pPr algn="ctr"/>
            <a:endParaRPr lang="en-US" sz="3600" b="1" dirty="0" smtClean="0">
              <a:solidFill>
                <a:srgbClr val="FF0000"/>
              </a:solidFill>
              <a:latin typeface="Times New Roman" pitchFamily="18" charset="0"/>
              <a:cs typeface="Times New Roman" pitchFamily="18" charset="0"/>
            </a:endParaRPr>
          </a:p>
          <a:p>
            <a:pPr algn="ctr"/>
            <a:r>
              <a:rPr lang="en-US" sz="3600" b="1" dirty="0" smtClean="0">
                <a:solidFill>
                  <a:srgbClr val="FF0000"/>
                </a:solidFill>
                <a:latin typeface="Times New Roman" pitchFamily="18" charset="0"/>
                <a:cs typeface="Times New Roman" pitchFamily="18" charset="0"/>
              </a:rPr>
              <a:t> </a:t>
            </a:r>
            <a:r>
              <a:rPr lang="en-US" sz="3600" b="1" dirty="0" smtClean="0">
                <a:latin typeface="Times New Roman" pitchFamily="18" charset="0"/>
                <a:cs typeface="Times New Roman" pitchFamily="18" charset="0"/>
              </a:rPr>
              <a:t>EM TẬP LÁI Ô TÔ</a:t>
            </a:r>
            <a:endParaRPr lang="en-US" sz="3600" b="1" dirty="0">
              <a:latin typeface="Times New Roman" pitchFamily="18" charset="0"/>
              <a:cs typeface="Times New Roman" pitchFamily="18" charset="0"/>
            </a:endParaRPr>
          </a:p>
        </p:txBody>
      </p:sp>
      <p:pic>
        <p:nvPicPr>
          <p:cNvPr id="3" name="Em-Tap-Lai-O-To-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92252" y="4343400"/>
            <a:ext cx="609600" cy="609600"/>
          </a:xfrm>
          <a:prstGeom prst="rect">
            <a:avLst/>
          </a:prstGeom>
        </p:spPr>
      </p:pic>
    </p:spTree>
    <p:extLst>
      <p:ext uri="{BB962C8B-B14F-4D97-AF65-F5344CB8AC3E}">
        <p14:creationId xmlns:p14="http://schemas.microsoft.com/office/powerpoint/2010/main" val="134883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2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9144000" cy="692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844">
            <a:off x="2503128" y="1379979"/>
            <a:ext cx="2928591" cy="191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14670">
            <a:off x="4358052" y="433369"/>
            <a:ext cx="4283258" cy="322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72000" y="5380059"/>
            <a:ext cx="4572000" cy="1477328"/>
          </a:xfrm>
          <a:prstGeom prst="rect">
            <a:avLst/>
          </a:prstGeom>
        </p:spPr>
        <p:txBody>
          <a:bodyPr>
            <a:spAutoFit/>
          </a:bodyPr>
          <a:lstStyle/>
          <a:p>
            <a:r>
              <a:rPr lang="vi-VN" dirty="0"/>
              <a:t>Có một chiếc xe lu và một chiếc xe ca cùng đi trên một con đường. Xe lu dáng vẻ thô kệch, lăn từng bước chậm chạp, còn xe ca có bề ngoài gọn gàng, phóng nhanh vun vút</a:t>
            </a:r>
            <a:endParaRPr lang="en-US" dirty="0"/>
          </a:p>
        </p:txBody>
      </p:sp>
    </p:spTree>
    <p:extLst>
      <p:ext uri="{BB962C8B-B14F-4D97-AF65-F5344CB8AC3E}">
        <p14:creationId xmlns:p14="http://schemas.microsoft.com/office/powerpoint/2010/main" val="382724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path" presetSubtype="0" accel="50000" decel="50000" fill="hold" nodeType="withEffect">
                                  <p:stCondLst>
                                    <p:cond delay="0"/>
                                  </p:stCondLst>
                                  <p:childTnLst>
                                    <p:animMotion origin="layout" path="M -3.88889E-6 3.7037E-7 L -0.17743 0.26829 " pathEditMode="relative" rAng="0" ptsTypes="AA">
                                      <p:cBhvr>
                                        <p:cTn id="9" dur="8250" fill="hold"/>
                                        <p:tgtEl>
                                          <p:spTgt spid="3"/>
                                        </p:tgtEl>
                                        <p:attrNameLst>
                                          <p:attrName>ppt_x</p:attrName>
                                          <p:attrName>ppt_y</p:attrName>
                                        </p:attrNameLst>
                                      </p:cBhvr>
                                      <p:rCtr x="-8872" y="13403"/>
                                    </p:animMotion>
                                  </p:childTnLst>
                                </p:cTn>
                              </p:par>
                              <p:par>
                                <p:cTn id="10" presetID="42" presetClass="path" presetSubtype="0" accel="50000" decel="50000" fill="hold" nodeType="withEffect">
                                  <p:stCondLst>
                                    <p:cond delay="0"/>
                                  </p:stCondLst>
                                  <p:childTnLst>
                                    <p:animMotion origin="layout" path="M 2.5E-6 -0.00741 L -0.29427 0.47407 " pathEditMode="relative" rAng="0" ptsTypes="AA">
                                      <p:cBhvr>
                                        <p:cTn id="11" dur="8250" fill="hold"/>
                                        <p:tgtEl>
                                          <p:spTgt spid="4"/>
                                        </p:tgtEl>
                                        <p:attrNameLst>
                                          <p:attrName>ppt_x</p:attrName>
                                          <p:attrName>ppt_y</p:attrName>
                                        </p:attrNameLst>
                                      </p:cBhvr>
                                      <p:rCtr x="-14722" y="24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276600" y="5534561"/>
            <a:ext cx="5867400" cy="1323439"/>
          </a:xfrm>
          <a:prstGeom prst="rect">
            <a:avLst/>
          </a:prstGeom>
          <a:noFill/>
        </p:spPr>
        <p:txBody>
          <a:bodyPr wrap="square" rtlCol="0">
            <a:spAutoFit/>
          </a:bodyPr>
          <a:lstStyle/>
          <a:p>
            <a:r>
              <a:rPr lang="vi-VN" sz="2000" dirty="0">
                <a:latin typeface="+mj-lt"/>
              </a:rPr>
              <a:t>Có một chiếc xe lu và một chiếc xe ca cùng đi trên một con đường. Xe lu dáng vẻ thô kệch, lăn từng bước chậm chạp, còn xe ca có bề ngoài gọn gàng, phóng nhanh vun vút</a:t>
            </a:r>
            <a:endParaRPr lang="en-US" sz="2000" dirty="0">
              <a:latin typeface="+mj-lt"/>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844">
            <a:off x="1812304" y="2147066"/>
            <a:ext cx="2928591" cy="191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14670">
            <a:off x="3296276" y="1372421"/>
            <a:ext cx="4283258" cy="322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708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3.33333E-6 L -0.22761 0.36667 " pathEditMode="relative" rAng="0" ptsTypes="AA">
                                      <p:cBhvr>
                                        <p:cTn id="6" dur="6000" fill="hold"/>
                                        <p:tgtEl>
                                          <p:spTgt spid="1028"/>
                                        </p:tgtEl>
                                        <p:attrNameLst>
                                          <p:attrName>ppt_x</p:attrName>
                                          <p:attrName>ppt_y</p:attrName>
                                        </p:attrNameLst>
                                      </p:cBhvr>
                                      <p:rCtr x="-11389" y="18333"/>
                                    </p:animMotion>
                                  </p:childTnLst>
                                </p:cTn>
                              </p:par>
                              <p:par>
                                <p:cTn id="7" presetID="42" presetClass="path" presetSubtype="0" accel="50000" decel="50000" fill="hold" nodeType="withEffect">
                                  <p:stCondLst>
                                    <p:cond delay="0"/>
                                  </p:stCondLst>
                                  <p:childTnLst>
                                    <p:animMotion origin="layout" path="M -3.88889E-6 3.7037E-7 L -0.14409 0.20162 " pathEditMode="relative" rAng="0" ptsTypes="AA">
                                      <p:cBhvr>
                                        <p:cTn id="8" dur="8250" fill="hold"/>
                                        <p:tgtEl>
                                          <p:spTgt spid="1027"/>
                                        </p:tgtEl>
                                        <p:attrNameLst>
                                          <p:attrName>ppt_x</p:attrName>
                                          <p:attrName>ppt_y</p:attrName>
                                        </p:attrNameLst>
                                      </p:cBhvr>
                                      <p:rCtr x="-7205" y="100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854"/>
            <a:ext cx="9154450" cy="6844146"/>
          </a:xfrm>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59191" flipH="1">
            <a:off x="-172426" y="2739851"/>
            <a:ext cx="3735928" cy="3816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76844" flipH="1">
            <a:off x="3095" y="4905877"/>
            <a:ext cx="2265903" cy="191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009750" y="0"/>
            <a:ext cx="5119010" cy="1631216"/>
          </a:xfrm>
          <a:prstGeom prst="rect">
            <a:avLst/>
          </a:prstGeom>
          <a:noFill/>
        </p:spPr>
        <p:txBody>
          <a:bodyPr wrap="square" rtlCol="0">
            <a:spAutoFit/>
          </a:bodyPr>
          <a:lstStyle/>
          <a:p>
            <a:r>
              <a:rPr lang="vi-VN" sz="2000" dirty="0">
                <a:latin typeface="+mj-lt"/>
              </a:rPr>
              <a:t>Thấy vậy xe ca chế nhạo xe lu:</a:t>
            </a:r>
            <a:br>
              <a:rPr lang="vi-VN" sz="2000" dirty="0">
                <a:latin typeface="+mj-lt"/>
              </a:rPr>
            </a:br>
            <a:r>
              <a:rPr lang="vi-VN" sz="2000" dirty="0">
                <a:latin typeface="+mj-lt"/>
              </a:rPr>
              <a:t>– Xe lu ơi! Cậu đi chậm như rùa ấy! Hãy xem tớ đây này!</a:t>
            </a:r>
            <a:br>
              <a:rPr lang="vi-VN" sz="2000" dirty="0">
                <a:latin typeface="+mj-lt"/>
              </a:rPr>
            </a:br>
            <a:r>
              <a:rPr lang="vi-VN" sz="2000" dirty="0">
                <a:latin typeface="+mj-lt"/>
              </a:rPr>
              <a:t>Nói rồi, xe ca phóng vụt lên, bỏ xe lu ở lại đằng sau. Xe ca tưởng mình thế là giỏi lắm.</a:t>
            </a:r>
            <a:endParaRPr lang="en-US" sz="2000" dirty="0">
              <a:latin typeface="+mj-lt"/>
            </a:endParaRPr>
          </a:p>
        </p:txBody>
      </p:sp>
    </p:spTree>
    <p:extLst>
      <p:ext uri="{BB962C8B-B14F-4D97-AF65-F5344CB8AC3E}">
        <p14:creationId xmlns:p14="http://schemas.microsoft.com/office/powerpoint/2010/main" val="178121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42" presetClass="path" presetSubtype="0" accel="50000" decel="50000" fill="hold" nodeType="withEffect">
                                  <p:stCondLst>
                                    <p:cond delay="0"/>
                                  </p:stCondLst>
                                  <p:childTnLst>
                                    <p:animMotion origin="layout" path="M 3.33333E-6 2.22222E-6 L 0.32291 -0.01111 " pathEditMode="relative" rAng="0" ptsTypes="AA">
                                      <p:cBhvr>
                                        <p:cTn id="9" dur="8250" fill="hold"/>
                                        <p:tgtEl>
                                          <p:spTgt spid="7"/>
                                        </p:tgtEl>
                                        <p:attrNameLst>
                                          <p:attrName>ppt_x</p:attrName>
                                          <p:attrName>ppt_y</p:attrName>
                                        </p:attrNameLst>
                                      </p:cBhvr>
                                      <p:rCtr x="16146" y="-556"/>
                                    </p:animMotion>
                                  </p:childTnLst>
                                </p:cTn>
                              </p:par>
                              <p:par>
                                <p:cTn id="10" presetID="42" presetClass="path" presetSubtype="0" accel="50000" decel="50000" fill="hold" nodeType="withEffect">
                                  <p:stCondLst>
                                    <p:cond delay="0"/>
                                  </p:stCondLst>
                                  <p:childTnLst>
                                    <p:animMotion origin="layout" path="M 0.04913 -0.03217 L 0.71754 -0.0331 " pathEditMode="relative" rAng="0" ptsTypes="AA">
                                      <p:cBhvr>
                                        <p:cTn id="11" dur="6000" fill="hold"/>
                                        <p:tgtEl>
                                          <p:spTgt spid="8"/>
                                        </p:tgtEl>
                                        <p:attrNameLst>
                                          <p:attrName>ppt_x</p:attrName>
                                          <p:attrName>ppt_y</p:attrName>
                                        </p:attrNameLst>
                                      </p:cBhvr>
                                      <p:rCtr x="33420"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0" b="100000" l="0" r="100000">
                        <a14:foregroundMark x1="9714" y1="85333" x2="16714" y2="99048"/>
                        <a14:foregroundMark x1="12000" y1="4571" x2="20429" y2="33714"/>
                        <a14:foregroundMark x1="857" y1="11048" x2="18143" y2="21143"/>
                        <a14:foregroundMark x1="2857" y1="13905" x2="13429" y2="36952"/>
                        <a14:foregroundMark x1="4714" y1="21524" x2="2000" y2="37524"/>
                        <a14:foregroundMark x1="1714" y1="3238" x2="46143" y2="25143"/>
                        <a14:foregroundMark x1="23000" y1="21143" x2="38286" y2="27048"/>
                        <a14:foregroundMark x1="45143" y1="952" x2="49000" y2="24762"/>
                        <a14:foregroundMark x1="27429" y1="1714" x2="35000" y2="14095"/>
                        <a14:foregroundMark x1="60714" y1="1714" x2="97429" y2="31619"/>
                        <a14:foregroundMark x1="96000" y1="952" x2="94000" y2="23429"/>
                        <a14:foregroundMark x1="14571" y1="93143" x2="31429" y2="89905"/>
                        <a14:backgroundMark x1="4857" y1="40000" x2="9000" y2="64190"/>
                        <a14:backgroundMark x1="1429" y1="67619" x2="4286" y2="71810"/>
                        <a14:backgroundMark x1="18571" y1="60000" x2="23143" y2="78667"/>
                        <a14:backgroundMark x1="29714" y1="29905" x2="29714" y2="29905"/>
                        <a14:backgroundMark x1="29857" y1="29905" x2="29857" y2="29905"/>
                        <a14:backgroundMark x1="27143" y1="38667" x2="31000" y2="72571"/>
                        <a14:backgroundMark x1="15571" y1="61333" x2="17000" y2="65143"/>
                        <a14:backgroundMark x1="48571" y1="40762" x2="44143" y2="79810"/>
                        <a14:backgroundMark x1="59429" y1="48571" x2="49429" y2="79238"/>
                        <a14:backgroundMark x1="15143" y1="45714" x2="20143" y2="60381"/>
                        <a14:backgroundMark x1="33429" y1="35429" x2="30429" y2="41143"/>
                      </a14:backgroundRemoval>
                    </a14:imgEffect>
                  </a14:imgLayer>
                </a14:imgProps>
              </a:ext>
              <a:ext uri="{28A0092B-C50C-407E-A947-70E740481C1C}">
                <a14:useLocalDpi xmlns:a14="http://schemas.microsoft.com/office/drawing/2010/main" val="0"/>
              </a:ext>
            </a:extLst>
          </a:blip>
          <a:stretch>
            <a:fillRect/>
          </a:stretch>
        </p:blipFill>
        <p:spPr>
          <a:xfrm>
            <a:off x="8597" y="0"/>
            <a:ext cx="9144000" cy="6980548"/>
          </a:xfrm>
        </p:spPr>
      </p:pic>
      <p:grpSp>
        <p:nvGrpSpPr>
          <p:cNvPr id="7" name="Group 6"/>
          <p:cNvGrpSpPr/>
          <p:nvPr/>
        </p:nvGrpSpPr>
        <p:grpSpPr>
          <a:xfrm>
            <a:off x="8597" y="2303883"/>
            <a:ext cx="8062166" cy="3484936"/>
            <a:chOff x="8597" y="2451181"/>
            <a:chExt cx="8062166" cy="3484936"/>
          </a:xfrm>
        </p:grpSpPr>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7" y="2772728"/>
              <a:ext cx="3047999"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2911" y="3525521"/>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410882">
              <a:off x="5387888" y="2845408"/>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7728" y="3534230"/>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649933">
              <a:off x="2046908" y="2451181"/>
              <a:ext cx="3833623"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7"/>
          <p:cNvSpPr/>
          <p:nvPr/>
        </p:nvSpPr>
        <p:spPr>
          <a:xfrm>
            <a:off x="3109165" y="5871943"/>
            <a:ext cx="6019800" cy="1015663"/>
          </a:xfrm>
          <a:prstGeom prst="rect">
            <a:avLst/>
          </a:prstGeom>
        </p:spPr>
        <p:txBody>
          <a:bodyPr wrap="square">
            <a:spAutoFit/>
          </a:bodyPr>
          <a:lstStyle/>
          <a:p>
            <a:r>
              <a:rPr lang="vi-VN" sz="2000" dirty="0">
                <a:latin typeface="+mj-lt"/>
              </a:rPr>
              <a:t>Nhưng tới một quãng đường bị hỏng và lầy lội, xe ca không thể đi qua được, đành phải đỗ lại. Người ta đổ đá cuội xuống chỗ lầy lội. </a:t>
            </a:r>
          </a:p>
        </p:txBody>
      </p:sp>
      <p:pic>
        <p:nvPicPr>
          <p:cNvPr id="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091132" flipH="1">
            <a:off x="-1353586" y="1783162"/>
            <a:ext cx="4405974" cy="373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72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2" presetClass="path" presetSubtype="0" accel="50000" decel="50000" fill="hold" nodeType="withEffect">
                                  <p:stCondLst>
                                    <p:cond delay="0"/>
                                  </p:stCondLst>
                                  <p:childTnLst>
                                    <p:animMotion origin="layout" path="M 0.06198 -0.00209 L 0.32864 -0.05787 " pathEditMode="relative" rAng="0" ptsTypes="AA">
                                      <p:cBhvr>
                                        <p:cTn id="9" dur="6000" fill="hold"/>
                                        <p:tgtEl>
                                          <p:spTgt spid="20"/>
                                        </p:tgtEl>
                                        <p:attrNameLst>
                                          <p:attrName>ppt_x</p:attrName>
                                          <p:attrName>ppt_y</p:attrName>
                                        </p:attrNameLst>
                                      </p:cBhvr>
                                      <p:rCtr x="13333" y="-28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9714" y1="85333" x2="16714" y2="99048"/>
                        <a14:foregroundMark x1="12000" y1="4571" x2="20429" y2="33714"/>
                        <a14:foregroundMark x1="857" y1="11048" x2="18143" y2="21143"/>
                        <a14:foregroundMark x1="2857" y1="13905" x2="13429" y2="36952"/>
                        <a14:foregroundMark x1="4714" y1="21524" x2="2000" y2="37524"/>
                        <a14:foregroundMark x1="1714" y1="3238" x2="46143" y2="25143"/>
                        <a14:foregroundMark x1="23000" y1="21143" x2="38286" y2="27048"/>
                        <a14:foregroundMark x1="45143" y1="952" x2="49000" y2="24762"/>
                        <a14:foregroundMark x1="27429" y1="1714" x2="35000" y2="14095"/>
                        <a14:foregroundMark x1="60714" y1="1714" x2="97429" y2="31619"/>
                        <a14:foregroundMark x1="96000" y1="952" x2="94000" y2="23429"/>
                        <a14:foregroundMark x1="14571" y1="93143" x2="31429" y2="89905"/>
                        <a14:backgroundMark x1="4857" y1="40000" x2="9000" y2="64190"/>
                        <a14:backgroundMark x1="1429" y1="67619" x2="4286" y2="71810"/>
                        <a14:backgroundMark x1="18571" y1="60000" x2="23143" y2="78667"/>
                        <a14:backgroundMark x1="29714" y1="29905" x2="29714" y2="29905"/>
                        <a14:backgroundMark x1="29857" y1="29905" x2="29857" y2="29905"/>
                        <a14:backgroundMark x1="27143" y1="38667" x2="31000" y2="72571"/>
                        <a14:backgroundMark x1="15571" y1="61333" x2="17000" y2="65143"/>
                        <a14:backgroundMark x1="48571" y1="40762" x2="44143" y2="79810"/>
                        <a14:backgroundMark x1="59429" y1="48571" x2="49429" y2="79238"/>
                        <a14:backgroundMark x1="15143" y1="45714" x2="20143" y2="60381"/>
                        <a14:backgroundMark x1="33429" y1="35429" x2="30429" y2="41143"/>
                      </a14:backgroundRemoval>
                    </a14:imgEffect>
                  </a14:imgLayer>
                </a14:imgProps>
              </a:ext>
              <a:ext uri="{28A0092B-C50C-407E-A947-70E740481C1C}">
                <a14:useLocalDpi xmlns:a14="http://schemas.microsoft.com/office/drawing/2010/main" val="0"/>
              </a:ext>
            </a:extLst>
          </a:blip>
          <a:stretch>
            <a:fillRect/>
          </a:stretch>
        </p:blipFill>
        <p:spPr>
          <a:xfrm>
            <a:off x="8597" y="0"/>
            <a:ext cx="9144000" cy="6980548"/>
          </a:xfrm>
          <a:prstGeom prst="rect">
            <a:avLst/>
          </a:prstGeom>
        </p:spPr>
      </p:pic>
      <p:grpSp>
        <p:nvGrpSpPr>
          <p:cNvPr id="6" name="Group 5"/>
          <p:cNvGrpSpPr/>
          <p:nvPr/>
        </p:nvGrpSpPr>
        <p:grpSpPr>
          <a:xfrm>
            <a:off x="8597" y="2303883"/>
            <a:ext cx="8062166" cy="3484936"/>
            <a:chOff x="8597" y="2451181"/>
            <a:chExt cx="8062166" cy="3484936"/>
          </a:xfrm>
        </p:grpSpPr>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7" y="2772728"/>
              <a:ext cx="3047999"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2911" y="3525521"/>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410882">
              <a:off x="5387888" y="2845408"/>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7728" y="3534230"/>
              <a:ext cx="2682875"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649933">
              <a:off x="2046908" y="2451181"/>
              <a:ext cx="3833623"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80366">
            <a:off x="-370550" y="1307208"/>
            <a:ext cx="3198659" cy="292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255186" flipH="1">
            <a:off x="-1621189" y="2407434"/>
            <a:ext cx="4268600" cy="436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4038600" y="5756889"/>
            <a:ext cx="5096580" cy="1200329"/>
          </a:xfrm>
          <a:prstGeom prst="rect">
            <a:avLst/>
          </a:prstGeom>
        </p:spPr>
        <p:txBody>
          <a:bodyPr wrap="square">
            <a:spAutoFit/>
          </a:bodyPr>
          <a:lstStyle/>
          <a:p>
            <a:r>
              <a:rPr lang="vi-VN" dirty="0"/>
              <a:t>Bấy giờ xe lu mới tiến lên, đi lên đống đá và lăn qua lăn lại nhiều lần. Chẳng mấy chốc, mặt đường trở nên bằng phẳng. Nhờ vậy mà xe ca mới có thể đi qua được.</a:t>
            </a:r>
          </a:p>
        </p:txBody>
      </p:sp>
    </p:spTree>
    <p:extLst>
      <p:ext uri="{BB962C8B-B14F-4D97-AF65-F5344CB8AC3E}">
        <p14:creationId xmlns:p14="http://schemas.microsoft.com/office/powerpoint/2010/main" val="2340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42" presetClass="path" presetSubtype="0" accel="50000" decel="50000" fill="hold" nodeType="withEffect">
                                  <p:stCondLst>
                                    <p:cond delay="0"/>
                                  </p:stCondLst>
                                  <p:childTnLst>
                                    <p:animMotion origin="layout" path="M 2.77778E-6 3.7037E-6 L 0.49965 -0.11574 " pathEditMode="relative" rAng="0" ptsTypes="AA">
                                      <p:cBhvr>
                                        <p:cTn id="9" dur="8250" fill="hold"/>
                                        <p:tgtEl>
                                          <p:spTgt spid="13"/>
                                        </p:tgtEl>
                                        <p:attrNameLst>
                                          <p:attrName>ppt_x</p:attrName>
                                          <p:attrName>ppt_y</p:attrName>
                                        </p:attrNameLst>
                                      </p:cBhvr>
                                      <p:rCtr x="24983" y="-5787"/>
                                    </p:animMotion>
                                  </p:childTnLst>
                                </p:cTn>
                              </p:par>
                            </p:childTnLst>
                          </p:cTn>
                        </p:par>
                      </p:childTnLst>
                    </p:cTn>
                  </p:par>
                  <p:par>
                    <p:cTn id="10" fill="hold">
                      <p:stCondLst>
                        <p:cond delay="indefinite"/>
                      </p:stCondLst>
                      <p:childTnLst>
                        <p:par>
                          <p:cTn id="11" fill="hold">
                            <p:stCondLst>
                              <p:cond delay="0"/>
                            </p:stCondLst>
                            <p:childTnLst>
                              <p:par>
                                <p:cTn id="12" presetID="37" presetClass="path" presetSubtype="0" accel="50000" decel="50000" fill="hold" nodeType="clickEffect">
                                  <p:stCondLst>
                                    <p:cond delay="0"/>
                                  </p:stCondLst>
                                  <p:childTnLst>
                                    <p:animMotion origin="layout" path="M 0.00886 0.09838 L 0.27362 0.00556 C 0.32952 -0.01435 0.41303 -0.03495 0.50122 -0.04861 C 0.60122 -0.06458 0.68282 -0.07106 0.74011 -0.06944 L 1.01441 -0.06319 " pathEditMode="relative" rAng="-409176" ptsTypes="FffFF">
                                      <p:cBhvr>
                                        <p:cTn id="13" dur="4000" fill="hold"/>
                                        <p:tgtEl>
                                          <p:spTgt spid="5122"/>
                                        </p:tgtEl>
                                        <p:attrNameLst>
                                          <p:attrName>ppt_x</p:attrName>
                                          <p:attrName>ppt_y</p:attrName>
                                        </p:attrNameLst>
                                      </p:cBhvr>
                                      <p:rCtr x="49965" y="-11458"/>
                                    </p:animMotion>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9144000" cy="692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844">
            <a:off x="1969729" y="1682600"/>
            <a:ext cx="2928591" cy="191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14670">
            <a:off x="3443652" y="1220023"/>
            <a:ext cx="4283258" cy="322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62400" y="5486400"/>
            <a:ext cx="5181600" cy="1477328"/>
          </a:xfrm>
          <a:prstGeom prst="rect">
            <a:avLst/>
          </a:prstGeom>
          <a:noFill/>
        </p:spPr>
        <p:txBody>
          <a:bodyPr wrap="square" rtlCol="0">
            <a:spAutoFit/>
          </a:bodyPr>
          <a:lstStyle/>
          <a:p>
            <a:r>
              <a:rPr lang="vi-VN" dirty="0"/>
              <a:t>Xe ca đã hiểu rằng tuy xe lu đi chậm chạp, dáng vẻ lù lù, thô kệch nhưng xe lu làm cho những con đường bằng phẳng để cho các xe khác đi lại dễ dàng. Từ đấy xe ca không bao giờ chế giễu xe lu nữa.</a:t>
            </a:r>
            <a:endParaRPr lang="en-US" dirty="0"/>
          </a:p>
        </p:txBody>
      </p:sp>
    </p:spTree>
    <p:extLst>
      <p:ext uri="{BB962C8B-B14F-4D97-AF65-F5344CB8AC3E}">
        <p14:creationId xmlns:p14="http://schemas.microsoft.com/office/powerpoint/2010/main" val="255883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2.5E-6 -1.48148E-6 L -0.18386 0.28796 " pathEditMode="relative" rAng="0" ptsTypes="AA">
                                      <p:cBhvr>
                                        <p:cTn id="10" dur="6000" fill="hold"/>
                                        <p:tgtEl>
                                          <p:spTgt spid="4"/>
                                        </p:tgtEl>
                                        <p:attrNameLst>
                                          <p:attrName>ppt_x</p:attrName>
                                          <p:attrName>ppt_y</p:attrName>
                                        </p:attrNameLst>
                                      </p:cBhvr>
                                      <p:rCtr x="-9201" y="14398"/>
                                    </p:animMotion>
                                  </p:childTnLst>
                                </p:cTn>
                              </p:par>
                              <p:par>
                                <p:cTn id="11" presetID="42" presetClass="path" presetSubtype="0" accel="50000" decel="50000" fill="hold" nodeType="withEffect">
                                  <p:stCondLst>
                                    <p:cond delay="0"/>
                                  </p:stCondLst>
                                  <p:childTnLst>
                                    <p:animMotion origin="layout" path="M -3.88889E-6 -4.44444E-6 L -0.20243 0.2757 " pathEditMode="relative" rAng="0" ptsTypes="AA">
                                      <p:cBhvr>
                                        <p:cTn id="12" dur="9000" fill="hold"/>
                                        <p:tgtEl>
                                          <p:spTgt spid="5"/>
                                        </p:tgtEl>
                                        <p:attrNameLst>
                                          <p:attrName>ppt_x</p:attrName>
                                          <p:attrName>ppt_y</p:attrName>
                                        </p:attrNameLst>
                                      </p:cBhvr>
                                      <p:rCtr x="-10122" y="13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364534" y="1600200"/>
            <a:ext cx="8359533" cy="584775"/>
          </a:xfrm>
          <a:prstGeom prst="rect">
            <a:avLst/>
          </a:prstGeom>
          <a:noFill/>
        </p:spPr>
        <p:txBody>
          <a:bodyPr wrap="none" lIns="91440" tIns="45720" rIns="91440" bIns="45720">
            <a:spAutoFit/>
          </a:bodyPr>
          <a:lstStyle/>
          <a:p>
            <a:pPr algn="ctr"/>
            <a:r>
              <a:rPr lang="en-US" sz="32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Đàm</a:t>
            </a:r>
            <a:r>
              <a:rPr lang="en-US"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2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thoại</a:t>
            </a:r>
            <a:r>
              <a:rPr lang="en-US"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2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về</a:t>
            </a:r>
            <a:r>
              <a:rPr lang="en-US"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2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nội</a:t>
            </a:r>
            <a:r>
              <a:rPr lang="en-US"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dung </a:t>
            </a:r>
            <a:r>
              <a:rPr lang="en-US" sz="32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câu</a:t>
            </a:r>
            <a:r>
              <a:rPr lang="en-US" sz="32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32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chuyện</a:t>
            </a:r>
            <a:endParaRPr lang="en-US" sz="32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356840136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7&quot;/&gt;&lt;/object&gt;&lt;object type=&quot;3&quot; unique_id=&quot;10006&quot;&gt;&lt;property id=&quot;20148&quot; value=&quot;5&quot;/&gt;&lt;property id=&quot;20300&quot; value=&quot;Slide 3&quot;/&gt;&lt;property id=&quot;20307&quot; value=&quot;261&quot;/&gt;&lt;/object&gt;&lt;object type=&quot;3&quot; unique_id=&quot;10007&quot;&gt;&lt;property id=&quot;20148&quot; value=&quot;5&quot;/&gt;&lt;property id=&quot;20300&quot; value=&quot;Slide 4&quot;/&gt;&lt;property id=&quot;20307&quot; value=&quot;258&quot;/&gt;&lt;/object&gt;&lt;object type=&quot;3&quot; unique_id=&quot;10008&quot;&gt;&lt;property id=&quot;20148&quot; value=&quot;5&quot;/&gt;&lt;property id=&quot;20300&quot; value=&quot;Slide 5&quot;/&gt;&lt;property id=&quot;20307&quot; value=&quot;260&quot;/&gt;&lt;/object&gt;&lt;object type=&quot;3&quot; unique_id=&quot;10030&quot;&gt;&lt;property id=&quot;20148&quot; value=&quot;5&quot;/&gt;&lt;property id=&quot;20300&quot; value=&quot;Slide 6&quot;/&gt;&lt;property id=&quot;20307&quot; value=&quot;262&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436</TotalTime>
  <Words>634</Words>
  <Application>Microsoft Office PowerPoint</Application>
  <PresentationFormat>On-screen Show (4:3)</PresentationFormat>
  <Paragraphs>38</Paragraphs>
  <Slides>19</Slides>
  <Notes>0</Notes>
  <HiddenSlides>0</HiddenSlides>
  <MMClips>2</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25</cp:revision>
  <dcterms:created xsi:type="dcterms:W3CDTF">2021-04-09T09:40:05Z</dcterms:created>
  <dcterms:modified xsi:type="dcterms:W3CDTF">2024-03-02T08:41:15Z</dcterms:modified>
</cp:coreProperties>
</file>