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0" r:id="rId6"/>
    <p:sldId id="261" r:id="rId7"/>
    <p:sldId id="262" r:id="rId8"/>
    <p:sldId id="263" r:id="rId9"/>
    <p:sldId id="259" r:id="rId10"/>
    <p:sldId id="264" r:id="rId11"/>
    <p:sldId id="270" r:id="rId12"/>
    <p:sldId id="272" r:id="rId13"/>
    <p:sldId id="267"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60" d="100"/>
          <a:sy n="60" d="100"/>
        </p:scale>
        <p:origin x="-786"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09596CF1-7118-4584-BAA2-6D5F6DF50F1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09596CF1-7118-4584-BAA2-6D5F6DF50F1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596CF1-7118-4584-BAA2-6D5F6DF50F1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96CF1-7118-4584-BAA2-6D5F6DF50F1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09596CF1-7118-4584-BAA2-6D5F6DF50F1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CE350A-CD07-40D8-AB22-3D9A4F3A9D8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96CF1-7118-4584-BAA2-6D5F6DF50F13}"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E350A-CD07-40D8-AB22-3D9A4F3A9D8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3648"/>
            <a:ext cx="9134684" cy="683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0" y="914400"/>
            <a:ext cx="9144000" cy="1143000"/>
          </a:xfrm>
          <a:solidFill>
            <a:schemeClr val="bg1"/>
          </a:solidFill>
        </p:spPr>
        <p:txBody>
          <a:bodyPr>
            <a:normAutofit fontScale="90000"/>
          </a:bodyPr>
          <a:lstStyle/>
          <a:p>
            <a:r>
              <a:rPr lang="en-US" b="1" smtClean="0">
                <a:solidFill>
                  <a:srgbClr val="FF0000"/>
                </a:solidFill>
                <a:latin typeface="Times New Roman" panose="02020603050405020304" pitchFamily="18" charset="0"/>
                <a:cs typeface="Times New Roman" panose="02020603050405020304" pitchFamily="18" charset="0"/>
              </a:rPr>
              <a:t>LĨNH VỰC PHÁT TRIỂN THỂ CHẤT</a:t>
            </a:r>
            <a:endParaRPr lang="en-US" b="1">
              <a:solidFill>
                <a:srgbClr val="FF0000"/>
              </a:solidFill>
              <a:latin typeface="Times New Roman" panose="02020603050405020304" pitchFamily="18" charset="0"/>
              <a:cs typeface="Times New Roman" panose="02020603050405020304" pitchFamily="18" charset="0"/>
            </a:endParaRPr>
          </a:p>
        </p:txBody>
      </p:sp>
      <p:sp>
        <p:nvSpPr>
          <p:cNvPr id="6" name="Title 3"/>
          <p:cNvSpPr txBox="1"/>
          <p:nvPr/>
        </p:nvSpPr>
        <p:spPr>
          <a:xfrm>
            <a:off x="762000" y="2614448"/>
            <a:ext cx="8229600" cy="30480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b="1" dirty="0" smtClean="0">
                <a:solidFill>
                  <a:srgbClr val="FF0000"/>
                </a:solidFill>
                <a:latin typeface="Times New Roman" panose="02020603050405020304" pitchFamily="18" charset="0"/>
                <a:cs typeface="Times New Roman" panose="02020603050405020304" pitchFamily="18" charset="0"/>
              </a:rPr>
              <a:t>Đề tài     : </a:t>
            </a:r>
            <a:r>
              <a:rPr lang="en-US" sz="3700" b="1" dirty="0" err="1" smtClean="0">
                <a:solidFill>
                  <a:srgbClr val="FF0000"/>
                </a:solidFill>
                <a:latin typeface="Times New Roman" panose="02020603050405020304" pitchFamily="18" charset="0"/>
                <a:cs typeface="Times New Roman" panose="02020603050405020304" pitchFamily="18" charset="0"/>
              </a:rPr>
              <a:t>Ném</a:t>
            </a:r>
            <a:r>
              <a:rPr lang="en-US" sz="3700" b="1" dirty="0" smtClean="0">
                <a:solidFill>
                  <a:srgbClr val="FF0000"/>
                </a:solidFill>
                <a:latin typeface="Times New Roman" panose="02020603050405020304" pitchFamily="18" charset="0"/>
                <a:cs typeface="Times New Roman" panose="02020603050405020304" pitchFamily="18" charset="0"/>
              </a:rPr>
              <a:t> trúng đích nằm ngang 1,5m</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r>
              <a:rPr lang="en-US" sz="3700" b="1" dirty="0" err="1" smtClean="0">
                <a:solidFill>
                  <a:srgbClr val="FF0000"/>
                </a:solidFill>
                <a:latin typeface="Times New Roman" panose="02020603050405020304" pitchFamily="18" charset="0"/>
                <a:cs typeface="Times New Roman" panose="02020603050405020304" pitchFamily="18" charset="0"/>
              </a:rPr>
              <a:t>Lứa</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tuổi</a:t>
            </a:r>
            <a:r>
              <a:rPr lang="en-US" sz="3700" b="1" dirty="0" smtClean="0">
                <a:solidFill>
                  <a:srgbClr val="FF0000"/>
                </a:solidFill>
                <a:latin typeface="Times New Roman" panose="02020603050405020304" pitchFamily="18" charset="0"/>
                <a:cs typeface="Times New Roman" panose="02020603050405020304" pitchFamily="18" charset="0"/>
              </a:rPr>
              <a:t>	   : MGB</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r>
              <a:rPr lang="en-US" sz="3700" b="1" dirty="0" err="1" smtClean="0">
                <a:solidFill>
                  <a:srgbClr val="FF0000"/>
                </a:solidFill>
                <a:latin typeface="Times New Roman" panose="02020603050405020304" pitchFamily="18" charset="0"/>
                <a:cs typeface="Times New Roman" panose="02020603050405020304" pitchFamily="18" charset="0"/>
              </a:rPr>
              <a:t>Người</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dạy</a:t>
            </a:r>
            <a:r>
              <a:rPr lang="en-US" sz="3700" b="1" dirty="0">
                <a:solidFill>
                  <a:srgbClr val="FF0000"/>
                </a:solidFill>
                <a:latin typeface="Times New Roman" panose="02020603050405020304" pitchFamily="18" charset="0"/>
                <a:cs typeface="Times New Roman" panose="02020603050405020304" pitchFamily="18" charset="0"/>
              </a:rPr>
              <a:t> </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Lê</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Thị</a:t>
            </a:r>
            <a:r>
              <a:rPr lang="en-US" sz="3700" b="1" dirty="0" smtClean="0">
                <a:solidFill>
                  <a:srgbClr val="FF0000"/>
                </a:solidFill>
                <a:latin typeface="Times New Roman" panose="02020603050405020304" pitchFamily="18" charset="0"/>
                <a:cs typeface="Times New Roman" panose="02020603050405020304" pitchFamily="18" charset="0"/>
              </a:rPr>
              <a:t> </a:t>
            </a:r>
            <a:r>
              <a:rPr lang="en-US" sz="3700" b="1" dirty="0" err="1" smtClean="0">
                <a:solidFill>
                  <a:srgbClr val="FF0000"/>
                </a:solidFill>
                <a:latin typeface="Times New Roman" panose="02020603050405020304" pitchFamily="18" charset="0"/>
                <a:cs typeface="Times New Roman" panose="02020603050405020304" pitchFamily="18" charset="0"/>
              </a:rPr>
              <a:t>Huệ</a:t>
            </a:r>
            <a:endParaRPr lang="en-US" sz="3700" b="1" dirty="0" smtClean="0">
              <a:solidFill>
                <a:srgbClr val="FF0000"/>
              </a:solidFill>
              <a:latin typeface="Times New Roman" panose="02020603050405020304" pitchFamily="18" charset="0"/>
              <a:cs typeface="Times New Roman" panose="02020603050405020304" pitchFamily="18" charset="0"/>
            </a:endParaRPr>
          </a:p>
          <a:p>
            <a:pPr algn="l"/>
            <a:endParaRPr 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04" y="0"/>
            <a:ext cx="9140696" cy="686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533400"/>
            <a:ext cx="7696200" cy="6096000"/>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TC “</a:t>
            </a:r>
            <a:r>
              <a:rPr lang="en-US" b="1" dirty="0" err="1" smtClean="0">
                <a:latin typeface="Times New Roman" panose="02020603050405020304" pitchFamily="18" charset="0"/>
                <a:cs typeface="Times New Roman" panose="02020603050405020304" pitchFamily="18" charset="0"/>
              </a:rPr>
              <a:t>cáo ơi ngủ à</a:t>
            </a:r>
            <a:r>
              <a:rPr lang="en-US" b="1" dirty="0" smtClean="0">
                <a:latin typeface="Times New Roman" panose="02020603050405020304" pitchFamily="18" charset="0"/>
                <a:cs typeface="Times New Roman" panose="02020603050405020304" pitchFamily="18" charset="0"/>
              </a:rPr>
              <a:t>”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Cách chơi: Cô mời 1 trẻ làm cáo, các bạn còn lại làm thỏ. Những chú thỏ còn tung tăng đi chơi và đọc bài thơ “ Bầy thỏ con” khi cáo tỉnh dậy phải chạy thật nhanh về nhà. Nếu bị cáo bắt thì sẽ phải làm cáo</a:t>
            </a:r>
            <a:br>
              <a:rPr lang="vi-VN" dirty="0"/>
            </a:b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586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493227" y="1828800"/>
            <a:ext cx="6172200" cy="1143000"/>
          </a:xfrm>
        </p:spPr>
        <p:txBody>
          <a:bodyPr>
            <a:noAutofit/>
          </a:bodyPr>
          <a:lstStyle/>
          <a:p>
            <a:r>
              <a:rPr lang="en-US" sz="8000" b="1" smtClean="0">
                <a:latin typeface="Times New Roman" panose="02020603050405020304" pitchFamily="18" charset="0"/>
                <a:cs typeface="Times New Roman" panose="02020603050405020304" pitchFamily="18" charset="0"/>
              </a:rPr>
              <a:t>Trẻ chơi</a:t>
            </a:r>
            <a:endParaRPr lang="en-US" sz="8000" b="1">
              <a:latin typeface="Times New Roman" panose="02020603050405020304" pitchFamily="18" charset="0"/>
              <a:cs typeface="Times New Roman" panose="02020603050405020304" pitchFamily="18" charset="0"/>
            </a:endParaRPr>
          </a:p>
        </p:txBody>
      </p:sp>
      <p:pic>
        <p:nvPicPr>
          <p:cNvPr id="2" name="MuaHeDen-V.A-318078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262120" y="31191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2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798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13328" y="2857500"/>
            <a:ext cx="6553201" cy="1143000"/>
          </a:xfrm>
        </p:spPr>
        <p:txBody>
          <a:bodyPr>
            <a:noAutofit/>
          </a:bodyPr>
          <a:lstStyle/>
          <a:p>
            <a:r>
              <a:rPr lang="en-US" sz="8800" b="1" smtClean="0">
                <a:latin typeface="Times New Roman" panose="02020603050405020304" pitchFamily="18" charset="0"/>
                <a:cs typeface="Times New Roman" panose="02020603050405020304" pitchFamily="18" charset="0"/>
              </a:rPr>
              <a:t>Hồi tĩnh</a:t>
            </a:r>
            <a:endParaRPr lang="en-US" sz="8800" b="1">
              <a:latin typeface="Times New Roman" panose="02020603050405020304" pitchFamily="18" charset="0"/>
              <a:cs typeface="Times New Roman" panose="02020603050405020304" pitchFamily="18" charset="0"/>
            </a:endParaRPr>
          </a:p>
        </p:txBody>
      </p:sp>
      <p:pic>
        <p:nvPicPr>
          <p:cNvPr id="2" name="NhacKhongLoiNheNhangVaSauLang-VA-4756565_hq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419600" y="4343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66" y="-1"/>
            <a:ext cx="9128234" cy="686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838200" y="1524000"/>
            <a:ext cx="7010400" cy="1143000"/>
          </a:xfrm>
        </p:spPr>
        <p:txBody>
          <a:bodyPr>
            <a:noAutofit/>
          </a:bodyPr>
          <a:lstStyle/>
          <a:p>
            <a:r>
              <a:rPr lang="en-US" sz="8800" b="1" smtClean="0">
                <a:latin typeface="Times New Roman" panose="02020603050405020304" pitchFamily="18" charset="0"/>
                <a:cs typeface="Times New Roman" panose="02020603050405020304" pitchFamily="18" charset="0"/>
              </a:rPr>
              <a:t>Kết thúc</a:t>
            </a:r>
            <a:endParaRPr lang="en-US" sz="8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381000" y="2133600"/>
            <a:ext cx="10287000" cy="2209800"/>
          </a:xfrm>
        </p:spPr>
        <p:txBody>
          <a:bodyPr>
            <a:normAutofit/>
          </a:bodyPr>
          <a:lstStyle/>
          <a:p>
            <a:r>
              <a:rPr lang="en-US" sz="6000" b="1" dirty="0" err="1" smtClean="0">
                <a:latin typeface="Times New Roman" panose="02020603050405020304" pitchFamily="18" charset="0"/>
                <a:cs typeface="Times New Roman" panose="02020603050405020304" pitchFamily="18" charset="0"/>
              </a:rPr>
              <a:t>Ổn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định</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tổ</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chức</a:t>
            </a:r>
            <a:br>
              <a:rPr lang="en-US" sz="6000" b="1" dirty="0" smtClean="0">
                <a:latin typeface="Times New Roman" panose="02020603050405020304" pitchFamily="18" charset="0"/>
                <a:cs typeface="Times New Roman" panose="02020603050405020304" pitchFamily="18" charset="0"/>
              </a:rPr>
            </a:br>
            <a:r>
              <a:rPr lang="en-US" sz="6000" b="1" dirty="0" smtClean="0">
                <a:latin typeface="Times New Roman" panose="02020603050405020304" pitchFamily="18" charset="0"/>
                <a:cs typeface="Times New Roman" panose="02020603050405020304" pitchFamily="18" charset="0"/>
              </a:rPr>
              <a:t>Cho </a:t>
            </a:r>
            <a:r>
              <a:rPr lang="en-US" sz="6000" b="1" dirty="0" err="1" smtClean="0">
                <a:latin typeface="Times New Roman" panose="02020603050405020304" pitchFamily="18" charset="0"/>
                <a:cs typeface="Times New Roman" panose="02020603050405020304" pitchFamily="18" charset="0"/>
              </a:rPr>
              <a:t>trẻ</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hát“mùa hè đến</a:t>
            </a:r>
            <a:r>
              <a:rPr lang="en-US" sz="6000" b="1" dirty="0" smtClean="0">
                <a:latin typeface="Times New Roman" panose="02020603050405020304" pitchFamily="18" charset="0"/>
                <a:cs typeface="Times New Roman" panose="02020603050405020304" pitchFamily="18" charset="0"/>
              </a:rPr>
              <a:t>”</a:t>
            </a:r>
            <a:endParaRPr lang="en-US" sz="6000" b="1" dirty="0">
              <a:latin typeface="Times New Roman" panose="02020603050405020304" pitchFamily="18" charset="0"/>
              <a:cs typeface="Times New Roman" panose="02020603050405020304" pitchFamily="18" charset="0"/>
            </a:endParaRPr>
          </a:p>
        </p:txBody>
      </p:sp>
      <p:pic>
        <p:nvPicPr>
          <p:cNvPr id="2" name="Mùa Hè Đến - (mp3cut.net)">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3581400" y="51054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981200" y="1219200"/>
            <a:ext cx="6096000" cy="1828800"/>
          </a:xfrm>
        </p:spPr>
        <p:txBody>
          <a:bodyPr>
            <a:noAutofit/>
          </a:bodyPr>
          <a:lstStyle/>
          <a:p>
            <a:r>
              <a:rPr lang="en-US" sz="8800" b="1" smtClean="0">
                <a:latin typeface="Times New Roman" panose="02020603050405020304" pitchFamily="18" charset="0"/>
                <a:cs typeface="Times New Roman" panose="02020603050405020304" pitchFamily="18" charset="0"/>
              </a:rPr>
              <a:t>Khởi động</a:t>
            </a:r>
            <a:endParaRPr lang="en-US" sz="8800" b="1">
              <a:latin typeface="Times New Roman" panose="02020603050405020304" pitchFamily="18" charset="0"/>
              <a:cs typeface="Times New Roman" panose="02020603050405020304" pitchFamily="18" charset="0"/>
            </a:endParaRPr>
          </a:p>
        </p:txBody>
      </p:sp>
      <p:pic>
        <p:nvPicPr>
          <p:cNvPr id="2" name="THE DUC CHAO NAM HOC MOI KHOI BE KHU 1-1 (mp3cut.ne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981200" y="1219200"/>
            <a:ext cx="6096000" cy="1828800"/>
          </a:xfrm>
        </p:spPr>
        <p:txBody>
          <a:bodyPr>
            <a:noAutofit/>
          </a:bodyPr>
          <a:lstStyle/>
          <a:p>
            <a:r>
              <a:rPr lang="en-US" sz="8800" b="1" smtClean="0">
                <a:latin typeface="Times New Roman" panose="02020603050405020304" pitchFamily="18" charset="0"/>
                <a:cs typeface="Times New Roman" panose="02020603050405020304" pitchFamily="18" charset="0"/>
              </a:rPr>
              <a:t>Trọng động</a:t>
            </a:r>
            <a:endParaRPr lang="en-US" sz="88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255" y="2133600"/>
            <a:ext cx="9138745" cy="2209800"/>
          </a:xfrm>
        </p:spPr>
        <p:txBody>
          <a:bodyPr>
            <a:normAutofit/>
          </a:bodyPr>
          <a:lstStyle/>
          <a:p>
            <a:r>
              <a:rPr lang="en-US" sz="6000" b="1" smtClean="0">
                <a:latin typeface="Times New Roman" panose="02020603050405020304" pitchFamily="18" charset="0"/>
                <a:cs typeface="Times New Roman" panose="02020603050405020304" pitchFamily="18" charset="0"/>
              </a:rPr>
              <a:t>Bài tập phát triển chung</a:t>
            </a:r>
            <a:endParaRPr lang="en-US" sz="6000" b="1">
              <a:latin typeface="Times New Roman" panose="02020603050405020304" pitchFamily="18" charset="0"/>
              <a:cs typeface="Times New Roman" panose="02020603050405020304" pitchFamily="18" charset="0"/>
            </a:endParaRPr>
          </a:p>
        </p:txBody>
      </p:sp>
      <p:pic>
        <p:nvPicPr>
          <p:cNvPr id="2" name="NangSom-thể dục.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85800" y="5257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55" y="0"/>
            <a:ext cx="91387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255" y="2133600"/>
            <a:ext cx="9138745" cy="2209800"/>
          </a:xfrm>
        </p:spPr>
        <p:txBody>
          <a:bodyPr>
            <a:normAutofit/>
          </a:bodyPr>
          <a:lstStyle/>
          <a:p>
            <a:r>
              <a:rPr lang="en-US" sz="4800" b="1" dirty="0" smtClean="0">
                <a:latin typeface="Times New Roman" panose="02020603050405020304" pitchFamily="18" charset="0"/>
                <a:cs typeface="Times New Roman" panose="02020603050405020304" pitchFamily="18" charset="0"/>
              </a:rPr>
              <a:t>VĐCB “</a:t>
            </a:r>
            <a:r>
              <a:rPr lang="en-US" sz="4800" b="1" dirty="0" err="1" smtClean="0">
                <a:latin typeface="Times New Roman" panose="02020603050405020304" pitchFamily="18" charset="0"/>
                <a:cs typeface="Times New Roman" panose="02020603050405020304" pitchFamily="18" charset="0"/>
              </a:rPr>
              <a:t>Ném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trúng đích nằm ngang </a:t>
            </a:r>
            <a:r>
              <a:rPr lang="en-US" sz="4800" b="1" dirty="0" smtClean="0">
                <a:latin typeface="Times New Roman" panose="02020603050405020304" pitchFamily="18" charset="0"/>
                <a:cs typeface="Times New Roman" panose="02020603050405020304" pitchFamily="18" charset="0"/>
              </a:rPr>
              <a:t>1,5m”</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798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313328" y="2857500"/>
            <a:ext cx="6553201" cy="1143000"/>
          </a:xfrm>
        </p:spPr>
        <p:txBody>
          <a:bodyPr/>
          <a:lstStyle/>
          <a:p>
            <a:r>
              <a:rPr lang="en-US" b="1" smtClean="0">
                <a:latin typeface="Times New Roman" panose="02020603050405020304" pitchFamily="18" charset="0"/>
                <a:cs typeface="Times New Roman" panose="02020603050405020304" pitchFamily="18" charset="0"/>
              </a:rPr>
              <a:t>Cô làm mẫu lần 1</a:t>
            </a:r>
            <a:endParaRPr lang="en-US"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020" y="23648"/>
            <a:ext cx="9122980" cy="69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21020" y="2367664"/>
            <a:ext cx="9122980" cy="4261736"/>
          </a:xfrm>
        </p:spPr>
        <p:txBody>
          <a:bodyPr>
            <a:normAutofit/>
          </a:bodyPr>
          <a:lstStyle/>
          <a:p>
            <a:r>
              <a:rPr lang="en-US" b="1" dirty="0" err="1" smtClean="0">
                <a:latin typeface="Times New Roman" panose="02020603050405020304" pitchFamily="18" charset="0"/>
                <a:cs typeface="Times New Roman" panose="02020603050405020304" pitchFamily="18" charset="0"/>
              </a:rPr>
              <a:t>Cô</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mẫu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lần</a:t>
            </a:r>
            <a:r>
              <a:rPr lang="en-US" b="1" dirty="0" smtClean="0">
                <a:latin typeface="Times New Roman" panose="02020603050405020304" pitchFamily="18" charset="0"/>
                <a:cs typeface="Times New Roman" panose="02020603050405020304" pitchFamily="18" charset="0"/>
              </a:rPr>
              <a:t> 2</a:t>
            </a:r>
            <a:br>
              <a:rPr lang="en-US" b="1" dirty="0" smtClean="0">
                <a:latin typeface="Times New Roman" panose="02020603050405020304" pitchFamily="18" charset="0"/>
                <a:cs typeface="Times New Roman" panose="02020603050405020304" pitchFamily="18" charset="0"/>
              </a:rPr>
            </a:br>
            <a:r>
              <a:rPr lang="vi-VN" sz="3200" dirty="0">
                <a:solidFill>
                  <a:srgbClr val="000000"/>
                </a:solidFill>
              </a:rPr>
              <a:t>Tư thế chuẩn bị : Cô đi từ đầu hàng đến trước vạch xuất phát và cúi xuống nhặt túi cát. Đứng tự nhiện cách đích 1,5m. 1 tay cầm bao cát giơ lên cao và ném trúng vào đích để phía trước</a:t>
            </a:r>
            <a:r>
              <a:rPr lang="en-US" altLang="vi-VN" sz="3200" dirty="0">
                <a:solidFill>
                  <a:srgbClr val="000000"/>
                </a:solidFill>
              </a:rPr>
              <a:t>. Ném xong cô đi về cuối hàng</a:t>
            </a:r>
            <a:endParaRPr lang="en-US" altLang="vi-VN" sz="3200" dirty="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513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2057400"/>
            <a:ext cx="9144000" cy="1143000"/>
          </a:xfrm>
        </p:spPr>
        <p:txBody>
          <a:bodyPr>
            <a:noAutofit/>
          </a:bodyPr>
          <a:lstStyle/>
          <a:p>
            <a:r>
              <a:rPr lang="en-US" sz="8000" b="1" smtClean="0">
                <a:latin typeface="Times New Roman" panose="02020603050405020304" pitchFamily="18" charset="0"/>
                <a:cs typeface="Times New Roman" panose="02020603050405020304" pitchFamily="18" charset="0"/>
              </a:rPr>
              <a:t>Trẻ thực hiện</a:t>
            </a:r>
            <a:endParaRPr lang="en-US" sz="8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735</Words>
  <Application>WPS Presentation</Application>
  <PresentationFormat>On-screen Show (4:3)</PresentationFormat>
  <Paragraphs>31</Paragraphs>
  <Slides>13</Slides>
  <Notes>0</Notes>
  <HiddenSlides>0</HiddenSlides>
  <MMClips>3</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13</vt:i4>
      </vt:variant>
    </vt:vector>
  </HeadingPairs>
  <TitlesOfParts>
    <vt:vector size="21" baseType="lpstr">
      <vt:lpstr>Arial</vt:lpstr>
      <vt:lpstr>SimSun</vt:lpstr>
      <vt:lpstr>Wingdings</vt:lpstr>
      <vt:lpstr>Times New Roman</vt:lpstr>
      <vt:lpstr>Microsoft YaHei</vt:lpstr>
      <vt:lpstr>Arial Unicode MS</vt:lpstr>
      <vt:lpstr>Calibri</vt:lpstr>
      <vt:lpstr>Office Theme</vt:lpstr>
      <vt:lpstr>LĨNH VỰC PHÁT TRIỂN THỂ CHẤT</vt:lpstr>
      <vt:lpstr>Ổn định tổ chức Cho trẻ hát“Trời nắng trời mưa”</vt:lpstr>
      <vt:lpstr>Khởi động</vt:lpstr>
      <vt:lpstr>Trọng động</vt:lpstr>
      <vt:lpstr>Bài tập phát triển chung</vt:lpstr>
      <vt:lpstr>VĐCB “Ném xa bằng 1 tay,                 chạy nhanh 15m”</vt:lpstr>
      <vt:lpstr>Cô làm mẫu lần 1</vt:lpstr>
      <vt:lpstr>Cô làm mẫu lần 2 Tư thế chuẩn bị : Cô đi từ đầu hàng đến trước vạch xuất phát và cúi xuống nhặt túi cát. Khi có hiệu lệnh “Chuẩn bị”, cô đứng chân trước chân sau, tay cô cầm túi cát cùng phía với chân sau. Khi có hiệu lệnh “ném”, cô đưa túi cát từ trước, xuống dưới, ra sau, lên cao rồi ném mạnh túi cát đi xa về phía trước ở điểm tay đưa cao nhất. Ném xong, cô chạy nhanh đến ống cờ và đi nhẹ nhàng về cuối hàng đứng.</vt:lpstr>
      <vt:lpstr>Trẻ thực hiện</vt:lpstr>
      <vt:lpstr>TC “Lộn cầu vồng”  - Cách chơi:Cô cho trẻ tìm đôi bạn của mình, tay cầm tay vừa đọc bài đồng dao lộn cầu vồng vừa vặn mình lộn qua tay nhau. Vận động theo lời bài đồng dao. - Cô cho trẻ chơi 2-3 lần và nhận xét sau mỗi lần chơi </vt:lpstr>
      <vt:lpstr>Trẻ chơi</vt:lpstr>
      <vt:lpstr>Hồi tĩnh</vt:lpstr>
      <vt:lpstr>Kết thúc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LĨNH VỰC PHÁT TRIỂN THỂ CHẤT</dc:title>
  <dc:creator>Windows User</dc:creator>
  <cp:lastModifiedBy>Techsi.vn</cp:lastModifiedBy>
  <cp:revision>17</cp:revision>
  <dcterms:created xsi:type="dcterms:W3CDTF">2021-03-16T13:29:00Z</dcterms:created>
  <dcterms:modified xsi:type="dcterms:W3CDTF">2024-05-15T01:40:36Z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577442897FF4401BA401367467A79913_12</vt:lpwstr>
  </property>
  <property fmtid="{D5CDD505-2E9C-101B-9397-08002B2CF9AE}" pid="3" name="KSOProductBuildVer">
    <vt:lpwstr>1033-12.2.0.16909</vt:lpwstr>
  </property>
</Properties>
</file>