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8" r:id="rId4"/>
    <p:sldId id="257" r:id="rId5"/>
    <p:sldId id="289" r:id="rId6"/>
    <p:sldId id="290" r:id="rId7"/>
    <p:sldId id="258" r:id="rId8"/>
    <p:sldId id="259" r:id="rId9"/>
    <p:sldId id="260" r:id="rId10"/>
    <p:sldId id="261" r:id="rId11"/>
    <p:sldId id="280" r:id="rId12"/>
    <p:sldId id="281" r:id="rId13"/>
    <p:sldId id="282" r:id="rId14"/>
    <p:sldId id="283" r:id="rId15"/>
    <p:sldId id="284" r:id="rId16"/>
    <p:sldId id="285" r:id="rId17"/>
    <p:sldId id="286" r:id="rId18"/>
    <p:sldId id="287" r:id="rId19"/>
    <p:sldId id="276" r:id="rId20"/>
    <p:sldId id="269" r:id="rId21"/>
    <p:sldId id="279" r:id="rId22"/>
    <p:sldId id="278" r:id="rId23"/>
    <p:sldId id="271" r:id="rId24"/>
    <p:sldId id="311" r:id="rId25"/>
    <p:sldId id="31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4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C685501-7701-4CD5-9CB2-073A36A13D0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C685501-7701-4CD5-9CB2-073A36A13D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C685501-7701-4CD5-9CB2-073A36A13D0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685501-7701-4CD5-9CB2-073A36A13D0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85501-7701-4CD5-9CB2-073A36A13D0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C685501-7701-4CD5-9CB2-073A36A13D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C685501-7701-4CD5-9CB2-073A36A13D0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8259B-D297-4FF2-B52C-4EBD5F5FD27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85501-7701-4CD5-9CB2-073A36A13D0F}"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8259B-D297-4FF2-B52C-4EBD5F5FD27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04800"/>
            <a:ext cx="53768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2133600"/>
            <a:ext cx="899160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LĨNH VỰC PHÁT TRIỂN NGÔN NGỮ</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66800" y="3415046"/>
            <a:ext cx="7739063" cy="1383665"/>
          </a:xfrm>
          <a:prstGeom prst="rect">
            <a:avLst/>
          </a:prstGeom>
        </p:spPr>
        <p:txBody>
          <a:bodyPr wrap="square">
            <a:spAutoFit/>
          </a:bodyPr>
          <a:lstStyle/>
          <a:p>
            <a:pPr lvl="0"/>
            <a:r>
              <a:rPr lang="en-US" sz="2800" b="1" dirty="0" err="1">
                <a:solidFill>
                  <a:srgbClr val="0070C0"/>
                </a:solidFill>
                <a:latin typeface="Times New Roman" panose="02020603050405020304" pitchFamily="18" charset="0"/>
                <a:cs typeface="Times New Roman" panose="02020603050405020304" pitchFamily="18" charset="0"/>
              </a:rPr>
              <a:t>Đề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tài</a:t>
            </a:r>
            <a:r>
              <a:rPr lang="en-US" sz="2800" b="1" dirty="0">
                <a:solidFill>
                  <a:srgbClr val="0070C0"/>
                </a:solidFill>
                <a:latin typeface="Times New Roman" panose="02020603050405020304" pitchFamily="18" charset="0"/>
                <a:cs typeface="Times New Roman" panose="02020603050405020304" pitchFamily="18" charset="0"/>
              </a:rPr>
              <a:t>	: </a:t>
            </a:r>
            <a:r>
              <a:rPr lang="en-US" sz="2800" b="1" dirty="0" err="1" smtClean="0">
                <a:solidFill>
                  <a:srgbClr val="0070C0"/>
                </a:solidFill>
                <a:latin typeface="Times New Roman" panose="02020603050405020304" pitchFamily="18" charset="0"/>
                <a:cs typeface="Times New Roman" panose="02020603050405020304" pitchFamily="18" charset="0"/>
              </a:rPr>
              <a:t>Truyện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a:t>
            </a:r>
            <a:r>
              <a:rPr lang="en-US" sz="2800" b="1" dirty="0" err="1" smtClean="0">
                <a:solidFill>
                  <a:srgbClr val="0070C0"/>
                </a:solidFill>
                <a:latin typeface="Times New Roman" panose="02020603050405020304" pitchFamily="18" charset="0"/>
                <a:cs typeface="Times New Roman" panose="02020603050405020304" pitchFamily="18" charset="0"/>
              </a:rPr>
              <a:t>iọt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nước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tí</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xíu</a:t>
            </a:r>
            <a:r>
              <a:rPr lang="en-US" sz="2800" b="1" dirty="0" smtClean="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a:p>
            <a:pPr lvl="0"/>
            <a:r>
              <a:rPr lang="en-US" sz="2800" b="1" dirty="0" err="1">
                <a:solidFill>
                  <a:srgbClr val="0070C0"/>
                </a:solidFill>
                <a:latin typeface="Times New Roman" panose="02020603050405020304" pitchFamily="18" charset="0"/>
                <a:cs typeface="Times New Roman" panose="02020603050405020304" pitchFamily="18" charset="0"/>
              </a:rPr>
              <a:t>Lứa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tuổi </a:t>
            </a:r>
            <a:r>
              <a:rPr lang="en-US" sz="2800" b="1" dirty="0">
                <a:solidFill>
                  <a:srgbClr val="0070C0"/>
                </a:solidFill>
                <a:latin typeface="Times New Roman" panose="02020603050405020304" pitchFamily="18" charset="0"/>
                <a:cs typeface="Times New Roman" panose="02020603050405020304" pitchFamily="18" charset="0"/>
              </a:rPr>
              <a:t>: MGB</a:t>
            </a:r>
            <a:endParaRPr lang="en-US" sz="2800" b="1" dirty="0">
              <a:solidFill>
                <a:srgbClr val="0070C0"/>
              </a:solidFill>
              <a:latin typeface="Times New Roman" panose="02020603050405020304" pitchFamily="18" charset="0"/>
              <a:cs typeface="Times New Roman" panose="02020603050405020304" pitchFamily="18" charset="0"/>
            </a:endParaRPr>
          </a:p>
          <a:p>
            <a:pPr lvl="0"/>
            <a:r>
              <a:rPr lang="en-US" sz="2800" b="1" dirty="0" err="1">
                <a:solidFill>
                  <a:srgbClr val="0070C0"/>
                </a:solidFill>
                <a:latin typeface="Times New Roman" panose="02020603050405020304" pitchFamily="18" charset="0"/>
                <a:cs typeface="Times New Roman" panose="02020603050405020304" pitchFamily="18" charset="0"/>
              </a:rPr>
              <a:t>Giáo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viên </a:t>
            </a:r>
            <a:r>
              <a:rPr lang="en-US" sz="2800" b="1" dirty="0">
                <a:solidFill>
                  <a:srgbClr val="0070C0"/>
                </a:solidFill>
                <a:latin typeface="Times New Roman" panose="02020603050405020304" pitchFamily="18" charset="0"/>
                <a:cs typeface="Times New Roman" panose="02020603050405020304" pitchFamily="18" charset="0"/>
              </a:rPr>
              <a:t>: Nguyễn Thị Lan Hương- </a:t>
            </a:r>
            <a:r>
              <a:rPr lang="en-US" sz="2800" b="1" dirty="0" err="1">
                <a:solidFill>
                  <a:srgbClr val="0070C0"/>
                </a:solidFill>
                <a:latin typeface="Times New Roman" panose="02020603050405020304" pitchFamily="18" charset="0"/>
                <a:cs typeface="Times New Roman" panose="02020603050405020304" pitchFamily="18" charset="0"/>
              </a:rPr>
              <a:t>Lê</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Huệ</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a:off x="3506470" y="5334000"/>
            <a:ext cx="4601210" cy="1967230"/>
          </a:xfrm>
          <a:prstGeom prst="rect">
            <a:avLst/>
          </a:prstGeom>
          <a:noFill/>
        </p:spPr>
        <p:txBody>
          <a:bodyPr wrap="square" rtlCol="0">
            <a:noAutofit/>
          </a:bodyPr>
          <a:p>
            <a:r>
              <a:rPr lang="vi-VN" sz="2400" dirty="0">
                <a:solidFill>
                  <a:srgbClr val="FFFF00"/>
                </a:solidFill>
                <a:latin typeface="+mj-lt"/>
                <a:sym typeface="+mn-ea"/>
              </a:rPr>
              <a:t>Chú chỉ kịp nói với biển cả:</a:t>
            </a:r>
            <a:br>
              <a:rPr lang="vi-VN" sz="2400" dirty="0">
                <a:solidFill>
                  <a:srgbClr val="FFFF00"/>
                </a:solidFill>
                <a:latin typeface="+mj-lt"/>
                <a:sym typeface="+mn-ea"/>
              </a:rPr>
            </a:br>
            <a:r>
              <a:rPr lang="vi-VN" sz="2400" dirty="0">
                <a:solidFill>
                  <a:srgbClr val="FFFF00"/>
                </a:solidFill>
                <a:latin typeface="+mj-lt"/>
                <a:sym typeface="+mn-ea"/>
              </a:rPr>
              <a:t>- Chào mẹ! Con đi đây! Mẹ chờ con trở về nhé!</a:t>
            </a:r>
            <a:br>
              <a:rPr lang="vi-VN" sz="2400" dirty="0">
                <a:solidFill>
                  <a:srgbClr val="FFFF00"/>
                </a:solidFill>
                <a:latin typeface="+mj-lt"/>
                <a:sym typeface="+mn-ea"/>
              </a:rPr>
            </a:br>
            <a:endParaRPr lang="vi-VN" sz="2400" dirty="0">
              <a:solidFill>
                <a:srgbClr val="FFFF00"/>
              </a:solidFill>
              <a:latin typeface="+mj-lt"/>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a:off x="6019800" y="76200"/>
            <a:ext cx="3048000" cy="1753235"/>
          </a:xfrm>
          <a:prstGeom prst="rect">
            <a:avLst/>
          </a:prstGeom>
          <a:noFill/>
        </p:spPr>
        <p:txBody>
          <a:bodyPr wrap="square" rtlCol="0">
            <a:spAutoFit/>
          </a:bodyPr>
          <a:p>
            <a:r>
              <a:rPr lang="vi-VN" dirty="0">
                <a:solidFill>
                  <a:srgbClr val="0070C0"/>
                </a:solidFill>
                <a:latin typeface="+mj-lt"/>
                <a:sym typeface="+mn-ea"/>
              </a:rPr>
              <a:t>Tí Xíu từ từ bay và nhập bọn với các bạn. Lúc đầu, Tí Xíu cùng các bạn bay là là trên mặt biển, sau đó hợp thành một đám mây mỏng bay vào đất liền</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a:off x="5049520" y="796290"/>
            <a:ext cx="3048000" cy="995045"/>
          </a:xfrm>
          <a:prstGeom prst="rect">
            <a:avLst/>
          </a:prstGeom>
          <a:noFill/>
        </p:spPr>
        <p:txBody>
          <a:bodyPr wrap="square" rtlCol="0">
            <a:noAutofit/>
          </a:bodyPr>
          <a:p>
            <a:r>
              <a:rPr lang="vi-VN" dirty="0">
                <a:solidFill>
                  <a:srgbClr val="0070C0"/>
                </a:solidFill>
                <a:highlight>
                  <a:srgbClr val="FFFF00"/>
                </a:highlight>
                <a:latin typeface="+mj-lt"/>
                <a:sym typeface="+mn-ea"/>
              </a:rPr>
              <a:t>Gió nhẹ đưa Tí Xíu và các bạn bay qua dòng sôn</a:t>
            </a:r>
            <a:r>
              <a:rPr lang="vi-VN" dirty="0">
                <a:solidFill>
                  <a:srgbClr val="0070C0"/>
                </a:solidFill>
                <a:highlight>
                  <a:srgbClr val="FFFF00"/>
                </a:highlight>
                <a:latin typeface="+mj-lt"/>
                <a:sym typeface="+mn-ea"/>
              </a:rPr>
              <a:t>g.</a:t>
            </a:r>
            <a:endParaRPr lang="vi-VN" dirty="0">
              <a:solidFill>
                <a:srgbClr val="0070C0"/>
              </a:solidFill>
              <a:highlight>
                <a:srgbClr val="FFFF00"/>
              </a:highlight>
              <a:latin typeface="+mj-lt"/>
              <a:sym typeface="+mn-ea"/>
            </a:endParaRPr>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a:off x="6096000" y="152400"/>
            <a:ext cx="3048000" cy="2030095"/>
          </a:xfrm>
          <a:prstGeom prst="rect">
            <a:avLst/>
          </a:prstGeom>
          <a:noFill/>
        </p:spPr>
        <p:txBody>
          <a:bodyPr wrap="square" rtlCol="0">
            <a:spAutoFit/>
          </a:bodyPr>
          <a:p>
            <a:r>
              <a:rPr lang="vi-VN" dirty="0">
                <a:solidFill>
                  <a:srgbClr val="0070C0"/>
                </a:solidFill>
                <a:latin typeface="+mj-lt"/>
                <a:sym typeface="+mn-ea"/>
              </a:rPr>
              <a:t>Xế chiều, ông Mặt Trời tỏa ánh nắng chói chang hơn lúc sáng, không khí trở nên oi bức… Bỗng từ đâu, một cơn gió lạnh thổi tới. Tí Xíu reo lên:</a:t>
            </a:r>
            <a:br>
              <a:rPr lang="vi-VN" dirty="0">
                <a:solidFill>
                  <a:srgbClr val="0070C0"/>
                </a:solidFill>
                <a:latin typeface="+mj-lt"/>
                <a:sym typeface="+mn-ea"/>
              </a:rPr>
            </a:br>
            <a:endParaRPr lang="en-US"/>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a:off x="1371600" y="5029200"/>
            <a:ext cx="7143750" cy="1476375"/>
          </a:xfrm>
          <a:prstGeom prst="rect">
            <a:avLst/>
          </a:prstGeom>
          <a:noFill/>
        </p:spPr>
        <p:txBody>
          <a:bodyPr wrap="square" rtlCol="0">
            <a:spAutoFit/>
          </a:bodyPr>
          <a:p>
            <a:r>
              <a:rPr lang="vi-VN" dirty="0">
                <a:solidFill>
                  <a:srgbClr val="FFFF00"/>
                </a:solidFill>
                <a:latin typeface="+mj-lt"/>
                <a:sym typeface="+mn-ea"/>
              </a:rPr>
              <a:t>- Mát quá, các bạn ơi! Mát quá!</a:t>
            </a:r>
            <a:br>
              <a:rPr lang="vi-VN" dirty="0">
                <a:solidFill>
                  <a:srgbClr val="FFFF00"/>
                </a:solidFill>
                <a:latin typeface="+mj-lt"/>
                <a:sym typeface="+mn-ea"/>
              </a:rPr>
            </a:br>
            <a:r>
              <a:rPr lang="vi-VN" dirty="0">
                <a:solidFill>
                  <a:srgbClr val="FFFF00"/>
                </a:solidFill>
                <a:latin typeface="+mj-lt"/>
                <a:sym typeface="+mn-ea"/>
              </a:rPr>
              <a:t>Tí Xíu và các bạn vui sướng nhảy múa. Nhưng rồi, trời mỗi lúc một lạnh. Tí Xíu và các bạn thấy rét. Chúng xích lại gần nhau thành một khối đông đặc và không bay lên được nữa. Chúng sà xuống thấp dần… thấp dần…</a:t>
            </a:r>
            <a:br>
              <a:rPr lang="vi-VN" dirty="0">
                <a:solidFill>
                  <a:srgbClr val="FFFF00"/>
                </a:solidFill>
                <a:latin typeface="+mj-lt"/>
                <a:sym typeface="+mn-ea"/>
              </a:rPr>
            </a:br>
            <a:endParaRPr lang="vi-VN" dirty="0">
              <a:solidFill>
                <a:srgbClr val="FFFF00"/>
              </a:solidFill>
              <a:latin typeface="+mj-lt"/>
              <a:sym typeface="+mn-ea"/>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
          <p:cNvSpPr txBox="1"/>
          <p:nvPr/>
        </p:nvSpPr>
        <p:spPr>
          <a:xfrm>
            <a:off x="5486400" y="4495800"/>
            <a:ext cx="3048000" cy="2030095"/>
          </a:xfrm>
          <a:prstGeom prst="rect">
            <a:avLst/>
          </a:prstGeom>
          <a:noFill/>
        </p:spPr>
        <p:txBody>
          <a:bodyPr wrap="square" rtlCol="0">
            <a:spAutoFit/>
          </a:bodyPr>
          <a:p>
            <a:r>
              <a:rPr lang="vi-VN" dirty="0">
                <a:solidFill>
                  <a:srgbClr val="FFFF00"/>
                </a:solidFill>
                <a:latin typeface="+mj-lt"/>
                <a:sym typeface="+mn-ea"/>
              </a:rPr>
              <a:t>Một tia chớp rạch ngang bầu trời. Một tiếng sét đinh tai vang lên. Gió thổi mạnh hơn. Tí Xíu và các bạn trở thành giọt nước trong vắt. Chúng thi nhau ào ào rơi xuống… Cơn dông bắt đầu.</a:t>
            </a:r>
            <a:endParaRPr lang="vi-VN" dirty="0">
              <a:solidFill>
                <a:srgbClr val="FFFF00"/>
              </a:solidFill>
              <a:latin typeface="+mj-lt"/>
              <a:sym typeface="+mn-ea"/>
            </a:endParaRPr>
          </a:p>
        </p:txBody>
      </p:sp>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62200" y="2362200"/>
            <a:ext cx="518160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Đàm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thoại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trích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dẫn</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067800" cy="68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67814" y="0"/>
            <a:ext cx="9211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1219200"/>
            <a:ext cx="7162800" cy="4247317"/>
          </a:xfrm>
          <a:prstGeom prst="rect">
            <a:avLst/>
          </a:prstGeom>
          <a:noFill/>
        </p:spPr>
        <p:txBody>
          <a:bodyPr wrap="square" rtlCol="0">
            <a:spAutoFit/>
          </a:bodyPr>
          <a:lstStyle/>
          <a:p>
            <a:pPr algn="ctr"/>
            <a:r>
              <a:rPr lang="en-US" sz="2800" b="1" dirty="0" smtClean="0">
                <a:solidFill>
                  <a:srgbClr val="7030A0"/>
                </a:solidFill>
                <a:latin typeface="Times New Roman" panose="02020603050405020304" pitchFamily="18" charset="0"/>
                <a:cs typeface="Times New Roman" panose="02020603050405020304" pitchFamily="18" charset="0"/>
              </a:rPr>
              <a:t>MỤC ĐÍCH- YÊU CẦU:</a:t>
            </a:r>
            <a:endParaRPr lang="en-US" sz="2800" b="1" dirty="0" smtClean="0">
              <a:solidFill>
                <a:srgbClr val="7030A0"/>
              </a:solidFill>
              <a:latin typeface="Times New Roman" panose="02020603050405020304" pitchFamily="18" charset="0"/>
              <a:cs typeface="Times New Roman" panose="02020603050405020304" pitchFamily="18" charset="0"/>
            </a:endParaRPr>
          </a:p>
          <a:p>
            <a:r>
              <a:rPr lang="vi-VN" sz="2800" b="1" dirty="0">
                <a:solidFill>
                  <a:srgbClr val="7030A0"/>
                </a:solidFill>
                <a:latin typeface="Times New Roman" panose="02020603050405020304" pitchFamily="18" charset="0"/>
                <a:cs typeface="Times New Roman" panose="02020603050405020304" pitchFamily="18" charset="0"/>
              </a:rPr>
              <a:t>1. Kiến thức:</a:t>
            </a:r>
            <a:endParaRPr lang="vi-VN" sz="2800" b="1" dirty="0">
              <a:solidFill>
                <a:srgbClr val="7030A0"/>
              </a:solidFill>
              <a:latin typeface="Times New Roman" panose="02020603050405020304" pitchFamily="18" charset="0"/>
              <a:cs typeface="Times New Roman" panose="02020603050405020304" pitchFamily="18" charset="0"/>
            </a:endParaRPr>
          </a:p>
          <a:p>
            <a:r>
              <a:rPr lang="vi-VN" sz="2800" b="1" dirty="0">
                <a:solidFill>
                  <a:srgbClr val="7030A0"/>
                </a:solidFill>
                <a:latin typeface="Times New Roman" panose="02020603050405020304" pitchFamily="18" charset="0"/>
                <a:cs typeface="Times New Roman" panose="02020603050405020304" pitchFamily="18" charset="0"/>
              </a:rPr>
              <a:t>- Trẻ biết được tên truyện, </a:t>
            </a:r>
            <a:r>
              <a:rPr lang="vi-VN" sz="2800" b="1" dirty="0" smtClean="0">
                <a:solidFill>
                  <a:srgbClr val="7030A0"/>
                </a:solidFill>
                <a:latin typeface="Times New Roman" panose="02020603050405020304" pitchFamily="18" charset="0"/>
                <a:cs typeface="Times New Roman" panose="02020603050405020304" pitchFamily="18" charset="0"/>
              </a:rPr>
              <a:t>hiểu </a:t>
            </a:r>
            <a:r>
              <a:rPr lang="vi-VN" sz="2800" b="1" dirty="0">
                <a:solidFill>
                  <a:srgbClr val="7030A0"/>
                </a:solidFill>
                <a:latin typeface="Times New Roman" panose="02020603050405020304" pitchFamily="18" charset="0"/>
                <a:cs typeface="Times New Roman" panose="02020603050405020304" pitchFamily="18" charset="0"/>
              </a:rPr>
              <a:t>được nội dung câu chuyện.</a:t>
            </a:r>
            <a:endParaRPr lang="vi-VN" sz="2800" b="1" dirty="0">
              <a:solidFill>
                <a:srgbClr val="7030A0"/>
              </a:solidFill>
              <a:latin typeface="Times New Roman" panose="02020603050405020304" pitchFamily="18" charset="0"/>
              <a:cs typeface="Times New Roman" panose="02020603050405020304" pitchFamily="18" charset="0"/>
            </a:endParaRPr>
          </a:p>
          <a:p>
            <a:r>
              <a:rPr lang="vi-VN" sz="2800" b="1" dirty="0">
                <a:solidFill>
                  <a:srgbClr val="7030A0"/>
                </a:solidFill>
                <a:latin typeface="Times New Roman" panose="02020603050405020304" pitchFamily="18" charset="0"/>
                <a:cs typeface="Times New Roman" panose="02020603050405020304" pitchFamily="18" charset="0"/>
              </a:rPr>
              <a:t> 2. Kĩ năng:</a:t>
            </a:r>
            <a:endParaRPr lang="vi-VN" sz="2800" b="1" dirty="0">
              <a:solidFill>
                <a:srgbClr val="7030A0"/>
              </a:solidFill>
              <a:latin typeface="Times New Roman" panose="02020603050405020304" pitchFamily="18" charset="0"/>
              <a:cs typeface="Times New Roman" panose="02020603050405020304" pitchFamily="18" charset="0"/>
            </a:endParaRPr>
          </a:p>
          <a:p>
            <a:r>
              <a:rPr lang="vi-VN" sz="2800" b="1" dirty="0">
                <a:solidFill>
                  <a:srgbClr val="7030A0"/>
                </a:solidFill>
                <a:latin typeface="Times New Roman" panose="02020603050405020304" pitchFamily="18" charset="0"/>
                <a:cs typeface="Times New Roman" panose="02020603050405020304" pitchFamily="18" charset="0"/>
              </a:rPr>
              <a:t>- Rèn trẻ nói to, rõ ràng.</a:t>
            </a:r>
            <a:endParaRPr lang="vi-VN" sz="2800" b="1" dirty="0">
              <a:solidFill>
                <a:srgbClr val="7030A0"/>
              </a:solidFill>
              <a:latin typeface="Times New Roman" panose="02020603050405020304" pitchFamily="18" charset="0"/>
              <a:cs typeface="Times New Roman" panose="02020603050405020304" pitchFamily="18" charset="0"/>
            </a:endParaRPr>
          </a:p>
          <a:p>
            <a:r>
              <a:rPr lang="vi-VN" sz="2800" b="1" dirty="0">
                <a:solidFill>
                  <a:srgbClr val="7030A0"/>
                </a:solidFill>
                <a:latin typeface="Times New Roman" panose="02020603050405020304" pitchFamily="18" charset="0"/>
                <a:cs typeface="Times New Roman" panose="02020603050405020304" pitchFamily="18" charset="0"/>
              </a:rPr>
              <a:t>3.Thái độ:</a:t>
            </a:r>
            <a:endParaRPr lang="vi-VN" sz="2800" b="1" dirty="0">
              <a:solidFill>
                <a:srgbClr val="7030A0"/>
              </a:solidFill>
              <a:latin typeface="Times New Roman" panose="02020603050405020304" pitchFamily="18" charset="0"/>
              <a:cs typeface="Times New Roman" panose="02020603050405020304" pitchFamily="18" charset="0"/>
            </a:endParaRPr>
          </a:p>
          <a:p>
            <a:r>
              <a:rPr lang="vi-VN" sz="2800" b="1" dirty="0">
                <a:solidFill>
                  <a:srgbClr val="7030A0"/>
                </a:solidFill>
                <a:latin typeface="Times New Roman" panose="02020603050405020304" pitchFamily="18" charset="0"/>
                <a:cs typeface="Times New Roman" panose="02020603050405020304" pitchFamily="18" charset="0"/>
              </a:rPr>
              <a:t>- Trẻ làm quen với các hiện tượng thiên nhiên: gió, mây, mưa.</a:t>
            </a:r>
            <a:endParaRPr lang="vi-VN" sz="2800" b="1" dirty="0">
              <a:solidFill>
                <a:srgbClr val="7030A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1828800"/>
            <a:ext cx="7350760" cy="353822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GD:Mưa được tạo thành như vậy đấy các con ạ. Mưa xuống làm cho cây cối đâm chồi nảy lộc, đất trời mát mẻ và con người có nước để phục vụ cho sinh hoạt và cho cả sự sống nữa. Các con phải tiết kiệm nước vì nguồn nước sạch đang ngày một bị cạn kiệt đấy</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5400" y="2743200"/>
            <a:ext cx="6781800"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CÔ MỜI CÁC CON CÙNG XEM VIDEO CÂU CHUYỆN NÀY NHÉ</a:t>
            </a:r>
            <a:r>
              <a:rPr lang="en-US" dirty="0" smtClean="0"/>
              <a: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2590800"/>
            <a:ext cx="8077200" cy="1446550"/>
          </a:xfrm>
          <a:prstGeom prst="rect">
            <a:avLst/>
          </a:prstGeom>
          <a:noFill/>
        </p:spPr>
        <p:txBody>
          <a:bodyPr wrap="square" rtlCol="0">
            <a:spAutoFit/>
          </a:bodyPr>
          <a:lstStyle/>
          <a:p>
            <a:pPr algn="ctr"/>
            <a:r>
              <a:rPr lang="en-US" sz="4400" b="1" dirty="0" err="1" smtClean="0">
                <a:solidFill>
                  <a:srgbClr val="FF0000"/>
                </a:solidFill>
                <a:latin typeface="Times New Roman" panose="02020603050405020304" pitchFamily="18" charset="0"/>
                <a:cs typeface="Times New Roman" panose="02020603050405020304" pitchFamily="18" charset="0"/>
              </a:rPr>
              <a:t>Ổn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định</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tổ</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chức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Hát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tôi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làm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mưa</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với</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3" name="ChoToiDiLamMuaVoi-VA-4763900.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66800" y="3124200"/>
            <a:ext cx="1828800"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2057400"/>
            <a:ext cx="6019800" cy="1446550"/>
          </a:xfrm>
          <a:prstGeom prst="rect">
            <a:avLst/>
          </a:prstGeom>
          <a:noFill/>
        </p:spPr>
        <p:txBody>
          <a:bodyPr wrap="square" rtlCol="0">
            <a:spAutoFit/>
          </a:bodyPr>
          <a:lstStyle/>
          <a:p>
            <a:r>
              <a:rPr lang="en-US" sz="4400" b="1" dirty="0" err="1" smtClean="0">
                <a:solidFill>
                  <a:srgbClr val="00B050"/>
                </a:solidFill>
                <a:latin typeface="Times New Roman" panose="02020603050405020304" pitchFamily="18" charset="0"/>
                <a:cs typeface="Times New Roman" panose="02020603050405020304" pitchFamily="18" charset="0"/>
              </a:rPr>
              <a:t>Kể</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lần</a:t>
            </a:r>
            <a:r>
              <a:rPr lang="en-US" sz="4400" b="1" dirty="0" smtClean="0">
                <a:solidFill>
                  <a:srgbClr val="00B050"/>
                </a:solidFill>
                <a:latin typeface="Times New Roman" panose="02020603050405020304" pitchFamily="18" charset="0"/>
                <a:cs typeface="Times New Roman" panose="02020603050405020304" pitchFamily="18" charset="0"/>
              </a:rPr>
              <a:t> 1: </a:t>
            </a:r>
            <a:r>
              <a:rPr lang="en-US" sz="4400" b="1" dirty="0" err="1" smtClean="0">
                <a:solidFill>
                  <a:srgbClr val="00B050"/>
                </a:solidFill>
                <a:latin typeface="Times New Roman" panose="02020603050405020304" pitchFamily="18" charset="0"/>
                <a:cs typeface="Times New Roman" panose="02020603050405020304" pitchFamily="18" charset="0"/>
              </a:rPr>
              <a:t>Cô</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kể</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diễn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cảm</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không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tranh</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9354"/>
            <a:ext cx="9067800" cy="6247864"/>
          </a:xfrm>
          <a:prstGeom prst="rect">
            <a:avLst/>
          </a:prstGeom>
        </p:spPr>
        <p:txBody>
          <a:bodyPr wrap="square">
            <a:spAutoFit/>
          </a:bodyPr>
          <a:lstStyle/>
          <a:p>
            <a:r>
              <a:rPr lang="vi-VN" sz="1600" dirty="0">
                <a:solidFill>
                  <a:srgbClr val="0070C0"/>
                </a:solidFill>
                <a:latin typeface="+mj-lt"/>
              </a:rPr>
              <a:t>Tí Xíu là một giọt nước ở biển cả. Họ hàng, anh em của Tí Xíu đông lắm và ở khắp mọi nơi: biển cả, sông ngòi, ao hồ, trên trời, dưới đất…</a:t>
            </a:r>
            <a:br>
              <a:rPr lang="vi-VN" sz="1600" dirty="0">
                <a:solidFill>
                  <a:srgbClr val="0070C0"/>
                </a:solidFill>
                <a:latin typeface="+mj-lt"/>
              </a:rPr>
            </a:br>
            <a:r>
              <a:rPr lang="vi-VN" sz="1600" dirty="0">
                <a:solidFill>
                  <a:srgbClr val="0070C0"/>
                </a:solidFill>
                <a:latin typeface="+mj-lt"/>
              </a:rPr>
              <a:t>Một buổi sáng, Tí Xíu cùng các bạn đuổi theo những lớp sóng nhấp nhô. Ông Mặt Trời tỏa ánh nắng rực rỡ xuống biển. Tí Xíu reo vui trong sóng nhẹ và ánh nắng chan hòa. Chợt ông Mặt Trời cất tiếng:</a:t>
            </a:r>
            <a:br>
              <a:rPr lang="vi-VN" sz="1600" dirty="0">
                <a:solidFill>
                  <a:srgbClr val="0070C0"/>
                </a:solidFill>
                <a:latin typeface="+mj-lt"/>
              </a:rPr>
            </a:br>
            <a:r>
              <a:rPr lang="vi-VN" sz="1600" dirty="0">
                <a:solidFill>
                  <a:srgbClr val="0070C0"/>
                </a:solidFill>
                <a:latin typeface="+mj-lt"/>
              </a:rPr>
              <a:t>- Tí Xíu ơi! Cháu có đi với ông không?</a:t>
            </a:r>
            <a:br>
              <a:rPr lang="vi-VN" sz="1600" dirty="0">
                <a:solidFill>
                  <a:srgbClr val="0070C0"/>
                </a:solidFill>
                <a:latin typeface="+mj-lt"/>
              </a:rPr>
            </a:br>
            <a:r>
              <a:rPr lang="vi-VN" sz="1600" dirty="0">
                <a:solidFill>
                  <a:srgbClr val="0070C0"/>
                </a:solidFill>
                <a:latin typeface="+mj-lt"/>
              </a:rPr>
              <a:t>Tí Xíu hỏi khẽ:</a:t>
            </a:r>
            <a:br>
              <a:rPr lang="vi-VN" sz="1600" dirty="0">
                <a:solidFill>
                  <a:srgbClr val="0070C0"/>
                </a:solidFill>
                <a:latin typeface="+mj-lt"/>
              </a:rPr>
            </a:br>
            <a:r>
              <a:rPr lang="vi-VN" sz="1600" dirty="0">
                <a:solidFill>
                  <a:srgbClr val="0070C0"/>
                </a:solidFill>
                <a:latin typeface="+mj-lt"/>
              </a:rPr>
              <a:t>- Đi đâu ạ?</a:t>
            </a:r>
            <a:br>
              <a:rPr lang="vi-VN" sz="1600" dirty="0">
                <a:solidFill>
                  <a:srgbClr val="0070C0"/>
                </a:solidFill>
                <a:latin typeface="+mj-lt"/>
              </a:rPr>
            </a:br>
            <a:r>
              <a:rPr lang="vi-VN" sz="1600" dirty="0">
                <a:solidFill>
                  <a:srgbClr val="0070C0"/>
                </a:solidFill>
                <a:latin typeface="+mj-lt"/>
              </a:rPr>
              <a:t>Ông Mặt Trời bảo:</a:t>
            </a:r>
            <a:br>
              <a:rPr lang="vi-VN" sz="1600" dirty="0">
                <a:solidFill>
                  <a:srgbClr val="0070C0"/>
                </a:solidFill>
                <a:latin typeface="+mj-lt"/>
              </a:rPr>
            </a:br>
            <a:r>
              <a:rPr lang="vi-VN" sz="1600" dirty="0">
                <a:solidFill>
                  <a:srgbClr val="0070C0"/>
                </a:solidFill>
                <a:latin typeface="+mj-lt"/>
              </a:rPr>
              <a:t>- Đi đến đất liền, ở đó rất cần nước.</a:t>
            </a:r>
            <a:br>
              <a:rPr lang="vi-VN" sz="1600" dirty="0">
                <a:solidFill>
                  <a:srgbClr val="0070C0"/>
                </a:solidFill>
                <a:latin typeface="+mj-lt"/>
              </a:rPr>
            </a:br>
            <a:r>
              <a:rPr lang="vi-VN" sz="1600" dirty="0">
                <a:solidFill>
                  <a:srgbClr val="0070C0"/>
                </a:solidFill>
                <a:latin typeface="+mj-lt"/>
              </a:rPr>
              <a:t>Tí Xíu vui lắm, nhưng sực nhớ ra rằng mình là giọt nước nên không thể bay được, Tí Xíu lại hỏi:</a:t>
            </a:r>
            <a:br>
              <a:rPr lang="vi-VN" sz="1600" dirty="0">
                <a:solidFill>
                  <a:srgbClr val="0070C0"/>
                </a:solidFill>
                <a:latin typeface="+mj-lt"/>
              </a:rPr>
            </a:br>
            <a:r>
              <a:rPr lang="vi-VN" sz="1600" dirty="0">
                <a:solidFill>
                  <a:srgbClr val="0070C0"/>
                </a:solidFill>
                <a:latin typeface="+mj-lt"/>
              </a:rPr>
              <a:t>- Làm thế nào mà cháu bay lên được ạ?</a:t>
            </a:r>
            <a:br>
              <a:rPr lang="vi-VN" sz="1600" dirty="0">
                <a:solidFill>
                  <a:srgbClr val="0070C0"/>
                </a:solidFill>
                <a:latin typeface="+mj-lt"/>
              </a:rPr>
            </a:br>
            <a:r>
              <a:rPr lang="vi-VN" sz="1600" dirty="0">
                <a:solidFill>
                  <a:srgbClr val="0070C0"/>
                </a:solidFill>
                <a:latin typeface="+mj-lt"/>
              </a:rPr>
              <a:t>- Cháu đừng lo! – Ông Mặt Trời nói ồm ồm – Ông sẽ làm cho cháu biến thành hơi.</a:t>
            </a:r>
            <a:br>
              <a:rPr lang="vi-VN" sz="1600" dirty="0">
                <a:solidFill>
                  <a:srgbClr val="0070C0"/>
                </a:solidFill>
                <a:latin typeface="+mj-lt"/>
              </a:rPr>
            </a:br>
            <a:r>
              <a:rPr lang="vi-VN" sz="1600" dirty="0">
                <a:solidFill>
                  <a:srgbClr val="0070C0"/>
                </a:solidFill>
                <a:latin typeface="+mj-lt"/>
              </a:rPr>
              <a:t>Nói xong, ông Mặt Trời vén mây, chiếu thật nhiều ánh nắng xuống biển. Tí Xíu rùng mình và biến thành hơi. Chú chỉ kịp nói với biển cả:</a:t>
            </a:r>
            <a:br>
              <a:rPr lang="vi-VN" sz="1600" dirty="0">
                <a:solidFill>
                  <a:srgbClr val="0070C0"/>
                </a:solidFill>
                <a:latin typeface="+mj-lt"/>
              </a:rPr>
            </a:br>
            <a:r>
              <a:rPr lang="vi-VN" sz="1600" dirty="0">
                <a:solidFill>
                  <a:srgbClr val="0070C0"/>
                </a:solidFill>
                <a:latin typeface="+mj-lt"/>
              </a:rPr>
              <a:t>- Chào mẹ! Con đi đây! Mẹ chờ con trở về nhé!</a:t>
            </a:r>
            <a:br>
              <a:rPr lang="vi-VN" sz="1600" dirty="0">
                <a:solidFill>
                  <a:srgbClr val="0070C0"/>
                </a:solidFill>
                <a:latin typeface="+mj-lt"/>
              </a:rPr>
            </a:br>
            <a:r>
              <a:rPr lang="vi-VN" sz="1600" dirty="0">
                <a:solidFill>
                  <a:srgbClr val="0070C0"/>
                </a:solidFill>
                <a:latin typeface="+mj-lt"/>
              </a:rPr>
              <a:t>Tí Xíu từ từ bay và nhập bọn với các bạn. Lúc đầu, Tí Xíu cùng các bạn bay là là trên mặt biển, sau đó hợp thành một đám mây mỏng bay vào đất liền. Gió nhẹ đưa Tí Xíu và các bạn bay qua dòng sông. Xế chiều, ông Mặt Trời tỏa ánh nắng chói chang hơn lúc sáng, không khí trở nên oi bức… Bỗng từ đâu, một cơn gió lạnh thổi tới. Tí Xíu reo lên:</a:t>
            </a:r>
            <a:br>
              <a:rPr lang="vi-VN" sz="1600" dirty="0">
                <a:solidFill>
                  <a:srgbClr val="0070C0"/>
                </a:solidFill>
                <a:latin typeface="+mj-lt"/>
              </a:rPr>
            </a:br>
            <a:r>
              <a:rPr lang="vi-VN" sz="1600" dirty="0">
                <a:solidFill>
                  <a:srgbClr val="0070C0"/>
                </a:solidFill>
                <a:latin typeface="+mj-lt"/>
              </a:rPr>
              <a:t>- Mát quá, các bạn ơi! Mát quá!</a:t>
            </a:r>
            <a:br>
              <a:rPr lang="vi-VN" sz="1600" dirty="0">
                <a:solidFill>
                  <a:srgbClr val="0070C0"/>
                </a:solidFill>
                <a:latin typeface="+mj-lt"/>
              </a:rPr>
            </a:br>
            <a:r>
              <a:rPr lang="vi-VN" sz="1600" dirty="0">
                <a:solidFill>
                  <a:srgbClr val="0070C0"/>
                </a:solidFill>
                <a:latin typeface="+mj-lt"/>
              </a:rPr>
              <a:t>Tí Xíu và các bạn vui sướng nhảy múa. Nhưng rồi, trời mỗi lúc một lạnh. Tí Xíu và các bạn thấy rét. Chúng xích lại gần nhau thành một khối đông đặc và không bay lên được nữa. Chúng sà xuống thấp dần… thấp dần…</a:t>
            </a:r>
            <a:br>
              <a:rPr lang="vi-VN" sz="1600" dirty="0">
                <a:solidFill>
                  <a:srgbClr val="0070C0"/>
                </a:solidFill>
                <a:latin typeface="+mj-lt"/>
              </a:rPr>
            </a:br>
            <a:r>
              <a:rPr lang="vi-VN" sz="1600" dirty="0">
                <a:solidFill>
                  <a:srgbClr val="0070C0"/>
                </a:solidFill>
                <a:latin typeface="+mj-lt"/>
              </a:rPr>
              <a:t>Một tia chớp rạch ngang bầu trời. Một tiếng sét đinh tai vang lên. Gió thổi mạnh hơn. Tí Xíu và các bạn trở thành giọt nước trong vắt. Chúng thi nhau ào ào rơi xuống… Cơn dông bắt đầu.</a:t>
            </a:r>
            <a:endParaRPr lang="en-US" sz="1600" dirty="0">
              <a:solidFill>
                <a:srgbClr val="0070C0"/>
              </a:solidFill>
              <a:latin typeface="+mj-lt"/>
            </a:endParaRPr>
          </a:p>
        </p:txBody>
      </p:sp>
      <p:sp>
        <p:nvSpPr>
          <p:cNvPr id="3" name="TextBox 2"/>
          <p:cNvSpPr txBox="1"/>
          <p:nvPr/>
        </p:nvSpPr>
        <p:spPr>
          <a:xfrm>
            <a:off x="2514600" y="228600"/>
            <a:ext cx="4724400" cy="677108"/>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TRYỆN GIỌT NƯỚC TÍ XÍU</a:t>
            </a:r>
            <a:endParaRPr lang="en-US" sz="2000" b="1"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 y="1219200"/>
            <a:ext cx="8913813"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226230"/>
            <a:ext cx="7620000"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Cô</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kể</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lần</a:t>
            </a:r>
            <a:r>
              <a:rPr lang="en-US" sz="2800" b="1" dirty="0" smtClean="0">
                <a:solidFill>
                  <a:srgbClr val="FF0000"/>
                </a:solidFill>
                <a:latin typeface="Times New Roman" panose="02020603050405020304" pitchFamily="18" charset="0"/>
                <a:cs typeface="Times New Roman" panose="02020603050405020304" pitchFamily="18" charset="0"/>
              </a:rPr>
              <a:t> 2 </a:t>
            </a:r>
            <a:r>
              <a:rPr lang="en-US" sz="2800" b="1" dirty="0" err="1" smtClean="0">
                <a:solidFill>
                  <a:srgbClr val="FF0000"/>
                </a:solidFill>
                <a:latin typeface="Times New Roman" panose="02020603050405020304" pitchFamily="18" charset="0"/>
                <a:cs typeface="Times New Roman" panose="02020603050405020304" pitchFamily="18" charset="0"/>
              </a:rPr>
              <a:t>kèm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tranh</a:t>
            </a:r>
            <a:r>
              <a:rPr lang="en-US" sz="2800" b="1" dirty="0" smtClean="0">
                <a:solidFill>
                  <a:srgbClr val="FF0000"/>
                </a:solidFill>
                <a:latin typeface="Times New Roman" panose="02020603050405020304" pitchFamily="18" charset="0"/>
                <a:cs typeface="Times New Roman" panose="02020603050405020304" pitchFamily="18" charset="0"/>
              </a:rPr>
              <a:t> minh </a:t>
            </a:r>
            <a:r>
              <a:rPr lang="en-US" sz="2800" b="1" dirty="0" err="1" smtClean="0">
                <a:solidFill>
                  <a:srgbClr val="FF0000"/>
                </a:solidFill>
                <a:latin typeface="Times New Roman" panose="02020603050405020304" pitchFamily="18" charset="0"/>
                <a:cs typeface="Times New Roman" panose="02020603050405020304" pitchFamily="18" charset="0"/>
              </a:rPr>
              <a:t>họa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a:off x="152400" y="3810000"/>
            <a:ext cx="3926205" cy="2392680"/>
          </a:xfrm>
          <a:prstGeom prst="rect">
            <a:avLst/>
          </a:prstGeom>
          <a:noFill/>
        </p:spPr>
        <p:txBody>
          <a:bodyPr wrap="square" rtlCol="0">
            <a:noAutofit/>
          </a:bodyPr>
          <a:p>
            <a:r>
              <a:rPr lang="vi-VN" sz="1400" dirty="0">
                <a:solidFill>
                  <a:srgbClr val="FFFF00"/>
                </a:solidFill>
                <a:latin typeface="+mj-lt"/>
                <a:sym typeface="+mn-ea"/>
              </a:rPr>
              <a:t>Tí Xíu là một giọt nước ở biển cả. Họ hàng, anh em của Tí Xíu đông lắm và ở khắp mọi nơi: biển cả, sông ngòi, ao hồ, trên trời, dưới đất…</a:t>
            </a:r>
            <a:br>
              <a:rPr lang="vi-VN" sz="1400" dirty="0">
                <a:solidFill>
                  <a:srgbClr val="FFFF00"/>
                </a:solidFill>
                <a:latin typeface="+mj-lt"/>
                <a:sym typeface="+mn-ea"/>
              </a:rPr>
            </a:br>
            <a:r>
              <a:rPr lang="vi-VN" sz="1400" dirty="0">
                <a:solidFill>
                  <a:srgbClr val="FFFF00"/>
                </a:solidFill>
                <a:latin typeface="+mj-lt"/>
                <a:sym typeface="+mn-ea"/>
              </a:rPr>
              <a:t>Một buổi sáng, Tí Xíu cùng các bạn đuổi theo những lớp sóng nhấp nhô. Ông Mặt Trời tỏa ánh nắng rực rỡ xuống biển. Tí Xíu reo vui trong sóng nhẹ và ánh nắng chan hòa. Chợt ông Mặt Trời cất tiếng:</a:t>
            </a:r>
            <a:br>
              <a:rPr lang="vi-VN" sz="1400" dirty="0">
                <a:solidFill>
                  <a:srgbClr val="FFFF00"/>
                </a:solidFill>
                <a:latin typeface="+mj-lt"/>
                <a:sym typeface="+mn-ea"/>
              </a:rPr>
            </a:br>
            <a:r>
              <a:rPr lang="vi-VN" sz="1400" dirty="0">
                <a:solidFill>
                  <a:srgbClr val="FFFF00"/>
                </a:solidFill>
                <a:latin typeface="+mj-lt"/>
                <a:sym typeface="+mn-ea"/>
              </a:rPr>
              <a:t>- Tí Xíu ơi! Cháu có đi với ông không?</a:t>
            </a:r>
            <a:br>
              <a:rPr lang="vi-VN" sz="1400" dirty="0">
                <a:solidFill>
                  <a:srgbClr val="FFFF00"/>
                </a:solidFill>
                <a:latin typeface="+mj-lt"/>
                <a:sym typeface="+mn-ea"/>
              </a:rPr>
            </a:br>
            <a:r>
              <a:rPr lang="vi-VN" sz="1400" dirty="0">
                <a:solidFill>
                  <a:srgbClr val="FFFF00"/>
                </a:solidFill>
                <a:latin typeface="+mj-lt"/>
                <a:sym typeface="+mn-ea"/>
              </a:rPr>
              <a:t>Tí Xíu hỏi khẽ:</a:t>
            </a:r>
            <a:br>
              <a:rPr lang="vi-VN" sz="1400" dirty="0">
                <a:solidFill>
                  <a:srgbClr val="FFFF00"/>
                </a:solidFill>
                <a:latin typeface="+mj-lt"/>
                <a:sym typeface="+mn-ea"/>
              </a:rPr>
            </a:br>
            <a:r>
              <a:rPr lang="vi-VN" sz="1400" dirty="0">
                <a:solidFill>
                  <a:srgbClr val="FFFF00"/>
                </a:solidFill>
                <a:latin typeface="+mj-lt"/>
                <a:sym typeface="+mn-ea"/>
              </a:rPr>
              <a:t>- Đi đâu ạ?</a:t>
            </a:r>
            <a:br>
              <a:rPr lang="vi-VN" sz="1400" dirty="0">
                <a:solidFill>
                  <a:srgbClr val="FFFF00"/>
                </a:solidFill>
                <a:latin typeface="+mj-lt"/>
                <a:sym typeface="+mn-ea"/>
              </a:rPr>
            </a:br>
            <a:r>
              <a:rPr lang="vi-VN" sz="1400" dirty="0">
                <a:solidFill>
                  <a:srgbClr val="FFFF00"/>
                </a:solidFill>
                <a:latin typeface="+mj-lt"/>
                <a:sym typeface="+mn-ea"/>
              </a:rPr>
              <a:t>Ông Mặt Trời bảo:</a:t>
            </a:r>
            <a:br>
              <a:rPr lang="vi-VN" sz="1400" dirty="0">
                <a:solidFill>
                  <a:srgbClr val="FFFF00"/>
                </a:solidFill>
                <a:latin typeface="+mj-lt"/>
                <a:sym typeface="+mn-ea"/>
              </a:rPr>
            </a:br>
            <a:r>
              <a:rPr lang="vi-VN" sz="1400" dirty="0">
                <a:solidFill>
                  <a:srgbClr val="FFFF00"/>
                </a:solidFill>
                <a:latin typeface="+mj-lt"/>
                <a:sym typeface="+mn-ea"/>
              </a:rPr>
              <a:t>- Đi đến đất liền, ở đó rất cần nước.</a:t>
            </a:r>
            <a:br>
              <a:rPr lang="vi-VN" sz="1400" dirty="0">
                <a:solidFill>
                  <a:srgbClr val="FFFF00"/>
                </a:solidFill>
                <a:latin typeface="+mj-lt"/>
                <a:sym typeface="+mn-ea"/>
              </a:rPr>
            </a:br>
            <a:endParaRPr lang="vi-VN" sz="1400" dirty="0">
              <a:solidFill>
                <a:srgbClr val="FFFF00"/>
              </a:solidFill>
              <a:latin typeface="+mj-lt"/>
              <a:sym typeface="+mn-ea"/>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6"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a:off x="5779770" y="2514600"/>
            <a:ext cx="3328035" cy="3013075"/>
          </a:xfrm>
          <a:prstGeom prst="rect">
            <a:avLst/>
          </a:prstGeom>
          <a:noFill/>
        </p:spPr>
        <p:txBody>
          <a:bodyPr wrap="square" rtlCol="0">
            <a:noAutofit/>
          </a:bodyPr>
          <a:p>
            <a:r>
              <a:rPr lang="vi-VN" dirty="0">
                <a:solidFill>
                  <a:srgbClr val="FFFF00"/>
                </a:solidFill>
                <a:latin typeface="+mj-lt"/>
                <a:sym typeface="+mn-ea"/>
              </a:rPr>
              <a:t>Tí Xíu vui lắm, nhưng sực nhớ ra rằng mình là giọt nước nên không thể bay được, Tí Xíu lại hỏi:</a:t>
            </a:r>
            <a:br>
              <a:rPr lang="vi-VN" dirty="0">
                <a:solidFill>
                  <a:srgbClr val="FFFF00"/>
                </a:solidFill>
                <a:latin typeface="+mj-lt"/>
                <a:sym typeface="+mn-ea"/>
              </a:rPr>
            </a:br>
            <a:r>
              <a:rPr lang="vi-VN" dirty="0">
                <a:solidFill>
                  <a:srgbClr val="FFFF00"/>
                </a:solidFill>
                <a:latin typeface="+mj-lt"/>
                <a:sym typeface="+mn-ea"/>
              </a:rPr>
              <a:t>- Làm thế nào mà cháu bay lên được ạ?</a:t>
            </a:r>
            <a:br>
              <a:rPr lang="vi-VN" dirty="0">
                <a:solidFill>
                  <a:srgbClr val="FFFF00"/>
                </a:solidFill>
                <a:latin typeface="+mj-lt"/>
                <a:sym typeface="+mn-ea"/>
              </a:rPr>
            </a:br>
            <a:r>
              <a:rPr lang="vi-VN" dirty="0">
                <a:solidFill>
                  <a:srgbClr val="FFFF00"/>
                </a:solidFill>
                <a:latin typeface="+mj-lt"/>
                <a:sym typeface="+mn-ea"/>
              </a:rPr>
              <a:t>- Cháu đừng lo! – Ông Mặt Trời nói ồm ồm – Ông sẽ làm cho cháu biến thành hơi.</a:t>
            </a:r>
            <a:endParaRPr lang="vi-VN" dirty="0">
              <a:solidFill>
                <a:srgbClr val="FFFF00"/>
              </a:solidFill>
              <a:latin typeface="+mj-lt"/>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067800" cy="680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1"/>
          <p:cNvSpPr txBox="1"/>
          <p:nvPr/>
        </p:nvSpPr>
        <p:spPr>
          <a:xfrm>
            <a:off x="304800" y="4191000"/>
            <a:ext cx="3667125" cy="1568450"/>
          </a:xfrm>
          <a:prstGeom prst="rect">
            <a:avLst/>
          </a:prstGeom>
          <a:noFill/>
        </p:spPr>
        <p:txBody>
          <a:bodyPr wrap="square" rtlCol="0">
            <a:spAutoFit/>
          </a:bodyPr>
          <a:p>
            <a:r>
              <a:rPr lang="vi-VN" sz="2400" dirty="0">
                <a:solidFill>
                  <a:srgbClr val="FFFF00"/>
                </a:solidFill>
                <a:latin typeface="+mj-lt"/>
                <a:sym typeface="+mn-ea"/>
              </a:rPr>
              <a:t>Nói xong, ông Mặt Trời vén mây, chiếu thật nhiều ánh nắng xuống biển. Tí Xíu rùng mình và biến thành hơi.</a:t>
            </a:r>
            <a:endParaRPr lang="vi-VN" sz="2400" dirty="0">
              <a:solidFill>
                <a:srgbClr val="FFFF00"/>
              </a:solidFill>
              <a:latin typeface="+mj-lt"/>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3998</Words>
  <Application>WPS Presentation</Application>
  <PresentationFormat>On-screen Show (4:3)</PresentationFormat>
  <Paragraphs>50</Paragraphs>
  <Slides>24</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24</vt:i4>
      </vt:variant>
    </vt:vector>
  </HeadingPairs>
  <TitlesOfParts>
    <vt:vector size="32" baseType="lpstr">
      <vt:lpstr>Arial</vt:lpstr>
      <vt:lpstr>SimSun</vt:lpstr>
      <vt:lpstr>Wingdings</vt:lpstr>
      <vt:lpstr>Times New Roman</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12</cp:revision>
  <dcterms:created xsi:type="dcterms:W3CDTF">2021-03-24T08:31:00Z</dcterms:created>
  <dcterms:modified xsi:type="dcterms:W3CDTF">2024-04-03T02:15:20Z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DF7BB148414340A0973DB61EF2C78C60_12</vt:lpwstr>
  </property>
  <property fmtid="{D5CDD505-2E9C-101B-9397-08002B2CF9AE}" pid="3" name="KSOProductBuildVer">
    <vt:lpwstr>1033-12.2.0.13538</vt:lpwstr>
  </property>
</Properties>
</file>