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0" r:id="rId6"/>
    <p:sldId id="261" r:id="rId7"/>
    <p:sldId id="262" r:id="rId8"/>
    <p:sldId id="263" r:id="rId9"/>
    <p:sldId id="259" r:id="rId10"/>
    <p:sldId id="264" r:id="rId11"/>
    <p:sldId id="267"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786" y="-2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09596CF1-7118-4584-BAA2-6D5F6DF50F1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596CF1-7118-4584-BAA2-6D5F6DF50F1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96CF1-7118-4584-BAA2-6D5F6DF50F1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96CF1-7118-4584-BAA2-6D5F6DF50F13}"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E350A-CD07-40D8-AB22-3D9A4F3A9D8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3648"/>
            <a:ext cx="9134684" cy="683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914400"/>
            <a:ext cx="9144000" cy="1143000"/>
          </a:xfrm>
          <a:solidFill>
            <a:schemeClr val="bg1"/>
          </a:solidFill>
        </p:spPr>
        <p:txBody>
          <a:bodyPr>
            <a:normAutofit fontScale="90000"/>
          </a:bodyPr>
          <a:lstStyle/>
          <a:p>
            <a:r>
              <a:rPr lang="en-US" b="1" smtClean="0">
                <a:solidFill>
                  <a:srgbClr val="FF0000"/>
                </a:solidFill>
                <a:latin typeface="Times New Roman" panose="02020603050405020304" pitchFamily="18" charset="0"/>
                <a:cs typeface="Times New Roman" panose="02020603050405020304" pitchFamily="18" charset="0"/>
              </a:rPr>
              <a:t>LĨNH VỰC PHÁT TRIỂN THỂ CHẤT</a:t>
            </a:r>
            <a:endParaRPr lang="en-US" b="1">
              <a:solidFill>
                <a:srgbClr val="FF0000"/>
              </a:solidFill>
              <a:latin typeface="Times New Roman" panose="02020603050405020304" pitchFamily="18" charset="0"/>
              <a:cs typeface="Times New Roman" panose="02020603050405020304" pitchFamily="18" charset="0"/>
            </a:endParaRPr>
          </a:p>
        </p:txBody>
      </p:sp>
      <p:sp>
        <p:nvSpPr>
          <p:cNvPr id="6" name="Title 3"/>
          <p:cNvSpPr txBox="1"/>
          <p:nvPr/>
        </p:nvSpPr>
        <p:spPr>
          <a:xfrm>
            <a:off x="152400" y="2614448"/>
            <a:ext cx="8839200" cy="30480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err="1" smtClean="0">
                <a:solidFill>
                  <a:srgbClr val="FF0000"/>
                </a:solidFill>
                <a:latin typeface="Times New Roman" panose="02020603050405020304" pitchFamily="18" charset="0"/>
                <a:cs typeface="Times New Roman" panose="02020603050405020304" pitchFamily="18" charset="0"/>
              </a:rPr>
              <a:t>Bài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dạy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Bò</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chui</a:t>
            </a:r>
            <a:r>
              <a:rPr lang="en-US" sz="3200" b="1" dirty="0" smtClean="0">
                <a:solidFill>
                  <a:srgbClr val="FF0000"/>
                </a:solidFill>
                <a:latin typeface="Times New Roman" panose="02020603050405020304" pitchFamily="18" charset="0"/>
                <a:cs typeface="Times New Roman" panose="02020603050405020304" pitchFamily="18" charset="0"/>
              </a:rPr>
              <a:t> qua </a:t>
            </a:r>
            <a:r>
              <a:rPr lang="en-US" sz="3200" b="1" dirty="0" err="1" smtClean="0">
                <a:solidFill>
                  <a:srgbClr val="FF0000"/>
                </a:solidFill>
                <a:latin typeface="Times New Roman" panose="02020603050405020304" pitchFamily="18" charset="0"/>
                <a:cs typeface="Times New Roman" panose="02020603050405020304" pitchFamily="18" charset="0"/>
              </a:rPr>
              <a:t>cổng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phía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trước</a:t>
            </a:r>
            <a:endParaRPr lang="en-US" sz="3200" b="1" dirty="0" smtClean="0">
              <a:solidFill>
                <a:srgbClr val="FF0000"/>
              </a:solidFill>
              <a:latin typeface="Times New Roman" panose="02020603050405020304" pitchFamily="18" charset="0"/>
              <a:cs typeface="Times New Roman" panose="02020603050405020304" pitchFamily="18" charset="0"/>
            </a:endParaRPr>
          </a:p>
          <a:p>
            <a:pPr algn="l"/>
            <a:r>
              <a:rPr lang="en-US" sz="3200" b="1" dirty="0" err="1" smtClean="0">
                <a:solidFill>
                  <a:srgbClr val="FF0000"/>
                </a:solidFill>
                <a:latin typeface="Times New Roman" panose="02020603050405020304" pitchFamily="18" charset="0"/>
                <a:cs typeface="Times New Roman" panose="02020603050405020304" pitchFamily="18" charset="0"/>
              </a:rPr>
              <a:t>Lứa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tuổi</a:t>
            </a:r>
            <a:r>
              <a:rPr lang="en-US" sz="3200" b="1" dirty="0" smtClean="0">
                <a:solidFill>
                  <a:srgbClr val="FF0000"/>
                </a:solidFill>
                <a:latin typeface="Times New Roman" panose="02020603050405020304" pitchFamily="18" charset="0"/>
                <a:cs typeface="Times New Roman" panose="02020603050405020304" pitchFamily="18" charset="0"/>
              </a:rPr>
              <a:t>	   : MGB</a:t>
            </a:r>
            <a:endParaRPr lang="en-US" sz="3200" b="1" dirty="0" smtClean="0">
              <a:solidFill>
                <a:srgbClr val="FF0000"/>
              </a:solidFill>
              <a:latin typeface="Times New Roman" panose="02020603050405020304" pitchFamily="18" charset="0"/>
              <a:cs typeface="Times New Roman" panose="02020603050405020304" pitchFamily="18" charset="0"/>
            </a:endParaRPr>
          </a:p>
          <a:p>
            <a:pPr algn="l"/>
            <a:r>
              <a:rPr lang="en-US" sz="3200" b="1" dirty="0" err="1" smtClean="0">
                <a:solidFill>
                  <a:srgbClr val="FF0000"/>
                </a:solidFill>
                <a:latin typeface="Times New Roman" panose="02020603050405020304" pitchFamily="18" charset="0"/>
                <a:cs typeface="Times New Roman" panose="02020603050405020304" pitchFamily="18" charset="0"/>
              </a:rPr>
              <a:t>Người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dạy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Nguyễn Thị Lan Hương-</a:t>
            </a:r>
            <a:r>
              <a:rPr lang="en-US" sz="3200" b="1" dirty="0" err="1" smtClean="0">
                <a:solidFill>
                  <a:srgbClr val="FF0000"/>
                </a:solidFill>
                <a:latin typeface="Times New Roman" panose="02020603050405020304" pitchFamily="18" charset="0"/>
                <a:cs typeface="Times New Roman" panose="02020603050405020304" pitchFamily="18" charset="0"/>
              </a:rPr>
              <a:t>Lê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Thị</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Huệ</a:t>
            </a:r>
            <a:endParaRPr lang="en-US" sz="3200" b="1" dirty="0" smtClean="0">
              <a:solidFill>
                <a:srgbClr val="FF0000"/>
              </a:solidFill>
              <a:latin typeface="Times New Roman" panose="02020603050405020304" pitchFamily="18" charset="0"/>
              <a:cs typeface="Times New Roman" panose="02020603050405020304" pitchFamily="18" charset="0"/>
            </a:endParaRPr>
          </a:p>
          <a:p>
            <a:pPr algn="l"/>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798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313328" y="2857500"/>
            <a:ext cx="6553201" cy="1143000"/>
          </a:xfrm>
        </p:spPr>
        <p:txBody>
          <a:bodyPr>
            <a:noAutofit/>
          </a:bodyPr>
          <a:lstStyle/>
          <a:p>
            <a:r>
              <a:rPr lang="en-US" sz="8800" b="1" dirty="0" err="1" smtClean="0">
                <a:solidFill>
                  <a:srgbClr val="7030A0"/>
                </a:solidFill>
                <a:latin typeface="Times New Roman" panose="02020603050405020304" pitchFamily="18" charset="0"/>
                <a:cs typeface="Times New Roman" panose="02020603050405020304" pitchFamily="18" charset="0"/>
              </a:rPr>
              <a:t>Hồi</a:t>
            </a:r>
            <a:r>
              <a:rPr lang="en-US" sz="8800" b="1" dirty="0" smtClean="0">
                <a:solidFill>
                  <a:srgbClr val="7030A0"/>
                </a:solidFill>
                <a:latin typeface="Times New Roman" panose="02020603050405020304" pitchFamily="18" charset="0"/>
                <a:cs typeface="Times New Roman" panose="02020603050405020304" pitchFamily="18" charset="0"/>
              </a:rPr>
              <a:t> </a:t>
            </a:r>
            <a:r>
              <a:rPr lang="en-US" sz="8800" b="1" dirty="0" err="1" smtClean="0">
                <a:solidFill>
                  <a:srgbClr val="7030A0"/>
                </a:solidFill>
                <a:latin typeface="Times New Roman" panose="02020603050405020304" pitchFamily="18" charset="0"/>
                <a:cs typeface="Times New Roman" panose="02020603050405020304" pitchFamily="18" charset="0"/>
              </a:rPr>
              <a:t>tĩnh</a:t>
            </a:r>
            <a:endParaRPr lang="en-US" sz="8800" b="1" dirty="0">
              <a:solidFill>
                <a:srgbClr val="7030A0"/>
              </a:solidFill>
              <a:latin typeface="Times New Roman" panose="02020603050405020304" pitchFamily="18" charset="0"/>
              <a:cs typeface="Times New Roman" panose="02020603050405020304" pitchFamily="18" charset="0"/>
            </a:endParaRPr>
          </a:p>
        </p:txBody>
      </p:sp>
      <p:pic>
        <p:nvPicPr>
          <p:cNvPr id="2" name="NhacKhongLoiNheNhangVaSauLang-VA-4756565_hq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419600" y="4343400"/>
            <a:ext cx="609600" cy="6096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66" y="-1"/>
            <a:ext cx="9128234" cy="686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838200" y="1524000"/>
            <a:ext cx="7010400" cy="1143000"/>
          </a:xfrm>
        </p:spPr>
        <p:txBody>
          <a:bodyPr>
            <a:noAutofit/>
          </a:bodyPr>
          <a:lstStyle/>
          <a:p>
            <a:r>
              <a:rPr lang="en-US" sz="8800" b="1" dirty="0" err="1" smtClean="0">
                <a:solidFill>
                  <a:srgbClr val="7030A0"/>
                </a:solidFill>
                <a:latin typeface="Times New Roman" panose="02020603050405020304" pitchFamily="18" charset="0"/>
                <a:cs typeface="Times New Roman" panose="02020603050405020304" pitchFamily="18" charset="0"/>
              </a:rPr>
              <a:t>Kết</a:t>
            </a:r>
            <a:r>
              <a:rPr lang="en-US" sz="8800" b="1" dirty="0" smtClean="0">
                <a:solidFill>
                  <a:srgbClr val="7030A0"/>
                </a:solidFill>
                <a:latin typeface="Times New Roman" panose="02020603050405020304" pitchFamily="18" charset="0"/>
                <a:cs typeface="Times New Roman" panose="02020603050405020304" pitchFamily="18" charset="0"/>
              </a:rPr>
              <a:t> </a:t>
            </a:r>
            <a:r>
              <a:rPr lang="en-US" sz="8800" b="1" dirty="0" err="1" smtClean="0">
                <a:solidFill>
                  <a:srgbClr val="7030A0"/>
                </a:solidFill>
                <a:latin typeface="Times New Roman" panose="02020603050405020304" pitchFamily="18" charset="0"/>
                <a:cs typeface="Times New Roman" panose="02020603050405020304" pitchFamily="18" charset="0"/>
              </a:rPr>
              <a:t>thúc</a:t>
            </a:r>
            <a:endParaRPr lang="en-US" sz="8800"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81000" y="2133600"/>
            <a:ext cx="10287000" cy="2209800"/>
          </a:xfrm>
        </p:spPr>
        <p:txBody>
          <a:bodyPr>
            <a:normAutofit/>
          </a:bodyPr>
          <a:lstStyle/>
          <a:p>
            <a:r>
              <a:rPr lang="en-US" sz="6000" b="1" dirty="0" err="1" smtClean="0">
                <a:solidFill>
                  <a:srgbClr val="0070C0"/>
                </a:solidFill>
                <a:latin typeface="Times New Roman" panose="02020603050405020304" pitchFamily="18" charset="0"/>
                <a:cs typeface="Times New Roman" panose="02020603050405020304" pitchFamily="18" charset="0"/>
              </a:rPr>
              <a:t>Ổn</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định</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tổ</a:t>
            </a:r>
            <a:r>
              <a:rPr lang="en-US" sz="6000" b="1" dirty="0" smtClean="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chức</a:t>
            </a:r>
            <a:br>
              <a:rPr lang="en-US" sz="6000" b="1" dirty="0" smtClean="0">
                <a:latin typeface="Times New Roman" panose="02020603050405020304" pitchFamily="18" charset="0"/>
                <a:cs typeface="Times New Roman" panose="02020603050405020304" pitchFamily="18" charset="0"/>
              </a:rPr>
            </a:br>
            <a:r>
              <a:rPr lang="en-US" b="1" dirty="0" smtClean="0">
                <a:solidFill>
                  <a:srgbClr val="7030A0"/>
                </a:solidFill>
                <a:latin typeface="Times New Roman" panose="02020603050405020304" pitchFamily="18" charset="0"/>
                <a:cs typeface="Times New Roman" panose="02020603050405020304" pitchFamily="18" charset="0"/>
              </a:rPr>
              <a:t>Cho </a:t>
            </a:r>
            <a:r>
              <a:rPr lang="en-US" b="1" dirty="0" err="1" smtClean="0">
                <a:solidFill>
                  <a:srgbClr val="7030A0"/>
                </a:solidFill>
                <a:latin typeface="Times New Roman" panose="02020603050405020304" pitchFamily="18" charset="0"/>
                <a:cs typeface="Times New Roman" panose="02020603050405020304" pitchFamily="18" charset="0"/>
              </a:rPr>
              <a:t>trẻ</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hát“Trời</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nắng</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trời</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mưa</a:t>
            </a:r>
            <a:r>
              <a:rPr lang="en-US" b="1" dirty="0" smtClean="0">
                <a:solidFill>
                  <a:srgbClr val="7030A0"/>
                </a:solidFill>
                <a:latin typeface="Times New Roman" panose="02020603050405020304" pitchFamily="18" charset="0"/>
                <a:cs typeface="Times New Roman" panose="02020603050405020304" pitchFamily="18" charset="0"/>
              </a:rPr>
              <a:t>”</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4" name="TroiNangTroiMua-V.A-280216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3962400" y="4114800"/>
            <a:ext cx="1106170" cy="1147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1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981200" y="1219200"/>
            <a:ext cx="6096000" cy="1828800"/>
          </a:xfrm>
        </p:spPr>
        <p:txBody>
          <a:bodyPr>
            <a:noAutofit/>
          </a:bodyPr>
          <a:lstStyle/>
          <a:p>
            <a:r>
              <a:rPr lang="en-US" sz="8800" b="1" dirty="0" err="1" smtClean="0">
                <a:solidFill>
                  <a:srgbClr val="7030A0"/>
                </a:solidFill>
                <a:latin typeface="Times New Roman" panose="02020603050405020304" pitchFamily="18" charset="0"/>
                <a:cs typeface="Times New Roman" panose="02020603050405020304" pitchFamily="18" charset="0"/>
              </a:rPr>
              <a:t>Khởi</a:t>
            </a:r>
            <a:r>
              <a:rPr lang="en-US" sz="8800" b="1" dirty="0" smtClean="0">
                <a:solidFill>
                  <a:srgbClr val="7030A0"/>
                </a:solidFill>
                <a:latin typeface="Times New Roman" panose="02020603050405020304" pitchFamily="18" charset="0"/>
                <a:cs typeface="Times New Roman" panose="02020603050405020304" pitchFamily="18" charset="0"/>
              </a:rPr>
              <a:t> </a:t>
            </a:r>
            <a:r>
              <a:rPr lang="en-US" sz="8800" b="1" dirty="0" err="1" smtClean="0">
                <a:solidFill>
                  <a:srgbClr val="7030A0"/>
                </a:solidFill>
                <a:latin typeface="Times New Roman" panose="02020603050405020304" pitchFamily="18" charset="0"/>
                <a:cs typeface="Times New Roman" panose="02020603050405020304" pitchFamily="18" charset="0"/>
              </a:rPr>
              <a:t>động</a:t>
            </a:r>
            <a:endParaRPr lang="en-US" sz="8800" b="1" dirty="0">
              <a:solidFill>
                <a:srgbClr val="7030A0"/>
              </a:solidFill>
              <a:latin typeface="Times New Roman" panose="02020603050405020304" pitchFamily="18" charset="0"/>
              <a:cs typeface="Times New Roman" panose="02020603050405020304" pitchFamily="18" charset="0"/>
            </a:endParaRPr>
          </a:p>
        </p:txBody>
      </p:sp>
      <p:pic>
        <p:nvPicPr>
          <p:cNvPr id="2" name="THE DUC CHAO NAM HOC MOI KHOI BE KHU 1-1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981200" y="1219200"/>
            <a:ext cx="6096000" cy="1828800"/>
          </a:xfrm>
        </p:spPr>
        <p:txBody>
          <a:bodyPr>
            <a:noAutofit/>
          </a:bodyPr>
          <a:lstStyle/>
          <a:p>
            <a:r>
              <a:rPr lang="en-US" sz="8800" b="1" dirty="0" err="1" smtClean="0">
                <a:solidFill>
                  <a:srgbClr val="7030A0"/>
                </a:solidFill>
                <a:latin typeface="Times New Roman" panose="02020603050405020304" pitchFamily="18" charset="0"/>
                <a:cs typeface="Times New Roman" panose="02020603050405020304" pitchFamily="18" charset="0"/>
              </a:rPr>
              <a:t>Trọng</a:t>
            </a:r>
            <a:r>
              <a:rPr lang="en-US" sz="8800" b="1" dirty="0" smtClean="0">
                <a:solidFill>
                  <a:srgbClr val="7030A0"/>
                </a:solidFill>
                <a:latin typeface="Times New Roman" panose="02020603050405020304" pitchFamily="18" charset="0"/>
                <a:cs typeface="Times New Roman" panose="02020603050405020304" pitchFamily="18" charset="0"/>
              </a:rPr>
              <a:t> </a:t>
            </a:r>
            <a:r>
              <a:rPr lang="en-US" sz="8800" b="1" dirty="0" err="1" smtClean="0">
                <a:solidFill>
                  <a:srgbClr val="7030A0"/>
                </a:solidFill>
                <a:latin typeface="Times New Roman" panose="02020603050405020304" pitchFamily="18" charset="0"/>
                <a:cs typeface="Times New Roman" panose="02020603050405020304" pitchFamily="18" charset="0"/>
              </a:rPr>
              <a:t>động</a:t>
            </a:r>
            <a:endParaRPr lang="en-US" sz="8800"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255" y="2133600"/>
            <a:ext cx="9138745" cy="2209800"/>
          </a:xfrm>
        </p:spPr>
        <p:txBody>
          <a:bodyPr>
            <a:normAutofit/>
          </a:bodyPr>
          <a:lstStyle/>
          <a:p>
            <a:r>
              <a:rPr lang="en-US" sz="6000" b="1" dirty="0" err="1" smtClean="0">
                <a:solidFill>
                  <a:srgbClr val="7030A0"/>
                </a:solidFill>
                <a:latin typeface="Times New Roman" panose="02020603050405020304" pitchFamily="18" charset="0"/>
                <a:cs typeface="Times New Roman" panose="02020603050405020304" pitchFamily="18" charset="0"/>
              </a:rPr>
              <a:t>Bài</a:t>
            </a:r>
            <a:r>
              <a:rPr lang="en-US" sz="6000" b="1" dirty="0" smtClean="0">
                <a:solidFill>
                  <a:srgbClr val="7030A0"/>
                </a:solidFill>
                <a:latin typeface="Times New Roman" panose="02020603050405020304" pitchFamily="18" charset="0"/>
                <a:cs typeface="Times New Roman" panose="02020603050405020304" pitchFamily="18" charset="0"/>
              </a:rPr>
              <a:t> </a:t>
            </a:r>
            <a:r>
              <a:rPr lang="en-US" sz="6000" b="1" dirty="0" err="1" smtClean="0">
                <a:solidFill>
                  <a:srgbClr val="7030A0"/>
                </a:solidFill>
                <a:latin typeface="Times New Roman" panose="02020603050405020304" pitchFamily="18" charset="0"/>
                <a:cs typeface="Times New Roman" panose="02020603050405020304" pitchFamily="18" charset="0"/>
              </a:rPr>
              <a:t>tập</a:t>
            </a:r>
            <a:r>
              <a:rPr lang="en-US" sz="6000" b="1" dirty="0" smtClean="0">
                <a:solidFill>
                  <a:srgbClr val="7030A0"/>
                </a:solidFill>
                <a:latin typeface="Times New Roman" panose="02020603050405020304" pitchFamily="18" charset="0"/>
                <a:cs typeface="Times New Roman" panose="02020603050405020304" pitchFamily="18" charset="0"/>
              </a:rPr>
              <a:t> </a:t>
            </a:r>
            <a:r>
              <a:rPr lang="en-US" sz="6000" b="1" dirty="0" err="1" smtClean="0">
                <a:solidFill>
                  <a:srgbClr val="7030A0"/>
                </a:solidFill>
                <a:latin typeface="Times New Roman" panose="02020603050405020304" pitchFamily="18" charset="0"/>
                <a:cs typeface="Times New Roman" panose="02020603050405020304" pitchFamily="18" charset="0"/>
              </a:rPr>
              <a:t>phát</a:t>
            </a:r>
            <a:r>
              <a:rPr lang="en-US" sz="6000" b="1" dirty="0" smtClean="0">
                <a:solidFill>
                  <a:srgbClr val="7030A0"/>
                </a:solidFill>
                <a:latin typeface="Times New Roman" panose="02020603050405020304" pitchFamily="18" charset="0"/>
                <a:cs typeface="Times New Roman" panose="02020603050405020304" pitchFamily="18" charset="0"/>
              </a:rPr>
              <a:t> </a:t>
            </a:r>
            <a:r>
              <a:rPr lang="en-US" sz="6000" b="1" dirty="0" err="1" smtClean="0">
                <a:solidFill>
                  <a:srgbClr val="7030A0"/>
                </a:solidFill>
                <a:latin typeface="Times New Roman" panose="02020603050405020304" pitchFamily="18" charset="0"/>
                <a:cs typeface="Times New Roman" panose="02020603050405020304" pitchFamily="18" charset="0"/>
              </a:rPr>
              <a:t>triển</a:t>
            </a:r>
            <a:r>
              <a:rPr lang="en-US" sz="6000" b="1" dirty="0" smtClean="0">
                <a:solidFill>
                  <a:srgbClr val="7030A0"/>
                </a:solidFill>
                <a:latin typeface="Times New Roman" panose="02020603050405020304" pitchFamily="18" charset="0"/>
                <a:cs typeface="Times New Roman" panose="02020603050405020304" pitchFamily="18" charset="0"/>
              </a:rPr>
              <a:t> </a:t>
            </a:r>
            <a:r>
              <a:rPr lang="en-US" sz="6000" b="1" dirty="0" err="1" smtClean="0">
                <a:solidFill>
                  <a:srgbClr val="7030A0"/>
                </a:solidFill>
                <a:latin typeface="Times New Roman" panose="02020603050405020304" pitchFamily="18" charset="0"/>
                <a:cs typeface="Times New Roman" panose="02020603050405020304" pitchFamily="18" charset="0"/>
              </a:rPr>
              <a:t>chung</a:t>
            </a:r>
            <a:endParaRPr lang="en-US" sz="6000" b="1" dirty="0">
              <a:solidFill>
                <a:srgbClr val="7030A0"/>
              </a:solidFill>
              <a:latin typeface="Times New Roman" panose="02020603050405020304" pitchFamily="18" charset="0"/>
              <a:cs typeface="Times New Roman" panose="02020603050405020304" pitchFamily="18" charset="0"/>
            </a:endParaRPr>
          </a:p>
        </p:txBody>
      </p:sp>
      <p:pic>
        <p:nvPicPr>
          <p:cNvPr id="2" name="NangSom-thể dục.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85800" y="52578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255" y="2133600"/>
            <a:ext cx="9138745" cy="2209800"/>
          </a:xfrm>
        </p:spPr>
        <p:txBody>
          <a:bodyPr>
            <a:normAutofit/>
          </a:bodyPr>
          <a:lstStyle/>
          <a:p>
            <a:r>
              <a:rPr lang="en-US" sz="4800" b="1" dirty="0" smtClean="0">
                <a:solidFill>
                  <a:srgbClr val="7030A0"/>
                </a:solidFill>
                <a:latin typeface="Times New Roman" panose="02020603050405020304" pitchFamily="18" charset="0"/>
                <a:cs typeface="Times New Roman" panose="02020603050405020304" pitchFamily="18" charset="0"/>
              </a:rPr>
              <a:t>VĐCB: “</a:t>
            </a:r>
            <a:r>
              <a:rPr lang="en-US" sz="4800" b="1" dirty="0" err="1">
                <a:solidFill>
                  <a:srgbClr val="7030A0"/>
                </a:solidFill>
                <a:latin typeface="Times New Roman" panose="02020603050405020304" pitchFamily="18" charset="0"/>
                <a:cs typeface="Times New Roman" panose="02020603050405020304" pitchFamily="18" charset="0"/>
              </a:rPr>
              <a:t>B</a:t>
            </a:r>
            <a:r>
              <a:rPr lang="en-US" sz="4800" b="1" dirty="0" err="1" smtClean="0">
                <a:solidFill>
                  <a:srgbClr val="7030A0"/>
                </a:solidFill>
                <a:latin typeface="Times New Roman" panose="02020603050405020304" pitchFamily="18" charset="0"/>
                <a:cs typeface="Times New Roman" panose="02020603050405020304" pitchFamily="18" charset="0"/>
              </a:rPr>
              <a:t>ò</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chui</a:t>
            </a:r>
            <a:r>
              <a:rPr lang="en-US" sz="4800" b="1" dirty="0" smtClean="0">
                <a:solidFill>
                  <a:srgbClr val="7030A0"/>
                </a:solidFill>
                <a:latin typeface="Times New Roman" panose="02020603050405020304" pitchFamily="18" charset="0"/>
                <a:cs typeface="Times New Roman" panose="02020603050405020304" pitchFamily="18" charset="0"/>
              </a:rPr>
              <a:t> qua </a:t>
            </a:r>
            <a:r>
              <a:rPr lang="en-US" sz="4800" b="1" dirty="0" err="1" smtClean="0">
                <a:solidFill>
                  <a:srgbClr val="7030A0"/>
                </a:solidFill>
                <a:latin typeface="Times New Roman" panose="02020603050405020304" pitchFamily="18" charset="0"/>
                <a:cs typeface="Times New Roman" panose="02020603050405020304" pitchFamily="18" charset="0"/>
              </a:rPr>
              <a:t>cổng</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bật</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về</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phía</a:t>
            </a:r>
            <a:r>
              <a:rPr lang="en-US" sz="4800" b="1" dirty="0" smtClean="0">
                <a:solidFill>
                  <a:srgbClr val="7030A0"/>
                </a:solidFill>
                <a:latin typeface="Times New Roman" panose="02020603050405020304" pitchFamily="18" charset="0"/>
                <a:cs typeface="Times New Roman" panose="02020603050405020304" pitchFamily="18" charset="0"/>
              </a:rPr>
              <a:t> </a:t>
            </a:r>
            <a:r>
              <a:rPr lang="en-US" sz="4800" b="1" dirty="0" err="1" smtClean="0">
                <a:solidFill>
                  <a:srgbClr val="7030A0"/>
                </a:solidFill>
                <a:latin typeface="Times New Roman" panose="02020603050405020304" pitchFamily="18" charset="0"/>
                <a:cs typeface="Times New Roman" panose="02020603050405020304" pitchFamily="18" charset="0"/>
              </a:rPr>
              <a:t>trước”</a:t>
            </a:r>
            <a:endParaRPr lang="en-US" sz="4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798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313328" y="2857500"/>
            <a:ext cx="6553201" cy="1143000"/>
          </a:xfrm>
        </p:spPr>
        <p:txBody>
          <a:bodyPr/>
          <a:lstStyle/>
          <a:p>
            <a:r>
              <a:rPr lang="en-US" b="1" dirty="0" err="1" smtClean="0">
                <a:solidFill>
                  <a:srgbClr val="7030A0"/>
                </a:solidFill>
                <a:latin typeface="Times New Roman" panose="02020603050405020304" pitchFamily="18" charset="0"/>
                <a:cs typeface="Times New Roman" panose="02020603050405020304" pitchFamily="18" charset="0"/>
              </a:rPr>
              <a:t>Cô</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làm</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mẫu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lần</a:t>
            </a:r>
            <a:r>
              <a:rPr lang="en-US" b="1" dirty="0" smtClean="0">
                <a:solidFill>
                  <a:srgbClr val="7030A0"/>
                </a:solidFill>
                <a:latin typeface="Times New Roman" panose="02020603050405020304" pitchFamily="18" charset="0"/>
                <a:cs typeface="Times New Roman" panose="02020603050405020304" pitchFamily="18" charset="0"/>
              </a:rPr>
              <a:t> 1</a:t>
            </a:r>
            <a:endParaRPr lang="en-US"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20" y="23648"/>
            <a:ext cx="9122980" cy="69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1020" y="2367664"/>
            <a:ext cx="9122980" cy="4261736"/>
          </a:xfrm>
        </p:spPr>
        <p:txBody>
          <a:bodyPr>
            <a:normAutofit/>
          </a:bodyPr>
          <a:lstStyle/>
          <a:p>
            <a:r>
              <a:rPr lang="en-US" b="1" dirty="0" err="1" smtClean="0">
                <a:solidFill>
                  <a:srgbClr val="0070C0"/>
                </a:solidFill>
                <a:latin typeface="Times New Roman" panose="02020603050405020304" pitchFamily="18" charset="0"/>
                <a:cs typeface="Times New Roman" panose="02020603050405020304" pitchFamily="18" charset="0"/>
              </a:rPr>
              <a:t>Cô</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làm</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mẫu</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lần</a:t>
            </a:r>
            <a:r>
              <a:rPr lang="en-US" b="1" dirty="0" smtClean="0">
                <a:solidFill>
                  <a:srgbClr val="0070C0"/>
                </a:solidFill>
                <a:latin typeface="Times New Roman" panose="02020603050405020304" pitchFamily="18" charset="0"/>
                <a:cs typeface="Times New Roman" panose="02020603050405020304" pitchFamily="18" charset="0"/>
              </a:rPr>
              <a:t> 2</a:t>
            </a:r>
            <a:br>
              <a:rPr lang="en-US" b="1" dirty="0" smtClean="0">
                <a:solidFill>
                  <a:srgbClr val="0070C0"/>
                </a:solidFill>
                <a:latin typeface="Times New Roman" panose="02020603050405020304" pitchFamily="18" charset="0"/>
                <a:cs typeface="Times New Roman" panose="02020603050405020304" pitchFamily="18" charset="0"/>
              </a:rPr>
            </a:br>
            <a:r>
              <a:rPr lang="vi-VN" sz="3200" dirty="0">
                <a:solidFill>
                  <a:srgbClr val="7030A0"/>
                </a:solidFill>
              </a:rPr>
              <a:t>Tư thế chuẩn bị : Cô đi từ đầu hàng đến trước vạch xuất phát và cúi xuống nhặt túi cát. Khi có hiệu lệnh “Chuẩn bị”, </a:t>
            </a:r>
            <a:r>
              <a:rPr lang="vi-VN" sz="3200" dirty="0" smtClean="0">
                <a:solidFill>
                  <a:srgbClr val="7030A0"/>
                </a:solidFill>
              </a:rPr>
              <a:t>cô </a:t>
            </a:r>
            <a:r>
              <a:rPr lang="vi-VN" sz="3200" dirty="0">
                <a:solidFill>
                  <a:srgbClr val="7030A0"/>
                </a:solidFill>
              </a:rPr>
              <a:t>khụy gối và chống 2 tay xuống đất. Khi có hiệu lệnh “bắt đầu” cô bắt đầu bò, bò chân nọ tay kia, cô bò khéo léo để không làm đổ cổng. Bò hết cổng rồi cô đứng dậy và bật mạnh về phía trước sau đó cô về chỗ ngồi của mình</a:t>
            </a:r>
            <a:r>
              <a:rPr lang="vi-VN" sz="3200" dirty="0"/>
              <a:t>.</a:t>
            </a:r>
            <a:endParaRPr lang="en-US" sz="31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513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2057400"/>
            <a:ext cx="9144000" cy="1143000"/>
          </a:xfrm>
        </p:spPr>
        <p:txBody>
          <a:bodyPr>
            <a:noAutofit/>
          </a:bodyPr>
          <a:lstStyle/>
          <a:p>
            <a:r>
              <a:rPr lang="en-US" sz="8000" b="1" dirty="0" err="1" smtClean="0">
                <a:solidFill>
                  <a:srgbClr val="7030A0"/>
                </a:solidFill>
                <a:latin typeface="Times New Roman" panose="02020603050405020304" pitchFamily="18" charset="0"/>
                <a:cs typeface="Times New Roman" panose="02020603050405020304" pitchFamily="18" charset="0"/>
              </a:rPr>
              <a:t>Trẻ</a:t>
            </a:r>
            <a:r>
              <a:rPr lang="en-US" sz="8000" b="1" dirty="0" smtClean="0">
                <a:solidFill>
                  <a:srgbClr val="7030A0"/>
                </a:solidFill>
                <a:latin typeface="Times New Roman" panose="02020603050405020304" pitchFamily="18" charset="0"/>
                <a:cs typeface="Times New Roman" panose="02020603050405020304" pitchFamily="18" charset="0"/>
              </a:rPr>
              <a:t> </a:t>
            </a:r>
            <a:r>
              <a:rPr lang="en-US" sz="8000" b="1" dirty="0" err="1" smtClean="0">
                <a:solidFill>
                  <a:srgbClr val="7030A0"/>
                </a:solidFill>
                <a:latin typeface="Times New Roman" panose="02020603050405020304" pitchFamily="18" charset="0"/>
                <a:cs typeface="Times New Roman" panose="02020603050405020304" pitchFamily="18" charset="0"/>
              </a:rPr>
              <a:t>thực</a:t>
            </a:r>
            <a:r>
              <a:rPr lang="en-US" sz="8000" b="1" dirty="0" smtClean="0">
                <a:solidFill>
                  <a:srgbClr val="7030A0"/>
                </a:solidFill>
                <a:latin typeface="Times New Roman" panose="02020603050405020304" pitchFamily="18" charset="0"/>
                <a:cs typeface="Times New Roman" panose="02020603050405020304" pitchFamily="18" charset="0"/>
              </a:rPr>
              <a:t> </a:t>
            </a:r>
            <a:r>
              <a:rPr lang="en-US" sz="8000" b="1" dirty="0" err="1" smtClean="0">
                <a:solidFill>
                  <a:srgbClr val="7030A0"/>
                </a:solidFill>
                <a:latin typeface="Times New Roman" panose="02020603050405020304" pitchFamily="18" charset="0"/>
                <a:cs typeface="Times New Roman" panose="02020603050405020304" pitchFamily="18" charset="0"/>
              </a:rPr>
              <a:t>hiện</a:t>
            </a:r>
            <a:endParaRPr lang="en-US" sz="8000"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666</Words>
  <Application>WPS Presentation</Application>
  <PresentationFormat>On-screen Show (4:3)</PresentationFormat>
  <Paragraphs>27</Paragraphs>
  <Slides>11</Slides>
  <Notes>0</Notes>
  <HiddenSlides>0</HiddenSlides>
  <MMClips>3</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11</vt:i4>
      </vt:variant>
    </vt:vector>
  </HeadingPairs>
  <TitlesOfParts>
    <vt:vector size="19" baseType="lpstr">
      <vt:lpstr>Arial</vt:lpstr>
      <vt:lpstr>SimSun</vt:lpstr>
      <vt:lpstr>Wingdings</vt:lpstr>
      <vt:lpstr>Times New Roman</vt:lpstr>
      <vt:lpstr>Microsoft YaHei</vt:lpstr>
      <vt:lpstr>Arial Unicode MS</vt:lpstr>
      <vt:lpstr>Calibri</vt:lpstr>
      <vt:lpstr>Office Theme</vt:lpstr>
      <vt:lpstr>LĨNH VỰC PHÁT TRIỂN THỂ CHẤT</vt:lpstr>
      <vt:lpstr>Ổn định tổ chức Cho trẻ hát“Trời nắng trời mưa”</vt:lpstr>
      <vt:lpstr>Khởi động</vt:lpstr>
      <vt:lpstr>Trọng động</vt:lpstr>
      <vt:lpstr>Bài tập phát triển chung</vt:lpstr>
      <vt:lpstr>VĐCB: “Bò chui qua cổng- bật về phía trước”</vt:lpstr>
      <vt:lpstr>Cô làm mẫu lần 1</vt:lpstr>
      <vt:lpstr>Cô làm mẫu lần 2 Tư thế chuẩn bị : Cô đi từ đầu hàng đến trước vạch xuất phát và cúi xuống nhặt túi cát. Khi có hiệu lệnh “Chuẩn bị”, cô khụy gối và chống 2 tay xuống đất. Khi có hiệu lệnh “bắt đầu” cô bắt đầu bò, bò chân nọ tay kia, cô bò khéo léo để không làm đổ cổng. Bò hết cổng rồi cô đứng dậy và bật mạnh về phía trước sau đó cô về chỗ ngồi của mình.</vt:lpstr>
      <vt:lpstr>Trẻ thực hiện</vt:lpstr>
      <vt:lpstr>Hồi tĩnh</vt:lpstr>
      <vt:lpstr>Kết thúc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LĨNH VỰC PHÁT TRIỂN THỂ CHẤT</dc:title>
  <dc:creator>Windows User</dc:creator>
  <cp:lastModifiedBy>Techsi.vn</cp:lastModifiedBy>
  <cp:revision>17</cp:revision>
  <dcterms:created xsi:type="dcterms:W3CDTF">2021-03-16T13:29:00Z</dcterms:created>
  <dcterms:modified xsi:type="dcterms:W3CDTF">2024-03-27T02:44:43Z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339E35CDE0EF4673AB9F3CAA7C152BA8_12</vt:lpwstr>
  </property>
  <property fmtid="{D5CDD505-2E9C-101B-9397-08002B2CF9AE}" pid="3" name="KSOProductBuildVer">
    <vt:lpwstr>1033-12.2.0.13538</vt:lpwstr>
  </property>
</Properties>
</file>