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6" r:id="rId3"/>
    <p:sldId id="273" r:id="rId4"/>
    <p:sldId id="274" r:id="rId5"/>
    <p:sldId id="285" r:id="rId6"/>
    <p:sldId id="278" r:id="rId7"/>
    <p:sldId id="284" r:id="rId8"/>
    <p:sldId id="265" r:id="rId9"/>
    <p:sldId id="269" r:id="rId10"/>
    <p:sldId id="271" r:id="rId11"/>
    <p:sldId id="27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62" d="100"/>
          <a:sy n="62" d="100"/>
        </p:scale>
        <p:origin x="-732"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5E30B6-C739-4A9B-A28B-38A7FB6749E1}"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313263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E30B6-C739-4A9B-A28B-38A7FB6749E1}"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2957115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E30B6-C739-4A9B-A28B-38A7FB6749E1}"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180623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E30B6-C739-4A9B-A28B-38A7FB6749E1}"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126856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5E30B6-C739-4A9B-A28B-38A7FB6749E1}"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405332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5E30B6-C739-4A9B-A28B-38A7FB6749E1}"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25158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E30B6-C739-4A9B-A28B-38A7FB6749E1}"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83594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5E30B6-C739-4A9B-A28B-38A7FB6749E1}" type="datetimeFigureOut">
              <a:rPr lang="en-US" smtClean="0"/>
              <a:t>3/10/2023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261335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E30B6-C739-4A9B-A28B-38A7FB6749E1}" type="datetimeFigureOut">
              <a:rPr lang="en-US" smtClean="0"/>
              <a:t>3/10/2023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47279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E30B6-C739-4A9B-A28B-38A7FB6749E1}"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3215724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E30B6-C739-4A9B-A28B-38A7FB6749E1}"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t>‹#›</a:t>
            </a:fld>
            <a:endParaRPr lang="en-US"/>
          </a:p>
        </p:txBody>
      </p:sp>
    </p:spTree>
    <p:extLst>
      <p:ext uri="{BB962C8B-B14F-4D97-AF65-F5344CB8AC3E}">
        <p14:creationId xmlns:p14="http://schemas.microsoft.com/office/powerpoint/2010/main" val="232741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E30B6-C739-4A9B-A28B-38A7FB6749E1}" type="datetimeFigureOut">
              <a:rPr lang="en-US" smtClean="0"/>
              <a:t>3/10/2023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9E6C8-B4D8-402B-910F-E6463A95335E}" type="slidenum">
              <a:rPr lang="en-US" smtClean="0"/>
              <a:t>‹#›</a:t>
            </a:fld>
            <a:endParaRPr lang="en-US"/>
          </a:p>
        </p:txBody>
      </p:sp>
    </p:spTree>
    <p:extLst>
      <p:ext uri="{BB962C8B-B14F-4D97-AF65-F5344CB8AC3E}">
        <p14:creationId xmlns:p14="http://schemas.microsoft.com/office/powerpoint/2010/main" val="200810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mp3"/><Relationship Id="rId7" Type="http://schemas.openxmlformats.org/officeDocument/2006/relationships/image" Target="../media/image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slideLayout" Target="../slideLayouts/slideLayout6.xml"/><Relationship Id="rId4" Type="http://schemas.openxmlformats.org/officeDocument/2006/relationships/audio" Target="../media/media1.mp3"/><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04800"/>
            <a:ext cx="6553200" cy="769441"/>
          </a:xfrm>
          <a:prstGeom prst="rect">
            <a:avLst/>
          </a:prstGeom>
          <a:noFill/>
        </p:spPr>
        <p:txBody>
          <a:bodyPr wrap="square" rtlCol="0">
            <a:spAutoFit/>
          </a:bodyPr>
          <a:lstStyle/>
          <a:p>
            <a:pPr algn="ctr"/>
            <a:r>
              <a:rPr lang="en-US" sz="2400" b="1" dirty="0" smtClean="0">
                <a:solidFill>
                  <a:srgbClr val="002060"/>
                </a:solidFill>
                <a:latin typeface="Times New Roman" pitchFamily="18" charset="0"/>
                <a:cs typeface="Times New Roman" pitchFamily="18" charset="0"/>
              </a:rPr>
              <a:t>PHÒNG GD- ĐT QUẬN LONG BIÊN</a:t>
            </a:r>
          </a:p>
          <a:p>
            <a:pPr algn="ctr"/>
            <a:r>
              <a:rPr lang="en-US" sz="2000" b="1" dirty="0" smtClean="0">
                <a:solidFill>
                  <a:srgbClr val="002060"/>
                </a:solidFill>
                <a:latin typeface="Times New Roman" pitchFamily="18" charset="0"/>
                <a:cs typeface="Times New Roman" pitchFamily="18" charset="0"/>
              </a:rPr>
              <a:t>TRƯỜNG MẦM NON GIANG BIÊN </a:t>
            </a:r>
            <a:endParaRPr lang="en-US" sz="2000" b="1" dirty="0">
              <a:solidFill>
                <a:srgbClr val="002060"/>
              </a:solidFill>
              <a:latin typeface="Times New Roman" pitchFamily="18" charset="0"/>
              <a:cs typeface="Times New Roman" pitchFamily="18" charset="0"/>
            </a:endParaRPr>
          </a:p>
        </p:txBody>
      </p:sp>
      <p:sp>
        <p:nvSpPr>
          <p:cNvPr id="5" name="TextBox 4"/>
          <p:cNvSpPr txBox="1"/>
          <p:nvPr/>
        </p:nvSpPr>
        <p:spPr>
          <a:xfrm>
            <a:off x="152400" y="2133600"/>
            <a:ext cx="8991600"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  LĨNH </a:t>
            </a:r>
            <a:r>
              <a:rPr lang="en-US" sz="4000" b="1" dirty="0" smtClean="0">
                <a:solidFill>
                  <a:srgbClr val="FF0000"/>
                </a:solidFill>
                <a:latin typeface="Times New Roman" pitchFamily="18" charset="0"/>
                <a:cs typeface="Times New Roman" pitchFamily="18" charset="0"/>
              </a:rPr>
              <a:t>VỰC PHÁT TRIỂN TC - XH</a:t>
            </a:r>
            <a:endParaRPr lang="en-US" sz="4000" b="1" dirty="0">
              <a:solidFill>
                <a:srgbClr val="FF0000"/>
              </a:solidFill>
              <a:latin typeface="Times New Roman" pitchFamily="18" charset="0"/>
              <a:cs typeface="Times New Roman" pitchFamily="18" charset="0"/>
            </a:endParaRPr>
          </a:p>
        </p:txBody>
      </p:sp>
      <p:sp>
        <p:nvSpPr>
          <p:cNvPr id="6" name="TextBox 5"/>
          <p:cNvSpPr txBox="1"/>
          <p:nvPr/>
        </p:nvSpPr>
        <p:spPr>
          <a:xfrm>
            <a:off x="609600" y="3048000"/>
            <a:ext cx="8534400" cy="1569660"/>
          </a:xfrm>
          <a:prstGeom prst="rect">
            <a:avLst/>
          </a:prstGeom>
          <a:noFill/>
        </p:spPr>
        <p:txBody>
          <a:bodyPr wrap="square" rtlCol="0">
            <a:spAutoFit/>
          </a:bodyPr>
          <a:lstStyle/>
          <a:p>
            <a:r>
              <a:rPr lang="en-US" sz="3200" b="1" dirty="0" err="1" smtClean="0">
                <a:solidFill>
                  <a:srgbClr val="7030A0"/>
                </a:solidFill>
                <a:latin typeface="Times New Roman" pitchFamily="18" charset="0"/>
                <a:cs typeface="Times New Roman" pitchFamily="18" charset="0"/>
              </a:rPr>
              <a:t>Đề</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tài</a:t>
            </a:r>
            <a:r>
              <a:rPr lang="en-US" sz="3200" b="1" dirty="0" smtClean="0">
                <a:solidFill>
                  <a:srgbClr val="7030A0"/>
                </a:solidFill>
                <a:latin typeface="Times New Roman" pitchFamily="18" charset="0"/>
                <a:cs typeface="Times New Roman" pitchFamily="18" charset="0"/>
              </a:rPr>
              <a:t>	: </a:t>
            </a:r>
            <a:r>
              <a:rPr lang="en-US" sz="3200" b="1" dirty="0" err="1" smtClean="0">
                <a:solidFill>
                  <a:srgbClr val="7030A0"/>
                </a:solidFill>
                <a:latin typeface="Times New Roman" pitchFamily="18" charset="0"/>
                <a:cs typeface="Times New Roman" pitchFamily="18" charset="0"/>
              </a:rPr>
              <a:t>Dạy</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hát</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Em</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chơi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thuyền</a:t>
            </a:r>
            <a:r>
              <a:rPr lang="en-US" sz="3200" b="1" dirty="0" smtClean="0">
                <a:solidFill>
                  <a:srgbClr val="7030A0"/>
                </a:solidFill>
                <a:latin typeface="Times New Roman" pitchFamily="18" charset="0"/>
                <a:cs typeface="Times New Roman" pitchFamily="18" charset="0"/>
              </a:rPr>
              <a:t>”</a:t>
            </a:r>
          </a:p>
          <a:p>
            <a:r>
              <a:rPr lang="en-US" sz="3200" b="1" dirty="0" smtClean="0">
                <a:solidFill>
                  <a:srgbClr val="7030A0"/>
                </a:solidFill>
                <a:latin typeface="Times New Roman" pitchFamily="18" charset="0"/>
                <a:cs typeface="Times New Roman" pitchFamily="18" charset="0"/>
              </a:rPr>
              <a:t>	 	 TC “Ai </a:t>
            </a:r>
            <a:r>
              <a:rPr lang="en-US" sz="3200" b="1" dirty="0" err="1" smtClean="0">
                <a:solidFill>
                  <a:srgbClr val="7030A0"/>
                </a:solidFill>
                <a:latin typeface="Times New Roman" pitchFamily="18" charset="0"/>
                <a:cs typeface="Times New Roman" pitchFamily="18" charset="0"/>
              </a:rPr>
              <a:t>nhanh</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nhất</a:t>
            </a:r>
            <a:r>
              <a:rPr lang="en-US" sz="3200" b="1" dirty="0" smtClean="0">
                <a:solidFill>
                  <a:srgbClr val="7030A0"/>
                </a:solidFill>
                <a:latin typeface="Times New Roman" pitchFamily="18" charset="0"/>
                <a:cs typeface="Times New Roman" pitchFamily="18" charset="0"/>
              </a:rPr>
              <a:t>”</a:t>
            </a:r>
          </a:p>
          <a:p>
            <a:r>
              <a:rPr lang="en-US" sz="3200" b="1" dirty="0" err="1" smtClean="0">
                <a:solidFill>
                  <a:srgbClr val="7030A0"/>
                </a:solidFill>
                <a:latin typeface="Times New Roman" pitchFamily="18" charset="0"/>
                <a:cs typeface="Times New Roman" pitchFamily="18" charset="0"/>
              </a:rPr>
              <a:t>Lứa</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tuổi</a:t>
            </a:r>
            <a:r>
              <a:rPr lang="en-US" sz="3200" b="1" dirty="0" smtClean="0">
                <a:solidFill>
                  <a:srgbClr val="7030A0"/>
                </a:solidFill>
                <a:latin typeface="Times New Roman" pitchFamily="18" charset="0"/>
                <a:cs typeface="Times New Roman" pitchFamily="18" charset="0"/>
              </a:rPr>
              <a:t>	: </a:t>
            </a:r>
            <a:r>
              <a:rPr lang="en-US" sz="3200" b="1" dirty="0" smtClean="0">
                <a:solidFill>
                  <a:srgbClr val="7030A0"/>
                </a:solidFill>
                <a:latin typeface="Times New Roman" pitchFamily="18" charset="0"/>
                <a:cs typeface="Times New Roman" pitchFamily="18" charset="0"/>
              </a:rPr>
              <a:t>MGB</a:t>
            </a:r>
            <a:endParaRPr lang="en-US" sz="3200" b="1" dirty="0" smtClean="0">
              <a:solidFill>
                <a:srgbClr val="7030A0"/>
              </a:solidFill>
              <a:latin typeface="Times New Roman" pitchFamily="18" charset="0"/>
              <a:cs typeface="Times New Roman" pitchFamily="18" charset="0"/>
            </a:endParaRPr>
          </a:p>
        </p:txBody>
      </p:sp>
      <p:sp>
        <p:nvSpPr>
          <p:cNvPr id="7" name="TextBox 6"/>
          <p:cNvSpPr txBox="1"/>
          <p:nvPr/>
        </p:nvSpPr>
        <p:spPr>
          <a:xfrm>
            <a:off x="3276600" y="5564535"/>
            <a:ext cx="2743200" cy="400110"/>
          </a:xfrm>
          <a:prstGeom prst="rect">
            <a:avLst/>
          </a:prstGeom>
          <a:noFill/>
        </p:spPr>
        <p:txBody>
          <a:bodyPr wrap="square" rtlCol="0">
            <a:spAutoFit/>
          </a:bodyPr>
          <a:lstStyle/>
          <a:p>
            <a:endParaRPr lang="en-US" sz="2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5932934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 y="304800"/>
            <a:ext cx="9140780" cy="61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1676400"/>
            <a:ext cx="9144000" cy="2514600"/>
          </a:xfrm>
        </p:spPr>
        <p:txBody>
          <a:bodyPr>
            <a:normAutofit/>
          </a:bodyPr>
          <a:lstStyle/>
          <a:p>
            <a:r>
              <a:rPr lang="vi-VN" b="1" dirty="0" smtClean="0">
                <a:solidFill>
                  <a:srgbClr val="FF0000"/>
                </a:solidFill>
              </a:rPr>
              <a:t>*</a:t>
            </a:r>
            <a:r>
              <a:rPr lang="en-US" b="1" dirty="0" smtClean="0">
                <a:solidFill>
                  <a:srgbClr val="FF0000"/>
                </a:solidFill>
                <a:latin typeface="Times New Roman" pitchFamily="18" charset="0"/>
                <a:cs typeface="Times New Roman" pitchFamily="18" charset="0"/>
              </a:rPr>
              <a:t>GD</a:t>
            </a:r>
            <a:r>
              <a:rPr lang="vi-VN" b="1" dirty="0" smtClean="0">
                <a:solidFill>
                  <a:srgbClr val="FF0000"/>
                </a:solidFill>
              </a:rPr>
              <a:t>: </a:t>
            </a:r>
            <a:r>
              <a:rPr lang="vi-VN" b="1" dirty="0">
                <a:solidFill>
                  <a:srgbClr val="FF0000"/>
                </a:solidFill>
              </a:rPr>
              <a:t>Khi tham gia giao thông </a:t>
            </a:r>
            <a:r>
              <a:rPr lang="vi-VN" b="1" dirty="0" smtClean="0">
                <a:solidFill>
                  <a:srgbClr val="FF0000"/>
                </a:solidFill>
              </a:rPr>
              <a:t>các </a:t>
            </a:r>
            <a:r>
              <a:rPr lang="vi-VN" b="1" dirty="0">
                <a:solidFill>
                  <a:srgbClr val="FF0000"/>
                </a:solidFill>
              </a:rPr>
              <a:t>con phải </a:t>
            </a:r>
            <a:r>
              <a:rPr lang="en-US" b="1" dirty="0" err="1" smtClean="0">
                <a:solidFill>
                  <a:srgbClr val="FF0000"/>
                </a:solidFill>
                <a:latin typeface="Times New Roman" pitchFamily="18" charset="0"/>
                <a:cs typeface="Times New Roman" pitchFamily="18" charset="0"/>
              </a:rPr>
              <a:t>tuân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thủ</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đúng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luật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lệ</a:t>
            </a:r>
            <a:r>
              <a:rPr lang="en-US" b="1" dirty="0" smtClean="0">
                <a:solidFill>
                  <a:srgbClr val="FF0000"/>
                </a:solidFill>
                <a:latin typeface="Times New Roman" pitchFamily="18" charset="0"/>
                <a:cs typeface="Times New Roman" pitchFamily="18" charset="0"/>
              </a:rPr>
              <a:t> ATGT</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11821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2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19200" y="2844701"/>
            <a:ext cx="6705600" cy="1143000"/>
          </a:xfrm>
          <a:scene3d>
            <a:camera prst="isometricOffAxis1Right"/>
            <a:lightRig rig="threePt" dir="t"/>
          </a:scene3d>
        </p:spPr>
        <p:txBody>
          <a:bodyPr>
            <a:noAutofit/>
          </a:bodyPr>
          <a:lstStyle/>
          <a:p>
            <a:r>
              <a:rPr lang="en-US" sz="7200" b="1" smtClean="0">
                <a:latin typeface="Times New Roman" pitchFamily="18" charset="0"/>
                <a:cs typeface="Times New Roman" pitchFamily="18" charset="0"/>
              </a:rPr>
              <a:t>THANK YOU!</a:t>
            </a:r>
            <a:endParaRPr lang="en-US" sz="7200" b="1">
              <a:latin typeface="Times New Roman" pitchFamily="18" charset="0"/>
              <a:cs typeface="Times New Roman" pitchFamily="18" charset="0"/>
            </a:endParaRPr>
          </a:p>
        </p:txBody>
      </p:sp>
    </p:spTree>
    <p:extLst>
      <p:ext uri="{BB962C8B-B14F-4D97-AF65-F5344CB8AC3E}">
        <p14:creationId xmlns:p14="http://schemas.microsoft.com/office/powerpoint/2010/main" val="23752111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5632311"/>
          </a:xfrm>
          <a:prstGeom prst="rect">
            <a:avLst/>
          </a:prstGeom>
        </p:spPr>
        <p:txBody>
          <a:bodyPr wrap="square">
            <a:spAutoFit/>
          </a:bodyPr>
          <a:lstStyle/>
          <a:p>
            <a:r>
              <a:rPr lang="vi-VN" sz="2400" b="1" dirty="0">
                <a:latin typeface="Times New Roman" pitchFamily="18" charset="0"/>
                <a:cs typeface="Times New Roman" pitchFamily="18" charset="0"/>
              </a:rPr>
              <a:t>I, Mục đích, yêu cầu</a:t>
            </a:r>
            <a:endParaRPr lang="vi-VN"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1. Kiến thức:</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Trẻ biết tên bài hát “ Em đi chơi thuyền” của tác giả Trần Kiết Tường</a:t>
            </a:r>
          </a:p>
          <a:p>
            <a:r>
              <a:rPr lang="vi-VN" sz="2400" dirty="0">
                <a:latin typeface="Times New Roman" pitchFamily="18" charset="0"/>
                <a:cs typeface="Times New Roman" pitchFamily="18" charset="0"/>
              </a:rPr>
              <a:t>+ Trẻ biết nội dung bài hát: Bài hát nói về các bạn nhỏ được bố mẹ đưa đi chơi thảo cầm viên, các bạn thích chơi thuyền con vịt, thuyền con rồng và mẹ đã dặn các bạn nhỏ khi đi chơi trên thuyền phải ngồi yên để đảm bảo an toàn giao thông đấy.</a:t>
            </a:r>
          </a:p>
          <a:p>
            <a:r>
              <a:rPr lang="vi-VN" sz="2400" dirty="0">
                <a:latin typeface="Times New Roman" pitchFamily="18" charset="0"/>
                <a:cs typeface="Times New Roman" pitchFamily="18" charset="0"/>
              </a:rPr>
              <a:t>+ Bài hát có giai điệu vui tươi, rộn </a:t>
            </a:r>
            <a:r>
              <a:rPr lang="vi-VN" sz="2400" dirty="0" smtClean="0">
                <a:latin typeface="Times New Roman" pitchFamily="18" charset="0"/>
                <a:cs typeface="Times New Roman" pitchFamily="18" charset="0"/>
              </a:rPr>
              <a:t>ràng</a:t>
            </a:r>
            <a:endParaRPr lang="vi-VN"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2. Kỹ năng</a:t>
            </a:r>
            <a:endParaRPr lang="vi-VN"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 </a:t>
            </a:r>
            <a:r>
              <a:rPr lang="vi-VN" sz="2400" dirty="0">
                <a:latin typeface="Times New Roman" pitchFamily="18" charset="0"/>
                <a:cs typeface="Times New Roman" pitchFamily="18" charset="0"/>
              </a:rPr>
              <a:t>Trẻ hát thuộc lời bài hát</a:t>
            </a:r>
          </a:p>
          <a:p>
            <a:r>
              <a:rPr lang="vi-VN" sz="2400" dirty="0">
                <a:latin typeface="Times New Roman" pitchFamily="18" charset="0"/>
                <a:cs typeface="Times New Roman" pitchFamily="18" charset="0"/>
              </a:rPr>
              <a:t>- Rèn trẻ kĩ năng hát đúng nhịp bài hát</a:t>
            </a:r>
          </a:p>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Biết </a:t>
            </a:r>
            <a:r>
              <a:rPr lang="vi-VN" sz="2400" dirty="0">
                <a:latin typeface="Times New Roman" pitchFamily="18" charset="0"/>
                <a:cs typeface="Times New Roman" pitchFamily="18" charset="0"/>
              </a:rPr>
              <a:t>nhịp theo bài </a:t>
            </a:r>
            <a:r>
              <a:rPr lang="vi-VN" sz="2400" dirty="0" smtClean="0">
                <a:latin typeface="Times New Roman" pitchFamily="18" charset="0"/>
                <a:cs typeface="Times New Roman" pitchFamily="18" charset="0"/>
              </a:rPr>
              <a:t>hát</a:t>
            </a:r>
            <a:endParaRPr lang="vi-VN" sz="2400" dirty="0">
              <a:latin typeface="Times New Roman" pitchFamily="18" charset="0"/>
              <a:cs typeface="Times New Roman" pitchFamily="18" charset="0"/>
            </a:endParaRPr>
          </a:p>
          <a:p>
            <a:r>
              <a:rPr lang="vi-VN" sz="2400" b="1" dirty="0">
                <a:latin typeface="Times New Roman" pitchFamily="18" charset="0"/>
                <a:cs typeface="Times New Roman" pitchFamily="18" charset="0"/>
              </a:rPr>
              <a:t>3 Thái độ:</a:t>
            </a:r>
            <a:endParaRPr lang="vi-VN" sz="2400" dirty="0">
              <a:latin typeface="Times New Roman" pitchFamily="18" charset="0"/>
              <a:cs typeface="Times New Roman" pitchFamily="18" charset="0"/>
            </a:endParaRPr>
          </a:p>
          <a:p>
            <a:r>
              <a:rPr lang="vi-VN" sz="2400" dirty="0">
                <a:latin typeface="Times New Roman" pitchFamily="18" charset="0"/>
                <a:cs typeface="Times New Roman" pitchFamily="18" charset="0"/>
              </a:rPr>
              <a:t>- Trẻ hứng thú tham gia hoạt động.</a:t>
            </a:r>
          </a:p>
        </p:txBody>
      </p:sp>
    </p:spTree>
    <p:extLst>
      <p:ext uri="{BB962C8B-B14F-4D97-AF65-F5344CB8AC3E}">
        <p14:creationId xmlns:p14="http://schemas.microsoft.com/office/powerpoint/2010/main" val="402007593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 y="0"/>
            <a:ext cx="91521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0"/>
            <a:ext cx="8763000" cy="5016758"/>
          </a:xfrm>
          <a:prstGeom prst="rect">
            <a:avLst/>
          </a:prstGeom>
        </p:spPr>
        <p:txBody>
          <a:bodyPr wrap="square">
            <a:spAutoFit/>
          </a:bodyPr>
          <a:lstStyle/>
          <a:p>
            <a:pPr algn="ctr" fontAlgn="base"/>
            <a:r>
              <a:rPr lang="en-US" sz="3200" b="1" dirty="0" smtClean="0">
                <a:latin typeface="Times New Roman" pitchFamily="18" charset="0"/>
                <a:cs typeface="Times New Roman" pitchFamily="18" charset="0"/>
              </a:rPr>
              <a:t>ỔN ĐỊNH TỔ CHỨC</a:t>
            </a:r>
          </a:p>
          <a:p>
            <a:pPr algn="ctr" fontAlgn="base"/>
            <a:endParaRPr lang="en-US" sz="3200" b="1" dirty="0" smtClean="0">
              <a:latin typeface="Times New Roman" pitchFamily="18" charset="0"/>
              <a:cs typeface="Times New Roman" pitchFamily="18" charset="0"/>
            </a:endParaRPr>
          </a:p>
          <a:p>
            <a:pPr algn="ct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bằng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endParaRPr lang="en-US" sz="3200" dirty="0">
              <a:latin typeface="Times New Roman" pitchFamily="18" charset="0"/>
              <a:cs typeface="Times New Roman" pitchFamily="18" charset="0"/>
            </a:endParaRPr>
          </a:p>
          <a:p>
            <a:pPr algn="ct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endParaRPr lang="en-US" sz="3200" dirty="0">
              <a:latin typeface="Times New Roman" pitchFamily="18" charset="0"/>
              <a:cs typeface="Times New Roman" pitchFamily="18" charset="0"/>
            </a:endParaRPr>
          </a:p>
          <a:p>
            <a:pPr algn="ct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buồm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giong</a:t>
            </a:r>
            <a:endParaRPr lang="en-US" sz="3200" dirty="0">
              <a:latin typeface="Times New Roman" pitchFamily="18" charset="0"/>
              <a:cs typeface="Times New Roman" pitchFamily="18" charset="0"/>
            </a:endParaRPr>
          </a:p>
          <a:p>
            <a:pPr algn="ctr"/>
            <a:r>
              <a:rPr lang="en-US" sz="3200" dirty="0" err="1">
                <a:latin typeface="Times New Roman" pitchFamily="18" charset="0"/>
                <a:cs typeface="Times New Roman" pitchFamily="18" charset="0"/>
              </a:rPr>
              <a:t>Nhanh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bến</a:t>
            </a:r>
            <a:endParaRPr lang="en-US" sz="3200" dirty="0">
              <a:latin typeface="Times New Roman" pitchFamily="18" charset="0"/>
              <a:cs typeface="Times New Roman" pitchFamily="18" charset="0"/>
            </a:endParaRPr>
          </a:p>
          <a:p>
            <a:pPr algn="r"/>
            <a:endParaRPr lang="en-US" sz="3200" dirty="0" smtClean="0">
              <a:latin typeface="Times New Roman" pitchFamily="18" charset="0"/>
              <a:cs typeface="Times New Roman" pitchFamily="18" charset="0"/>
            </a:endParaRPr>
          </a:p>
          <a:p>
            <a:pPr algn="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p>
          <a:p>
            <a:pPr algn="ctr" fontAlgn="base"/>
            <a:endParaRPr lang="vi-VN" sz="3200" dirty="0">
              <a:latin typeface="Times New Roman" pitchFamily="18" charset="0"/>
              <a:cs typeface="Times New Roman" pitchFamily="18" charset="0"/>
            </a:endParaRPr>
          </a:p>
          <a:p>
            <a:r>
              <a:rPr lang="vi-VN" sz="3200" dirty="0">
                <a:latin typeface="+mj-lt"/>
                <a:cs typeface="Times New Roman" pitchFamily="18" charset="0"/>
              </a:rPr>
              <a:t> </a:t>
            </a:r>
          </a:p>
        </p:txBody>
      </p:sp>
    </p:spTree>
    <p:extLst>
      <p:ext uri="{BB962C8B-B14F-4D97-AF65-F5344CB8AC3E}">
        <p14:creationId xmlns:p14="http://schemas.microsoft.com/office/powerpoint/2010/main" val="78811897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56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6019800"/>
            <a:ext cx="4419600" cy="707886"/>
          </a:xfrm>
          <a:prstGeom prst="rect">
            <a:avLst/>
          </a:prstGeom>
          <a:noFill/>
        </p:spPr>
        <p:txBody>
          <a:bodyPr wrap="square" rtlCol="0">
            <a:spAutoFit/>
          </a:bodyPr>
          <a:lstStyle/>
          <a:p>
            <a:r>
              <a:rPr lang="en-US" sz="4000" b="1" dirty="0" smtClean="0">
                <a:solidFill>
                  <a:srgbClr val="FF0000"/>
                </a:solidFill>
                <a:latin typeface="Times New Roman" pitchFamily="18" charset="0"/>
                <a:cs typeface="Times New Roman" pitchFamily="18" charset="0"/>
              </a:rPr>
              <a:t>THUYỀN BUỒM</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338189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6" y="0"/>
            <a:ext cx="915618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Em-Di-Choi-Thuyen-Be-Bao-Ngu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 y="3429000"/>
            <a:ext cx="609600" cy="609600"/>
          </a:xfrm>
          <a:prstGeom prst="rect">
            <a:avLst/>
          </a:prstGeom>
        </p:spPr>
      </p:pic>
    </p:spTree>
    <p:extLst>
      <p:ext uri="{BB962C8B-B14F-4D97-AF65-F5344CB8AC3E}">
        <p14:creationId xmlns:p14="http://schemas.microsoft.com/office/powerpoint/2010/main" val="37253216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1066800"/>
            <a:ext cx="9144000" cy="2215991"/>
          </a:xfrm>
          <a:prstGeom prst="rect">
            <a:avLst/>
          </a:prstGeom>
        </p:spPr>
        <p:txBody>
          <a:bodyPr wrap="square">
            <a:spAutoFit/>
          </a:bodyPr>
          <a:lstStyle/>
          <a:p>
            <a:pPr algn="ctr"/>
            <a:r>
              <a:rPr lang="en-US" sz="6600" b="1" dirty="0" smtClean="0">
                <a:solidFill>
                  <a:srgbClr val="FF0000"/>
                </a:solidFill>
                <a:latin typeface="Times New Roman" pitchFamily="18" charset="0"/>
                <a:cs typeface="Times New Roman" pitchFamily="18" charset="0"/>
              </a:rPr>
              <a:t>DẠY HÁT </a:t>
            </a:r>
          </a:p>
          <a:p>
            <a:pPr marL="571500" indent="-571500">
              <a:buFontTx/>
              <a:buChar char="-"/>
            </a:pPr>
            <a:endParaRPr lang="en-US" sz="3600" dirty="0" smtClean="0">
              <a:latin typeface="Times New Roman" pitchFamily="18" charset="0"/>
              <a:cs typeface="Times New Roman" pitchFamily="18" charset="0"/>
            </a:endParaRPr>
          </a:p>
          <a:p>
            <a:pPr marL="571500" indent="-571500">
              <a:buFontTx/>
              <a:buChar char="-"/>
            </a:pPr>
            <a:endParaRPr lang="vi-VN" sz="3600" dirty="0">
              <a:latin typeface="Times New Roman" pitchFamily="18" charset="0"/>
              <a:cs typeface="Times New Roman" pitchFamily="18" charset="0"/>
            </a:endParaRPr>
          </a:p>
        </p:txBody>
      </p:sp>
      <p:pic>
        <p:nvPicPr>
          <p:cNvPr id="3" name="EmDiChoiThuyen-V (mp3cut.net)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2400" y="4404360"/>
            <a:ext cx="609600" cy="609600"/>
          </a:xfrm>
          <a:prstGeom prst="rect">
            <a:avLst/>
          </a:prstGeom>
        </p:spPr>
      </p:pic>
      <p:pic>
        <p:nvPicPr>
          <p:cNvPr id="4" name="Em-Di-Choi-Thuyen-Be-Bao-Ngu (mp3cut.ne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4648200"/>
            <a:ext cx="609600" cy="609600"/>
          </a:xfrm>
          <a:prstGeom prst="rect">
            <a:avLst/>
          </a:prstGeom>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2174795"/>
            <a:ext cx="6400800" cy="459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371600" y="5486400"/>
            <a:ext cx="4419600" cy="2133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6019800"/>
            <a:ext cx="3657600" cy="400110"/>
          </a:xfrm>
          <a:prstGeom prst="rect">
            <a:avLst/>
          </a:prstGeom>
          <a:noFill/>
        </p:spPr>
        <p:txBody>
          <a:bodyPr wrap="square" rtlCol="0">
            <a:spAutoFit/>
          </a:bodyPr>
          <a:lstStyle/>
          <a:p>
            <a:r>
              <a:rPr lang="en-US" sz="2000" b="1" dirty="0" smtClean="0">
                <a:solidFill>
                  <a:srgbClr val="7030A0"/>
                </a:solidFill>
                <a:latin typeface="Times New Roman" pitchFamily="18" charset="0"/>
                <a:cs typeface="Times New Roman" pitchFamily="18" charset="0"/>
              </a:rPr>
              <a:t>TG: TRẦN KIẾT TƯỜNG</a:t>
            </a:r>
            <a:endParaRPr lang="en-US" sz="20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92252071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0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71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013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44112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2590800"/>
            <a:ext cx="9525000" cy="1143000"/>
          </a:xfrm>
        </p:spPr>
        <p:txBody>
          <a:bodyPr>
            <a:noAutofit/>
          </a:bodyPr>
          <a:lstStyle/>
          <a:p>
            <a:r>
              <a:rPr lang="en-US" sz="4800" b="1" dirty="0" smtClean="0">
                <a:latin typeface="Times New Roman" pitchFamily="18" charset="0"/>
                <a:cs typeface="Times New Roman" pitchFamily="18" charset="0"/>
              </a:rPr>
              <a:t>TRẺ </a:t>
            </a:r>
            <a:r>
              <a:rPr lang="en-US" sz="4800" b="1" dirty="0" smtClean="0">
                <a:latin typeface="Times New Roman" pitchFamily="18" charset="0"/>
                <a:cs typeface="Times New Roman" pitchFamily="18" charset="0"/>
              </a:rPr>
              <a:t>HÁT</a:t>
            </a:r>
            <a:endParaRPr lang="en-US" sz="4800" b="1" dirty="0">
              <a:latin typeface="Times New Roman" pitchFamily="18" charset="0"/>
              <a:cs typeface="Times New Roman" pitchFamily="18" charset="0"/>
            </a:endParaRPr>
          </a:p>
        </p:txBody>
      </p:sp>
      <p:pic>
        <p:nvPicPr>
          <p:cNvPr id="4" name="EmDiChoiThuyen-V (mp3cut.net)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4267200"/>
            <a:ext cx="609600" cy="609600"/>
          </a:xfrm>
          <a:prstGeom prst="rect">
            <a:avLst/>
          </a:prstGeom>
        </p:spPr>
      </p:pic>
    </p:spTree>
    <p:extLst>
      <p:ext uri="{BB962C8B-B14F-4D97-AF65-F5344CB8AC3E}">
        <p14:creationId xmlns:p14="http://schemas.microsoft.com/office/powerpoint/2010/main" val="135584446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 y="0"/>
            <a:ext cx="91472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762000"/>
            <a:ext cx="9144000" cy="3886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itchFamily="18" charset="0"/>
                <a:cs typeface="Times New Roman" pitchFamily="18" charset="0"/>
              </a:rPr>
              <a:t>TC “Ai </a:t>
            </a:r>
            <a:r>
              <a:rPr lang="en-US" sz="3600" dirty="0" err="1" smtClean="0">
                <a:latin typeface="Times New Roman" pitchFamily="18" charset="0"/>
                <a:cs typeface="Times New Roman" pitchFamily="18" charset="0"/>
              </a:rPr>
              <a:t>nhanh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nhất</a:t>
            </a:r>
            <a:r>
              <a:rPr lang="en-US" sz="3600" dirty="0" smtClean="0">
                <a:latin typeface="Times New Roman" pitchFamily="18" charset="0"/>
                <a:cs typeface="Times New Roman" pitchFamily="18" charset="0"/>
              </a:rPr>
              <a:t>”</a:t>
            </a:r>
          </a:p>
          <a:p>
            <a:r>
              <a:rPr lang="vi-VN" sz="3600" b="1" dirty="0">
                <a:latin typeface="Times New Roman" pitchFamily="18" charset="0"/>
                <a:cs typeface="Times New Roman" pitchFamily="18" charset="0"/>
              </a:rPr>
              <a:t>- </a:t>
            </a:r>
            <a:r>
              <a:rPr lang="vi-VN" sz="3600" dirty="0">
                <a:latin typeface="Times New Roman" pitchFamily="18" charset="0"/>
                <a:cs typeface="Times New Roman" pitchFamily="18" charset="0"/>
              </a:rPr>
              <a:t>Cách chơi: </a:t>
            </a:r>
            <a:r>
              <a:rPr lang="vi-VN" sz="3600" dirty="0" smtClean="0">
                <a:latin typeface="Times New Roman" pitchFamily="18" charset="0"/>
                <a:cs typeface="Times New Roman" pitchFamily="18" charset="0"/>
              </a:rPr>
              <a:t>C</a:t>
            </a:r>
            <a:r>
              <a:rPr lang="en-US" sz="3600" dirty="0" smtClean="0">
                <a:latin typeface="Times New Roman" pitchFamily="18" charset="0"/>
                <a:cs typeface="Times New Roman" pitchFamily="18" charset="0"/>
              </a:rPr>
              <a:t>ô </a:t>
            </a:r>
            <a:r>
              <a:rPr lang="en-US" sz="3600" dirty="0" err="1" smtClean="0">
                <a:latin typeface="Times New Roman" pitchFamily="18" charset="0"/>
                <a:cs typeface="Times New Roman" pitchFamily="18" charset="0"/>
              </a:rPr>
              <a:t>chuẩn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ngồi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trẻ</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ít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trẻ</a:t>
            </a:r>
            <a:r>
              <a:rPr lang="en-US" sz="3600" dirty="0" smtClean="0">
                <a:latin typeface="Times New Roman" pitchFamily="18" charset="0"/>
                <a:cs typeface="Times New Roman" pitchFamily="18" charset="0"/>
              </a:rPr>
              <a:t>, c</a:t>
            </a:r>
            <a:r>
              <a:rPr lang="vi-VN" sz="3600" dirty="0" smtClean="0">
                <a:latin typeface="Times New Roman" pitchFamily="18" charset="0"/>
                <a:cs typeface="Times New Roman" pitchFamily="18" charset="0"/>
              </a:rPr>
              <a:t>ho </a:t>
            </a:r>
            <a:r>
              <a:rPr lang="vi-VN" sz="3600" dirty="0">
                <a:latin typeface="Times New Roman" pitchFamily="18" charset="0"/>
                <a:cs typeface="Times New Roman" pitchFamily="18" charset="0"/>
              </a:rPr>
              <a:t>trẻ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vòng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tròn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vừa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vừa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lệnh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nhảy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lò</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cò</a:t>
            </a:r>
            <a:endParaRPr lang="vi-VN" sz="3600" dirty="0">
              <a:latin typeface="Times New Roman" pitchFamily="18" charset="0"/>
              <a:cs typeface="Times New Roman" pitchFamily="18" charset="0"/>
            </a:endParaRPr>
          </a:p>
          <a:p>
            <a:r>
              <a:rPr lang="vi-VN" sz="3600" dirty="0">
                <a:latin typeface="Times New Roman" pitchFamily="18" charset="0"/>
                <a:cs typeface="Times New Roman" pitchFamily="18" charset="0"/>
              </a:rPr>
              <a:t>- Cô cho trẻ chơi 2-3 lần và nhận xét sau mỗi lần chơi</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67036236"/>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187</Words>
  <Application>Microsoft Office PowerPoint</Application>
  <PresentationFormat>On-screen Show (4:3)</PresentationFormat>
  <Paragraphs>36</Paragraphs>
  <Slides>11</Slides>
  <Notes>0</Notes>
  <HiddenSlides>0</HiddenSlides>
  <MMClips>4</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TRẺ HÁT</vt:lpstr>
      <vt:lpstr>PowerPoint Presentation</vt:lpstr>
      <vt:lpstr>*GD: Khi tham gia giao thông các con phải tuân thủ đúng các luật lệ ATGT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NGÔN NGỮ</dc:title>
  <dc:creator>Windows User</dc:creator>
  <cp:lastModifiedBy>Techsi.vn</cp:lastModifiedBy>
  <cp:revision>27</cp:revision>
  <dcterms:created xsi:type="dcterms:W3CDTF">2021-03-07T13:50:48Z</dcterms:created>
  <dcterms:modified xsi:type="dcterms:W3CDTF">2023-03-10T04:32:56Z</dcterms:modified>
</cp:coreProperties>
</file>