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62" r:id="rId6"/>
    <p:sldId id="272" r:id="rId7"/>
    <p:sldId id="271" r:id="rId8"/>
    <p:sldId id="2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0" y="-81422"/>
            <a:ext cx="12192000" cy="6842760"/>
            <a:chOff x="-55983" y="-81422"/>
            <a:chExt cx="12192000" cy="6842760"/>
          </a:xfrm>
        </p:grpSpPr>
        <p:grpSp>
          <p:nvGrpSpPr>
            <p:cNvPr id="4" name="Group 3"/>
            <p:cNvGrpSpPr/>
            <p:nvPr/>
          </p:nvGrpSpPr>
          <p:grpSpPr>
            <a:xfrm>
              <a:off x="-55983" y="-81422"/>
              <a:ext cx="12192000" cy="6842760"/>
              <a:chOff x="0" y="0"/>
              <a:chExt cx="12192000" cy="684276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4276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3383280" y="985520"/>
                <a:ext cx="5252720" cy="792480"/>
              </a:xfrm>
              <a:prstGeom prst="rect">
                <a:avLst/>
              </a:prstGeom>
              <a:solidFill>
                <a:srgbClr val="FDFFF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256043" y="2628313"/>
              <a:ext cx="2071396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5">
                      <a:lumMod val="50000"/>
                    </a:schemeClr>
                  </a:solidFill>
                </a:rPr>
                <a:t>NGHỈ LỄ</a:t>
              </a:r>
              <a:endParaRPr lang="en-US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014289" y="2613708"/>
              <a:ext cx="2071396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5">
                      <a:lumMod val="50000"/>
                    </a:schemeClr>
                  </a:solidFill>
                </a:rPr>
                <a:t>NGHỈ LỄ</a:t>
              </a:r>
              <a:endParaRPr lang="en-US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65513" y="2284053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2">
                      <a:lumMod val="50000"/>
                    </a:schemeClr>
                  </a:solidFill>
                </a:rPr>
                <a:t>ÂM NHẠC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45537" y="2247703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KPKH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06899" y="2208620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TẠO HÌNH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43601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LQVT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16825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0049" y="4259926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ÔN LUYỆN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80109" y="2508961"/>
              <a:ext cx="2462504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vi-VN" sz="1600" b="1">
                  <a:solidFill>
                    <a:schemeClr val="accent5">
                      <a:lumMod val="50000"/>
                    </a:schemeClr>
                  </a:solidFill>
                </a:rPr>
                <a:t>NGHỈ LỄ</a:t>
              </a:r>
              <a:endParaRPr lang="en-US" altLang="vi-VN" sz="16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11759" y="4629258"/>
              <a:ext cx="2219135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Thơ : Bác Hồ của em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T/giả: Phan Thị Thanh Nhàn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96200" y="4594685"/>
              <a:ext cx="2448820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Dạy trẻ nhận biết buổi sáng, buổi trưa, buổi chiều, buổi tối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667517" y="4594685"/>
              <a:ext cx="2219135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1400" b="1">
                  <a:solidFill>
                    <a:schemeClr val="accent5">
                      <a:lumMod val="50000"/>
                    </a:schemeClr>
                  </a:solidFill>
                </a:rPr>
                <a:t>Thơ : Bác Hồ của em</a:t>
              </a:r>
              <a:endParaRPr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pPr algn="ctr"/>
              <a:r>
                <a:rPr sz="1400" b="1">
                  <a:solidFill>
                    <a:schemeClr val="accent5">
                      <a:lumMod val="50000"/>
                    </a:schemeClr>
                  </a:solidFill>
                </a:rPr>
                <a:t>T/giả: Phan Thị Thanh Nhàn</a:t>
              </a:r>
              <a:endParaRPr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65513" y="219197"/>
              <a:ext cx="7847044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THỜI KHÓA BIỂU THÁNG 5 LỚP MGB C1</a:t>
              </a:r>
              <a:endParaRPr lang="en-US" sz="2000" b="1">
                <a:solidFill>
                  <a:srgbClr val="C00000"/>
                </a:solidFill>
              </a:endParaRPr>
            </a:p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Tuần 1: Từ ngày 29/4/2024 đến ngày 04/5/2024</a:t>
              </a:r>
              <a:endParaRPr lang="en-US" b="1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03" y="-142"/>
            <a:ext cx="12192000" cy="6842760"/>
            <a:chOff x="-55983" y="-81422"/>
            <a:chExt cx="12192000" cy="6842760"/>
          </a:xfrm>
        </p:grpSpPr>
        <p:grpSp>
          <p:nvGrpSpPr>
            <p:cNvPr id="4" name="Group 3"/>
            <p:cNvGrpSpPr/>
            <p:nvPr/>
          </p:nvGrpSpPr>
          <p:grpSpPr>
            <a:xfrm>
              <a:off x="-55983" y="-81422"/>
              <a:ext cx="12192000" cy="6842760"/>
              <a:chOff x="0" y="0"/>
              <a:chExt cx="12192000" cy="684276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4276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3383280" y="985520"/>
                <a:ext cx="5252720" cy="792480"/>
              </a:xfrm>
              <a:prstGeom prst="rect">
                <a:avLst/>
              </a:prstGeom>
              <a:solidFill>
                <a:srgbClr val="FDFFF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261167" y="2447405"/>
              <a:ext cx="2448820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accent5">
                      <a:lumMod val="50000"/>
                    </a:schemeClr>
                  </a:solidFill>
                </a:rPr>
                <a:t>DH: Hoà bình cho bé</a:t>
              </a:r>
              <a:endParaRPr lang="en-US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5">
                      <a:lumMod val="50000"/>
                    </a:schemeClr>
                  </a:solidFill>
                </a:rPr>
                <a:t>- NH:Hà Nội trái tim hồng</a:t>
              </a:r>
              <a:endParaRPr lang="en-US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083068" y="2598074"/>
              <a:ext cx="2071396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accent5">
                      <a:lumMod val="50000"/>
                    </a:schemeClr>
                  </a:solidFill>
                </a:rPr>
                <a:t>Trò chuyện về thủ đô Hà Nội</a:t>
              </a:r>
              <a:endParaRPr lang="en-US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65513" y="220688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2">
                      <a:lumMod val="50000"/>
                    </a:schemeClr>
                  </a:solidFill>
                </a:rPr>
                <a:t>ÂM NHẠC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45537" y="2247703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KPKH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06899" y="2208620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TẠO HÌNH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43601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LQVT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16825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PTVĐ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0049" y="4259926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ÔN LUYỆN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527545" y="2508771"/>
              <a:ext cx="2462504" cy="30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Tô màu lá cờ Việt Nam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73647" y="4629008"/>
              <a:ext cx="2365375" cy="9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>
                  <a:solidFill>
                    <a:schemeClr val="accent5">
                      <a:lumMod val="50000"/>
                    </a:schemeClr>
                  </a:solidFill>
                </a:rPr>
                <a:t>VĐCB: Ném trúng đích nằm ngang bằng 1 tay</a:t>
              </a:r>
              <a:endParaRPr lang="pt-BR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pt-BR" sz="1400" b="1">
                  <a:solidFill>
                    <a:schemeClr val="accent5">
                      <a:lumMod val="50000"/>
                    </a:schemeClr>
                  </a:solidFill>
                </a:rPr>
                <a:t>TCVĐ: Nhảy như quả bóng nảy</a:t>
              </a:r>
              <a:endParaRPr lang="pt-BR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96200" y="4594685"/>
              <a:ext cx="2448820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chemeClr val="accent5">
                      <a:lumMod val="50000"/>
                    </a:schemeClr>
                  </a:solidFill>
                </a:defRPr>
              </a:lvl1pPr>
            </a:lstStyle>
            <a:p>
              <a:r>
                <a:rPr sz="1400"/>
                <a:t>Ôn hình tròn hình vuông hình tam giac hình chữ nhật</a:t>
              </a:r>
              <a:endParaRPr sz="14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79382" y="4594718"/>
              <a:ext cx="2307590" cy="9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VĐCB: Ném trúng đích nằm ngang bằng 1 tay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TCVĐ: Nhảy như quả bóng nảy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65513" y="219197"/>
              <a:ext cx="7847044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THỜI KHÓA BIỂU THÁNG 5 LỚP MGB C1</a:t>
              </a:r>
              <a:endParaRPr lang="en-US" sz="2000" b="1">
                <a:solidFill>
                  <a:srgbClr val="C00000"/>
                </a:solidFill>
              </a:endParaRPr>
            </a:p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Tuần 2: Từ ngày 18/12/2023 đến ngày 23/12/2023</a:t>
              </a:r>
              <a:endParaRPr lang="en-US" b="1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22240" y="0"/>
            <a:ext cx="12192000" cy="6842760"/>
            <a:chOff x="0" y="0"/>
            <a:chExt cx="12192000" cy="6842760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0"/>
              <a:ext cx="12192000" cy="6842760"/>
              <a:chOff x="55983" y="81422"/>
              <a:chExt cx="12192000" cy="684276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55983" y="81422"/>
                <a:ext cx="12192000" cy="684276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3383280" y="985520"/>
                <a:ext cx="5252720" cy="792480"/>
              </a:xfrm>
              <a:prstGeom prst="rect">
                <a:avLst/>
              </a:prstGeom>
              <a:solidFill>
                <a:srgbClr val="FDFFF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492898" y="2628313"/>
              <a:ext cx="2071396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>
                  <a:solidFill>
                    <a:schemeClr val="accent5">
                      <a:lumMod val="50000"/>
                    </a:schemeClr>
                  </a:solidFill>
                </a:rPr>
                <a:t>DH:"Yêu Hà Nội"</a:t>
              </a:r>
              <a:endParaRPr lang="fr-FR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fr-FR" sz="1400" b="1">
                  <a:solidFill>
                    <a:schemeClr val="accent5">
                      <a:lumMod val="50000"/>
                    </a:schemeClr>
                  </a:solidFill>
                </a:rPr>
                <a:t>TC “Nghe âm thanh đoán tên nhạc cụ</a:t>
              </a:r>
              <a:endParaRPr lang="fr-FR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87287" y="2781473"/>
              <a:ext cx="2545385" cy="30670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accent5">
                      <a:lumMod val="50000"/>
                    </a:schemeClr>
                  </a:solidFill>
                  <a:cs typeface="Times New Roman" panose="02020603050405020304" pitchFamily="18" charset="0"/>
                </a:rPr>
                <a:t>Trải nghiệm: Vắt nước cam</a:t>
              </a:r>
              <a:endParaRPr lang="en-US" sz="1400" b="1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65513" y="2284053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2">
                      <a:lumMod val="50000"/>
                    </a:schemeClr>
                  </a:solidFill>
                </a:rPr>
                <a:t>ÂM NHẠC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45537" y="2247703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KPKH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06899" y="2208620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TẠO HÌNH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41075" y="4180671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LQVT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16825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0049" y="4259926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ÔN LUYỆN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80108" y="2781376"/>
              <a:ext cx="2509941" cy="30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Trang trí ảnh Bác Hồ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48284" y="4628623"/>
              <a:ext cx="2219135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Thơ : Ảnh bác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T/g: Trần Đăng Khoa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74500" y="4674462"/>
              <a:ext cx="2545385" cy="30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sz="1400" b="1">
                  <a:solidFill>
                    <a:schemeClr val="accent5">
                      <a:lumMod val="50000"/>
                    </a:schemeClr>
                  </a:solidFill>
                </a:rPr>
                <a:t>Tương ứng 1-1</a:t>
              </a:r>
              <a:endParaRPr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696453" y="4628642"/>
              <a:ext cx="2219135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Dạy trẻ xếp tương ứng 1- 1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65513" y="219197"/>
              <a:ext cx="7847044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THỜI KHÓA BIỂU THÁNG 5 LỚP MGB C1</a:t>
              </a:r>
              <a:endParaRPr lang="en-US" sz="2000" b="1">
                <a:solidFill>
                  <a:srgbClr val="C00000"/>
                </a:solidFill>
              </a:endParaRPr>
            </a:p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Tuần 3: Từ ngày 13/5 /2024 đến ngày 18/5/2024</a:t>
              </a:r>
              <a:endParaRPr lang="en-US" b="1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22240" y="0"/>
            <a:ext cx="12192000" cy="6842760"/>
            <a:chOff x="0" y="0"/>
            <a:chExt cx="12192000" cy="6842760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0"/>
              <a:ext cx="12192000" cy="6842760"/>
              <a:chOff x="55983" y="81422"/>
              <a:chExt cx="12192000" cy="684276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55983" y="81422"/>
                <a:ext cx="12192000" cy="684276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3383280" y="985520"/>
                <a:ext cx="5252720" cy="792480"/>
              </a:xfrm>
              <a:prstGeom prst="rect">
                <a:avLst/>
              </a:prstGeom>
              <a:solidFill>
                <a:srgbClr val="FDFFF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492898" y="2628313"/>
              <a:ext cx="2071396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>
                  <a:solidFill>
                    <a:schemeClr val="accent5">
                      <a:lumMod val="50000"/>
                    </a:schemeClr>
                  </a:solidFill>
                </a:rPr>
                <a:t>NH: Đêm qua em mơ gặp Bác Hồ</a:t>
              </a:r>
              <a:endParaRPr lang="fr-FR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fr-FR" sz="1400" b="1">
                  <a:solidFill>
                    <a:schemeClr val="accent5">
                      <a:lumMod val="50000"/>
                    </a:schemeClr>
                  </a:solidFill>
                </a:rPr>
                <a:t>- TC: Tai ai tinh</a:t>
              </a:r>
              <a:endParaRPr lang="fr-FR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934912" y="2677968"/>
              <a:ext cx="2545385" cy="521970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en-US" sz="1400" b="1">
                  <a:solidFill>
                    <a:schemeClr val="accent5">
                      <a:lumMod val="50000"/>
                    </a:schemeClr>
                  </a:solidFill>
                  <a:cs typeface="Times New Roman" panose="02020603050405020304" pitchFamily="18" charset="0"/>
                </a:rPr>
                <a:t>Thí nghiệm: Những hạt gạo nhảy múa</a:t>
              </a:r>
              <a:endParaRPr lang="en-US" sz="1400" b="1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65513" y="2284053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2">
                      <a:lumMod val="50000"/>
                    </a:schemeClr>
                  </a:solidFill>
                </a:rPr>
                <a:t>ÂM NHẠC</a:t>
              </a:r>
              <a:endParaRPr lang="en-US" b="1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45537" y="2247703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KPKH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006899" y="2208620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TẠO HÌNH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41075" y="4180671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LQVT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16825" y="4259926"/>
              <a:ext cx="1408923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PTVĐ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0049" y="4259926"/>
              <a:ext cx="1408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chemeClr val="accent4">
                      <a:lumMod val="50000"/>
                    </a:schemeClr>
                  </a:solidFill>
                </a:rPr>
                <a:t>ÔN LUYỆN</a:t>
              </a:r>
              <a:endParaRPr lang="en-US" b="1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80108" y="2616911"/>
              <a:ext cx="2509941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  <a:cs typeface="+mn-lt"/>
                </a:rPr>
                <a:t>Tô màu bức tranh quê hương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  <a:cs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71540" y="4629150"/>
              <a:ext cx="2324735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VĐCB: Chuyền bóng theo hàng dọc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TCVĐ: Con bọ dừa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99595" y="4751297"/>
              <a:ext cx="2545385" cy="30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sz="1400" b="1">
                  <a:solidFill>
                    <a:schemeClr val="accent5">
                      <a:lumMod val="50000"/>
                    </a:schemeClr>
                  </a:solidFill>
                </a:rPr>
                <a:t>Tạo nhóm theo một dấu hiệu</a:t>
              </a:r>
              <a:endParaRPr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80120" y="4642485"/>
              <a:ext cx="2372360" cy="737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LQVT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lang="vi-VN" sz="1400" b="1">
                  <a:solidFill>
                    <a:schemeClr val="accent5">
                      <a:lumMod val="50000"/>
                    </a:schemeClr>
                  </a:solidFill>
                </a:rPr>
                <a:t>Tạo nhóm theo một dấu hiệu</a:t>
              </a:r>
              <a:endParaRPr lang="vi-VN" sz="1400" b="1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65513" y="219197"/>
              <a:ext cx="7847044" cy="706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THỜI KHÓA BIỂU THÁNG 5 LỚP MGB C1</a:t>
              </a:r>
              <a:endParaRPr lang="en-US" sz="2000" b="1">
                <a:solidFill>
                  <a:srgbClr val="C00000"/>
                </a:solidFill>
              </a:endParaRPr>
            </a:p>
            <a:p>
              <a:pPr algn="ctr"/>
              <a:r>
                <a:rPr lang="en-US" sz="2000" b="1">
                  <a:solidFill>
                    <a:srgbClr val="C00000"/>
                  </a:solidFill>
                </a:rPr>
                <a:t>Tuần 4: Từ ngày 20/5/2024 đến ngày 25/5/2024</a:t>
              </a:r>
              <a:endParaRPr lang="en-US" b="1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1314</Words>
  <Application>WPS Presentation</Application>
  <PresentationFormat>Widescreen</PresentationFormat>
  <Paragraphs>122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Times New Roman</vt:lpstr>
      <vt:lpstr>.VnPresent</vt:lpstr>
      <vt:lpstr>Cambria Math</vt:lpstr>
      <vt:lpstr>Microsoft YaHei</vt:lpstr>
      <vt:lpstr>Arial Unicode MS</vt:lpstr>
      <vt:lpstr>Calibri Light</vt:lpstr>
      <vt:lpstr>Calibri</vt:lpstr>
      <vt:lpstr>Bahnschrift Condensed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Minhthangpc.VN</cp:lastModifiedBy>
  <cp:revision>18</cp:revision>
  <dcterms:created xsi:type="dcterms:W3CDTF">2023-09-16T06:58:00Z</dcterms:created>
  <dcterms:modified xsi:type="dcterms:W3CDTF">2024-05-20T07:34:46Z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211C6F10F17E448FBD233B7E9C254E19_12</vt:lpwstr>
  </property>
  <property fmtid="{D5CDD505-2E9C-101B-9397-08002B2CF9AE}" pid="3" name="KSOProductBuildVer">
    <vt:lpwstr>1033-12.2.0.16909</vt:lpwstr>
  </property>
</Properties>
</file>