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11" r:id="rId3"/>
    <p:sldId id="257" r:id="rId4"/>
    <p:sldId id="289" r:id="rId5"/>
    <p:sldId id="290" r:id="rId6"/>
    <p:sldId id="258" r:id="rId7"/>
    <p:sldId id="259" r:id="rId8"/>
    <p:sldId id="260" r:id="rId9"/>
    <p:sldId id="261" r:id="rId10"/>
    <p:sldId id="280" r:id="rId11"/>
    <p:sldId id="281" r:id="rId12"/>
    <p:sldId id="282" r:id="rId13"/>
    <p:sldId id="283" r:id="rId14"/>
    <p:sldId id="284" r:id="rId15"/>
    <p:sldId id="285" r:id="rId16"/>
    <p:sldId id="286" r:id="rId17"/>
    <p:sldId id="287" r:id="rId18"/>
    <p:sldId id="276" r:id="rId19"/>
    <p:sldId id="269" r:id="rId20"/>
    <p:sldId id="279" r:id="rId21"/>
    <p:sldId id="278" r:id="rId22"/>
    <p:sldId id="271" r:id="rId23"/>
    <p:sldId id="27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54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C685501-7701-4CD5-9CB2-073A36A13D0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8259B-D297-4FF2-B52C-4EBD5F5FD27D}"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C685501-7701-4CD5-9CB2-073A36A13D0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8259B-D297-4FF2-B52C-4EBD5F5FD27D}"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C685501-7701-4CD5-9CB2-073A36A13D0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8259B-D297-4FF2-B52C-4EBD5F5FD27D}"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C685501-7701-4CD5-9CB2-073A36A13D0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8259B-D297-4FF2-B52C-4EBD5F5FD27D}"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EC685501-7701-4CD5-9CB2-073A36A13D0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8259B-D297-4FF2-B52C-4EBD5F5FD27D}"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EC685501-7701-4CD5-9CB2-073A36A13D0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8259B-D297-4FF2-B52C-4EBD5F5FD27D}"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EC685501-7701-4CD5-9CB2-073A36A13D0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98259B-D297-4FF2-B52C-4EBD5F5FD27D}"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685501-7701-4CD5-9CB2-073A36A13D0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98259B-D297-4FF2-B52C-4EBD5F5FD27D}"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685501-7701-4CD5-9CB2-073A36A13D0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98259B-D297-4FF2-B52C-4EBD5F5FD27D}"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EC685501-7701-4CD5-9CB2-073A36A13D0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8259B-D297-4FF2-B52C-4EBD5F5FD27D}"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EC685501-7701-4CD5-9CB2-073A36A13D0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8259B-D297-4FF2-B52C-4EBD5F5FD27D}"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685501-7701-4CD5-9CB2-073A36A13D0F}" type="datetimeFigureOut">
              <a:rPr lang="en-US" smtClean="0"/>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98259B-D297-4FF2-B52C-4EBD5F5FD27D}"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png"/><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2007032403352960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7200" y="0"/>
            <a:ext cx="11865610" cy="6674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2"/>
          <p:cNvSpPr txBox="1">
            <a:spLocks noChangeArrowheads="1"/>
          </p:cNvSpPr>
          <p:nvPr/>
        </p:nvSpPr>
        <p:spPr bwMode="auto">
          <a:xfrm>
            <a:off x="2667001" y="304801"/>
            <a:ext cx="648176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2250" b="1" dirty="0">
                <a:solidFill>
                  <a:srgbClr val="1A04BC"/>
                </a:solidFill>
                <a:latin typeface="Times New Roman" panose="02020603050405020304" pitchFamily="18" charset="0"/>
                <a:cs typeface="Times New Roman" panose="02020603050405020304" pitchFamily="18" charset="0"/>
              </a:rPr>
              <a:t>ỦY BAN NHÂN DÂN QUẬN NAM LONG BIÊN</a:t>
            </a:r>
            <a:endParaRPr lang="en-US" altLang="vi-VN" sz="2250" b="1" dirty="0">
              <a:solidFill>
                <a:srgbClr val="1A04BC"/>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vi-VN" sz="2250" b="1" dirty="0">
                <a:solidFill>
                  <a:srgbClr val="1A04BC"/>
                </a:solidFill>
                <a:latin typeface="Times New Roman" panose="02020603050405020304" pitchFamily="18" charset="0"/>
                <a:cs typeface="Times New Roman" panose="02020603050405020304" pitchFamily="18" charset="0"/>
              </a:rPr>
              <a:t>   TRƯỜNG MẦM NON GIANG BIÊN</a:t>
            </a:r>
            <a:endParaRPr lang="en-US" altLang="vi-VN" sz="2250" b="1" dirty="0">
              <a:solidFill>
                <a:srgbClr val="1A04BC"/>
              </a:solidFill>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en-US" altLang="vi-VN" sz="2250" b="1" dirty="0">
              <a:solidFill>
                <a:srgbClr val="1A04BC"/>
              </a:solidFill>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en-US" altLang="vi-VN" sz="2250" b="1" dirty="0">
              <a:solidFill>
                <a:srgbClr val="1A04BC"/>
              </a:solidFill>
              <a:latin typeface="Times New Roman" panose="02020603050405020304" pitchFamily="18" charset="0"/>
              <a:cs typeface="Times New Roman" panose="02020603050405020304" pitchFamily="18" charset="0"/>
            </a:endParaRPr>
          </a:p>
        </p:txBody>
      </p:sp>
      <p:sp>
        <p:nvSpPr>
          <p:cNvPr id="6" name="TextBox 3"/>
          <p:cNvSpPr txBox="1"/>
          <p:nvPr/>
        </p:nvSpPr>
        <p:spPr>
          <a:xfrm>
            <a:off x="3163888" y="2610803"/>
            <a:ext cx="1328738" cy="247650"/>
          </a:xfrm>
          <a:prstGeom prst="rect">
            <a:avLst/>
          </a:prstGeom>
          <a:noFill/>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endParaRPr lang="en-US" sz="1015" dirty="0">
              <a:latin typeface="Arial" panose="020B0604020202020204" pitchFamily="34" charset="0"/>
            </a:endParaRPr>
          </a:p>
        </p:txBody>
      </p:sp>
      <p:pic>
        <p:nvPicPr>
          <p:cNvPr id="2053" name="CasablancaGuitar-VariousArtists_zq4f.mp3">
            <a:hlinkClick r:id="" action="ppaction://media"/>
          </p:cNvPr>
          <p:cNvPicPr>
            <a:picLocks noRot="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10051" y="5074445"/>
            <a:ext cx="283369" cy="28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504973" y="1676602"/>
            <a:ext cx="5204915" cy="2093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1" anchor="ctr">
            <a:prstTxWarp prst="textArchUp">
              <a:avLst/>
            </a:prstTxWarp>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r>
              <a:rPr lang="en-US" sz="2700" b="1" dirty="0">
                <a:solidFill>
                  <a:srgbClr val="FF0000"/>
                </a:solidFill>
                <a:effectLst>
                  <a:outerShdw blurRad="50800" dist="38100" dir="8100000" algn="tr" rotWithShape="0">
                    <a:prstClr val="black">
                      <a:alpha val="40000"/>
                    </a:prstClr>
                  </a:outerShdw>
                </a:effectLst>
                <a:latin typeface="Times New Roman" panose="02020603050405020304" pitchFamily="18" charset="0"/>
                <a:cs typeface="Times New Roman" panose="02020603050405020304" pitchFamily="18" charset="0"/>
              </a:rPr>
              <a:t> LĨNH VỰC PHÁT TRIỂN </a:t>
            </a:r>
            <a:r>
              <a:rPr lang="vi-VN" sz="2700" b="1" dirty="0">
                <a:solidFill>
                  <a:srgbClr val="FF0000"/>
                </a:solidFill>
                <a:effectLst>
                  <a:outerShdw blurRad="50800" dist="38100" dir="8100000" algn="tr" rotWithShape="0">
                    <a:prstClr val="black">
                      <a:alpha val="40000"/>
                    </a:prstClr>
                  </a:outerShdw>
                </a:effectLst>
                <a:latin typeface="Times New Roman" panose="02020603050405020304" pitchFamily="18" charset="0"/>
                <a:cs typeface="Times New Roman" panose="02020603050405020304" pitchFamily="18" charset="0"/>
              </a:rPr>
              <a:t>NGÔN NGỮ</a:t>
            </a:r>
            <a:endParaRPr lang="en-US" sz="2700" b="1" dirty="0">
              <a:solidFill>
                <a:srgbClr val="FF0000"/>
              </a:solidFill>
              <a:effectLst>
                <a:outerShdw blurRad="50800" dist="38100" dir="8100000" algn="tr" rotWithShape="0">
                  <a:prstClr val="black">
                    <a:alpha val="40000"/>
                  </a:prstClr>
                </a:outerShdw>
              </a:effectLst>
            </a:endParaRPr>
          </a:p>
        </p:txBody>
      </p:sp>
      <p:sp>
        <p:nvSpPr>
          <p:cNvPr id="10" name="Content Placeholder 2"/>
          <p:cNvSpPr txBox="1"/>
          <p:nvPr/>
        </p:nvSpPr>
        <p:spPr>
          <a:xfrm>
            <a:off x="1699260" y="2858770"/>
            <a:ext cx="9411970" cy="838200"/>
          </a:xfrm>
          <a:prstGeom prst="rect">
            <a:avLst/>
          </a:prstGeom>
          <a:noFill/>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buFont typeface="Arial" panose="020B0604020202020204" pitchFamily="34" charset="0"/>
              <a:buNone/>
              <a:defRPr/>
            </a:pPr>
            <a:r>
              <a:rPr lang="en-US" sz="3200" b="1" dirty="0">
                <a:ln w="10541" cmpd="sng">
                  <a:solidFill>
                    <a:srgbClr val="7D7D7D">
                      <a:tint val="100000"/>
                      <a:shade val="100000"/>
                      <a:satMod val="110000"/>
                    </a:srgbClr>
                  </a:solidFill>
                  <a:prstDash val="solid"/>
                </a:ln>
                <a:solidFill>
                  <a:srgbClr val="FF0000"/>
                </a:solidFill>
                <a:latin typeface="Times New Roman" panose="02020603050405020304" pitchFamily="18" charset="0"/>
                <a:cs typeface="Times New Roman" panose="02020603050405020304" pitchFamily="18" charset="0"/>
              </a:rPr>
              <a:t>Đề tài : Truyện “Giot nước tý xíu”</a:t>
            </a:r>
            <a:endParaRPr lang="en-US" sz="3200" b="1" dirty="0">
              <a:ln w="10541" cmpd="sng">
                <a:solidFill>
                  <a:srgbClr val="7D7D7D">
                    <a:tint val="100000"/>
                    <a:shade val="100000"/>
                    <a:satMod val="110000"/>
                  </a:srgbClr>
                </a:solidFill>
                <a:prstDash val="solid"/>
              </a:ln>
              <a:solidFill>
                <a:srgbClr val="FF0000"/>
              </a:solidFill>
              <a:latin typeface="Times New Roman" panose="02020603050405020304" pitchFamily="18" charset="0"/>
              <a:cs typeface="Times New Roman" panose="02020603050405020304" pitchFamily="18" charset="0"/>
            </a:endParaRPr>
          </a:p>
        </p:txBody>
      </p:sp>
      <p:sp>
        <p:nvSpPr>
          <p:cNvPr id="11" name="TextBox 12"/>
          <p:cNvSpPr txBox="1"/>
          <p:nvPr/>
        </p:nvSpPr>
        <p:spPr>
          <a:xfrm>
            <a:off x="3429000" y="3688715"/>
            <a:ext cx="5528945" cy="460375"/>
          </a:xfrm>
          <a:prstGeom prst="rect">
            <a:avLst/>
          </a:prstGeom>
          <a:noFill/>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defRPr/>
            </a:pP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LỨA TUỔI: </a:t>
            </a:r>
            <a:r>
              <a:rPr lang="vi-VN"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MG</a:t>
            </a:r>
            <a:r>
              <a:rPr lang="en-US" altLang="vi-VN"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3-4</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TUỔI</a:t>
            </a:r>
            <a:endPar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5625465" y="5272405"/>
            <a:ext cx="4581525" cy="460375"/>
          </a:xfrm>
          <a:prstGeom prst="rect">
            <a:avLst/>
          </a:prstGeom>
          <a:noFill/>
        </p:spPr>
        <p:txBody>
          <a:bodyPr wrap="square" rtlCol="0">
            <a:spAutoFit/>
          </a:bodyPr>
          <a:lstStyle/>
          <a:p>
            <a:r>
              <a:rPr lang="en-US" sz="2400" b="1" dirty="0" err="1"/>
              <a:t>Giáo</a:t>
            </a:r>
            <a:r>
              <a:rPr lang="en-US" sz="2400" b="1" dirty="0"/>
              <a:t> </a:t>
            </a:r>
            <a:r>
              <a:rPr lang="en-US" sz="2400" b="1" dirty="0" err="1"/>
              <a:t>viên</a:t>
            </a:r>
            <a:r>
              <a:rPr lang="en-US" sz="2400" b="1" dirty="0"/>
              <a:t>: </a:t>
            </a:r>
            <a:r>
              <a:rPr lang="en-US" sz="2400" b="1" dirty="0" err="1"/>
              <a:t>Nguyễn</a:t>
            </a:r>
            <a:r>
              <a:rPr lang="en-US" sz="2400" b="1" dirty="0"/>
              <a:t> </a:t>
            </a:r>
            <a:r>
              <a:rPr lang="en-US" sz="2400" b="1" dirty="0" err="1"/>
              <a:t>Thị</a:t>
            </a:r>
            <a:r>
              <a:rPr lang="en-US" sz="2400" b="1" dirty="0"/>
              <a:t> Nhung</a:t>
            </a:r>
            <a:endParaRPr lang="en-US" sz="24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0"/>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86200" y="2362200"/>
            <a:ext cx="5181600" cy="706755"/>
          </a:xfrm>
          <a:prstGeom prst="rect">
            <a:avLst/>
          </a:prstGeom>
          <a:noFill/>
        </p:spPr>
        <p:txBody>
          <a:bodyPr wrap="square" rtlCol="0">
            <a:spAutoFit/>
          </a:bodyPr>
          <a:lstStyle/>
          <a:p>
            <a:r>
              <a:rPr lang="en-US" sz="4000" b="1" dirty="0" err="1" smtClean="0">
                <a:solidFill>
                  <a:srgbClr val="FF0000"/>
                </a:solidFill>
                <a:latin typeface="Times New Roman" panose="02020603050405020304" pitchFamily="18" charset="0"/>
                <a:cs typeface="Times New Roman" panose="02020603050405020304" pitchFamily="18" charset="0"/>
              </a:rPr>
              <a:t>Đàm</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thoại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trích</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dẫn</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0"/>
            <a:ext cx="9067800" cy="6800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09800" y="2590800"/>
            <a:ext cx="8077200" cy="1445260"/>
          </a:xfrm>
          <a:prstGeom prst="rect">
            <a:avLst/>
          </a:prstGeom>
          <a:noFill/>
        </p:spPr>
        <p:txBody>
          <a:bodyPr wrap="square" rtlCol="0">
            <a:spAutoFit/>
          </a:bodyPr>
          <a:lstStyle/>
          <a:p>
            <a:pPr algn="ctr"/>
            <a:r>
              <a:rPr lang="en-US" sz="4400" b="1" dirty="0" err="1" smtClean="0">
                <a:solidFill>
                  <a:srgbClr val="FF0000"/>
                </a:solidFill>
                <a:latin typeface="Times New Roman" panose="02020603050405020304" pitchFamily="18" charset="0"/>
                <a:cs typeface="Times New Roman" panose="02020603050405020304" pitchFamily="18" charset="0"/>
              </a:rPr>
              <a:t>Ổn</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định</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tổ</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chức</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Hát</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cho</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tôi</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đi</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làm</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mưa</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với</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3" name="ChoToiDiLamMuaVoi-VA-4763900.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2667000" y="3124200"/>
            <a:ext cx="1828800" cy="1828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8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0"/>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5588" y="0"/>
            <a:ext cx="91392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19400" y="2743200"/>
            <a:ext cx="6781800" cy="107632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CÔ MỜI CÁC CON CÙNG XEM VIDEO CÂU CHUYỆN NÀY NHÉ</a:t>
            </a:r>
            <a:r>
              <a:rPr lang="en-US" dirty="0" smtClean="0"/>
              <a:t>!</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5588" y="0"/>
            <a:ext cx="91392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43200" y="2057400"/>
            <a:ext cx="6019800" cy="1445260"/>
          </a:xfrm>
          <a:prstGeom prst="rect">
            <a:avLst/>
          </a:prstGeom>
          <a:noFill/>
        </p:spPr>
        <p:txBody>
          <a:bodyPr wrap="square" rtlCol="0">
            <a:spAutoFit/>
          </a:bodyPr>
          <a:lstStyle/>
          <a:p>
            <a:r>
              <a:rPr lang="en-US" sz="4400" b="1" dirty="0" err="1" smtClean="0">
                <a:solidFill>
                  <a:srgbClr val="00B050"/>
                </a:solidFill>
                <a:latin typeface="Times New Roman" panose="02020603050405020304" pitchFamily="18" charset="0"/>
                <a:cs typeface="Times New Roman" panose="02020603050405020304" pitchFamily="18" charset="0"/>
              </a:rPr>
              <a:t>Kể</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lần</a:t>
            </a:r>
            <a:r>
              <a:rPr lang="en-US" sz="4400" b="1" dirty="0" smtClean="0">
                <a:solidFill>
                  <a:srgbClr val="00B050"/>
                </a:solidFill>
                <a:latin typeface="Times New Roman" panose="02020603050405020304" pitchFamily="18" charset="0"/>
                <a:cs typeface="Times New Roman" panose="02020603050405020304" pitchFamily="18" charset="0"/>
              </a:rPr>
              <a:t> 1: </a:t>
            </a:r>
            <a:r>
              <a:rPr lang="en-US" sz="4400" b="1" dirty="0" err="1" smtClean="0">
                <a:solidFill>
                  <a:srgbClr val="00B050"/>
                </a:solidFill>
                <a:latin typeface="Times New Roman" panose="02020603050405020304" pitchFamily="18" charset="0"/>
                <a:cs typeface="Times New Roman" panose="02020603050405020304" pitchFamily="18" charset="0"/>
              </a:rPr>
              <a:t>Cô</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kể</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diễn</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cảm</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không</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tranh</a:t>
            </a:r>
            <a:endParaRPr lang="en-US" sz="4400" b="1"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589354"/>
            <a:ext cx="9067800" cy="6247130"/>
          </a:xfrm>
          <a:prstGeom prst="rect">
            <a:avLst/>
          </a:prstGeom>
        </p:spPr>
        <p:txBody>
          <a:bodyPr wrap="square">
            <a:spAutoFit/>
          </a:bodyPr>
          <a:lstStyle/>
          <a:p>
            <a:r>
              <a:rPr lang="vi-VN" sz="1600" dirty="0">
                <a:solidFill>
                  <a:srgbClr val="0070C0"/>
                </a:solidFill>
                <a:latin typeface="+mj-lt"/>
              </a:rPr>
              <a:t>Tí Xíu là một giọt nước ở biển cả. Họ hàng, anh em của Tí Xíu đông lắm và ở khắp mọi nơi: biển cả, sông ngòi, ao hồ, trên trời, dưới đất…</a:t>
            </a:r>
            <a:br>
              <a:rPr lang="vi-VN" sz="1600" dirty="0">
                <a:solidFill>
                  <a:srgbClr val="0070C0"/>
                </a:solidFill>
                <a:latin typeface="+mj-lt"/>
              </a:rPr>
            </a:br>
            <a:r>
              <a:rPr lang="vi-VN" sz="1600" dirty="0">
                <a:solidFill>
                  <a:srgbClr val="0070C0"/>
                </a:solidFill>
                <a:latin typeface="+mj-lt"/>
              </a:rPr>
              <a:t>Một buổi sáng, Tí Xíu cùng các bạn đuổi theo những lớp sóng nhấp nhô. Ông Mặt Trời tỏa ánh nắng rực rỡ xuống biển. Tí Xíu reo vui trong sóng nhẹ và ánh nắng chan hòa. Chợt ông Mặt Trời cất tiếng:</a:t>
            </a:r>
            <a:br>
              <a:rPr lang="vi-VN" sz="1600" dirty="0">
                <a:solidFill>
                  <a:srgbClr val="0070C0"/>
                </a:solidFill>
                <a:latin typeface="+mj-lt"/>
              </a:rPr>
            </a:br>
            <a:r>
              <a:rPr lang="vi-VN" sz="1600" dirty="0">
                <a:solidFill>
                  <a:srgbClr val="0070C0"/>
                </a:solidFill>
                <a:latin typeface="+mj-lt"/>
              </a:rPr>
              <a:t>- Tí Xíu ơi! Cháu có đi với ông không?</a:t>
            </a:r>
            <a:br>
              <a:rPr lang="vi-VN" sz="1600" dirty="0">
                <a:solidFill>
                  <a:srgbClr val="0070C0"/>
                </a:solidFill>
                <a:latin typeface="+mj-lt"/>
              </a:rPr>
            </a:br>
            <a:r>
              <a:rPr lang="vi-VN" sz="1600" dirty="0">
                <a:solidFill>
                  <a:srgbClr val="0070C0"/>
                </a:solidFill>
                <a:latin typeface="+mj-lt"/>
              </a:rPr>
              <a:t>Tí Xíu hỏi khẽ:</a:t>
            </a:r>
            <a:br>
              <a:rPr lang="vi-VN" sz="1600" dirty="0">
                <a:solidFill>
                  <a:srgbClr val="0070C0"/>
                </a:solidFill>
                <a:latin typeface="+mj-lt"/>
              </a:rPr>
            </a:br>
            <a:r>
              <a:rPr lang="vi-VN" sz="1600" dirty="0">
                <a:solidFill>
                  <a:srgbClr val="0070C0"/>
                </a:solidFill>
                <a:latin typeface="+mj-lt"/>
              </a:rPr>
              <a:t>- Đi đâu ạ?</a:t>
            </a:r>
            <a:br>
              <a:rPr lang="vi-VN" sz="1600" dirty="0">
                <a:solidFill>
                  <a:srgbClr val="0070C0"/>
                </a:solidFill>
                <a:latin typeface="+mj-lt"/>
              </a:rPr>
            </a:br>
            <a:r>
              <a:rPr lang="vi-VN" sz="1600" dirty="0">
                <a:solidFill>
                  <a:srgbClr val="0070C0"/>
                </a:solidFill>
                <a:latin typeface="+mj-lt"/>
              </a:rPr>
              <a:t>Ông Mặt Trời bảo:</a:t>
            </a:r>
            <a:br>
              <a:rPr lang="vi-VN" sz="1600" dirty="0">
                <a:solidFill>
                  <a:srgbClr val="0070C0"/>
                </a:solidFill>
                <a:latin typeface="+mj-lt"/>
              </a:rPr>
            </a:br>
            <a:r>
              <a:rPr lang="vi-VN" sz="1600" dirty="0">
                <a:solidFill>
                  <a:srgbClr val="0070C0"/>
                </a:solidFill>
                <a:latin typeface="+mj-lt"/>
              </a:rPr>
              <a:t>- Đi đến đất liền, ở đó rất cần nước.</a:t>
            </a:r>
            <a:br>
              <a:rPr lang="vi-VN" sz="1600" dirty="0">
                <a:solidFill>
                  <a:srgbClr val="0070C0"/>
                </a:solidFill>
                <a:latin typeface="+mj-lt"/>
              </a:rPr>
            </a:br>
            <a:r>
              <a:rPr lang="vi-VN" sz="1600" dirty="0">
                <a:solidFill>
                  <a:srgbClr val="0070C0"/>
                </a:solidFill>
                <a:latin typeface="+mj-lt"/>
              </a:rPr>
              <a:t>Tí Xíu vui lắm, nhưng sực nhớ ra rằng mình là giọt nước nên không thể bay được, Tí Xíu lại hỏi:</a:t>
            </a:r>
            <a:br>
              <a:rPr lang="vi-VN" sz="1600" dirty="0">
                <a:solidFill>
                  <a:srgbClr val="0070C0"/>
                </a:solidFill>
                <a:latin typeface="+mj-lt"/>
              </a:rPr>
            </a:br>
            <a:r>
              <a:rPr lang="vi-VN" sz="1600" dirty="0">
                <a:solidFill>
                  <a:srgbClr val="0070C0"/>
                </a:solidFill>
                <a:latin typeface="+mj-lt"/>
              </a:rPr>
              <a:t>- Làm thế nào mà cháu bay lên được ạ?</a:t>
            </a:r>
            <a:br>
              <a:rPr lang="vi-VN" sz="1600" dirty="0">
                <a:solidFill>
                  <a:srgbClr val="0070C0"/>
                </a:solidFill>
                <a:latin typeface="+mj-lt"/>
              </a:rPr>
            </a:br>
            <a:r>
              <a:rPr lang="vi-VN" sz="1600" dirty="0">
                <a:solidFill>
                  <a:srgbClr val="0070C0"/>
                </a:solidFill>
                <a:latin typeface="+mj-lt"/>
              </a:rPr>
              <a:t>- Cháu đừng lo! – Ông Mặt Trời nói ồm ồm – Ông sẽ làm cho cháu biến thành hơi.</a:t>
            </a:r>
            <a:br>
              <a:rPr lang="vi-VN" sz="1600" dirty="0">
                <a:solidFill>
                  <a:srgbClr val="0070C0"/>
                </a:solidFill>
                <a:latin typeface="+mj-lt"/>
              </a:rPr>
            </a:br>
            <a:r>
              <a:rPr lang="vi-VN" sz="1600" dirty="0">
                <a:solidFill>
                  <a:srgbClr val="0070C0"/>
                </a:solidFill>
                <a:latin typeface="+mj-lt"/>
              </a:rPr>
              <a:t>Nói xong, ông Mặt Trời vén mây, chiếu thật nhiều ánh nắng xuống biển. Tí Xíu rùng mình và biến thành hơi. Chú chỉ kịp nói với biển cả:</a:t>
            </a:r>
            <a:br>
              <a:rPr lang="vi-VN" sz="1600" dirty="0">
                <a:solidFill>
                  <a:srgbClr val="0070C0"/>
                </a:solidFill>
                <a:latin typeface="+mj-lt"/>
              </a:rPr>
            </a:br>
            <a:r>
              <a:rPr lang="vi-VN" sz="1600" dirty="0">
                <a:solidFill>
                  <a:srgbClr val="0070C0"/>
                </a:solidFill>
                <a:latin typeface="+mj-lt"/>
              </a:rPr>
              <a:t>- Chào mẹ! Con đi đây! Mẹ chờ con trở về nhé!</a:t>
            </a:r>
            <a:br>
              <a:rPr lang="vi-VN" sz="1600" dirty="0">
                <a:solidFill>
                  <a:srgbClr val="0070C0"/>
                </a:solidFill>
                <a:latin typeface="+mj-lt"/>
              </a:rPr>
            </a:br>
            <a:r>
              <a:rPr lang="vi-VN" sz="1600" dirty="0">
                <a:solidFill>
                  <a:srgbClr val="0070C0"/>
                </a:solidFill>
                <a:latin typeface="+mj-lt"/>
              </a:rPr>
              <a:t>Tí Xíu từ từ bay và nhập bọn với các bạn. Lúc đầu, Tí Xíu cùng các bạn bay là là trên mặt biển, sau đó hợp thành một đám mây mỏng bay vào đất liền. Gió nhẹ đưa Tí Xíu và các bạn bay qua dòng sông. Xế chiều, ông Mặt Trời tỏa ánh nắng chói chang hơn lúc sáng, không khí trở nên oi bức… Bỗng từ đâu, một cơn gió lạnh thổi tới. Tí Xíu reo lên:</a:t>
            </a:r>
            <a:br>
              <a:rPr lang="vi-VN" sz="1600" dirty="0">
                <a:solidFill>
                  <a:srgbClr val="0070C0"/>
                </a:solidFill>
                <a:latin typeface="+mj-lt"/>
              </a:rPr>
            </a:br>
            <a:r>
              <a:rPr lang="vi-VN" sz="1600" dirty="0">
                <a:solidFill>
                  <a:srgbClr val="0070C0"/>
                </a:solidFill>
                <a:latin typeface="+mj-lt"/>
              </a:rPr>
              <a:t>- Mát quá, các bạn ơi! Mát quá!</a:t>
            </a:r>
            <a:br>
              <a:rPr lang="vi-VN" sz="1600" dirty="0">
                <a:solidFill>
                  <a:srgbClr val="0070C0"/>
                </a:solidFill>
                <a:latin typeface="+mj-lt"/>
              </a:rPr>
            </a:br>
            <a:r>
              <a:rPr lang="vi-VN" sz="1600" dirty="0">
                <a:solidFill>
                  <a:srgbClr val="0070C0"/>
                </a:solidFill>
                <a:latin typeface="+mj-lt"/>
              </a:rPr>
              <a:t>Tí Xíu và các bạn vui sướng nhảy múa. Nhưng rồi, trời mỗi lúc một lạnh. Tí Xíu và các bạn thấy rét. Chúng xích lại gần nhau thành một khối đông đặc và không bay lên được nữa. Chúng sà xuống thấp dần… thấp dần…</a:t>
            </a:r>
            <a:br>
              <a:rPr lang="vi-VN" sz="1600" dirty="0">
                <a:solidFill>
                  <a:srgbClr val="0070C0"/>
                </a:solidFill>
                <a:latin typeface="+mj-lt"/>
              </a:rPr>
            </a:br>
            <a:r>
              <a:rPr lang="vi-VN" sz="1600" dirty="0">
                <a:solidFill>
                  <a:srgbClr val="0070C0"/>
                </a:solidFill>
                <a:latin typeface="+mj-lt"/>
              </a:rPr>
              <a:t>Một tia chớp rạch ngang bầu trời. Một tiếng sét đinh tai vang lên. Gió thổi mạnh hơn. Tí Xíu và các bạn trở thành giọt nước trong vắt. Chúng thi nhau ào ào rơi xuống… Cơn dông bắt đầu.</a:t>
            </a:r>
            <a:endParaRPr lang="en-US" sz="1600" dirty="0">
              <a:solidFill>
                <a:srgbClr val="0070C0"/>
              </a:solidFill>
              <a:latin typeface="+mj-lt"/>
            </a:endParaRPr>
          </a:p>
        </p:txBody>
      </p:sp>
      <p:sp>
        <p:nvSpPr>
          <p:cNvPr id="3" name="TextBox 2"/>
          <p:cNvSpPr txBox="1"/>
          <p:nvPr/>
        </p:nvSpPr>
        <p:spPr>
          <a:xfrm>
            <a:off x="4038600" y="228600"/>
            <a:ext cx="4724400" cy="675640"/>
          </a:xfrm>
          <a:prstGeom prst="rect">
            <a:avLst/>
          </a:prstGeom>
          <a:noFill/>
        </p:spPr>
        <p:txBody>
          <a:bodyPr wrap="square" rtlCol="0">
            <a:spAutoFit/>
          </a:bodyPr>
          <a:lstStyle/>
          <a:p>
            <a:r>
              <a:rPr lang="en-US" sz="2000" b="1" dirty="0" smtClean="0">
                <a:solidFill>
                  <a:srgbClr val="FF0000"/>
                </a:solidFill>
                <a:latin typeface="Times New Roman" panose="02020603050405020304" pitchFamily="18" charset="0"/>
                <a:cs typeface="Times New Roman" panose="02020603050405020304" pitchFamily="18" charset="0"/>
              </a:rPr>
              <a:t>TRYỆN GIỌT NƯỚC TÍ XÍU</a:t>
            </a:r>
            <a:endParaRPr lang="en-US" sz="2000" b="1" dirty="0" smtClean="0">
              <a:solidFill>
                <a:srgbClr val="FF0000"/>
              </a:solidFill>
              <a:latin typeface="Times New Roman" panose="02020603050405020304" pitchFamily="18" charset="0"/>
              <a:cs typeface="Times New Roman" panose="02020603050405020304" pitchFamily="18" charset="0"/>
            </a:endParaRPr>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38300" y="1219200"/>
            <a:ext cx="8913813" cy="555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133600" y="226230"/>
            <a:ext cx="7620000" cy="521970"/>
          </a:xfrm>
          <a:prstGeom prst="rect">
            <a:avLst/>
          </a:prstGeom>
          <a:noFill/>
        </p:spPr>
        <p:txBody>
          <a:bodyPr wrap="squar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Cô</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kể</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lần</a:t>
            </a:r>
            <a:r>
              <a:rPr lang="en-US" sz="2800" b="1" dirty="0" smtClean="0">
                <a:solidFill>
                  <a:srgbClr val="FF0000"/>
                </a:solidFill>
                <a:latin typeface="Times New Roman" panose="02020603050405020304" pitchFamily="18" charset="0"/>
                <a:cs typeface="Times New Roman" panose="02020603050405020304" pitchFamily="18" charset="0"/>
              </a:rPr>
              <a:t> 2 </a:t>
            </a:r>
            <a:r>
              <a:rPr lang="en-US" sz="2800" b="1" dirty="0" err="1" smtClean="0">
                <a:solidFill>
                  <a:srgbClr val="FF0000"/>
                </a:solidFill>
                <a:latin typeface="Times New Roman" panose="02020603050405020304" pitchFamily="18" charset="0"/>
                <a:cs typeface="Times New Roman" panose="02020603050405020304" pitchFamily="18" charset="0"/>
              </a:rPr>
              <a:t>kèm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tranh</a:t>
            </a:r>
            <a:r>
              <a:rPr lang="en-US" sz="2800" b="1" dirty="0" smtClean="0">
                <a:solidFill>
                  <a:srgbClr val="FF0000"/>
                </a:solidFill>
                <a:latin typeface="Times New Roman" panose="02020603050405020304" pitchFamily="18" charset="0"/>
                <a:cs typeface="Times New Roman" panose="02020603050405020304" pitchFamily="18" charset="0"/>
              </a:rPr>
              <a:t> minh </a:t>
            </a:r>
            <a:r>
              <a:rPr lang="en-US" sz="2800" b="1" dirty="0" err="1" smtClean="0">
                <a:solidFill>
                  <a:srgbClr val="FF0000"/>
                </a:solidFill>
                <a:latin typeface="Times New Roman" panose="02020603050405020304" pitchFamily="18" charset="0"/>
                <a:cs typeface="Times New Roman" panose="02020603050405020304" pitchFamily="18" charset="0"/>
              </a:rPr>
              <a:t>họa</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3996" cy="6857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0"/>
            <a:ext cx="9067800" cy="6800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1993</Words>
  <Application>WPS Presentation</Application>
  <PresentationFormat>On-screen Show (4:3)</PresentationFormat>
  <Paragraphs>28</Paragraphs>
  <Slides>22</Slides>
  <Notes>0</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22</vt:i4>
      </vt:variant>
    </vt:vector>
  </HeadingPairs>
  <TitlesOfParts>
    <vt:vector size="30" baseType="lpstr">
      <vt:lpstr>Arial</vt:lpstr>
      <vt:lpstr>SimSun</vt:lpstr>
      <vt:lpstr>Wingdings</vt:lpstr>
      <vt:lpstr>Times New Roman</vt:lpstr>
      <vt:lpstr>Calibri</vt:lpstr>
      <vt:lpstr>Microsoft YaHei</vt:lpstr>
      <vt:lpstr>Arial Unicode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Techsi.vn</dc:creator>
  <cp:lastModifiedBy>Minhthangpc.VN</cp:lastModifiedBy>
  <cp:revision>8</cp:revision>
  <dcterms:created xsi:type="dcterms:W3CDTF">2021-03-24T08:31:00Z</dcterms:created>
  <dcterms:modified xsi:type="dcterms:W3CDTF">2024-04-05T04:53:34Z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B852E00CE69F47D3A2D42F85C90C1D92_12</vt:lpwstr>
  </property>
  <property fmtid="{D5CDD505-2E9C-101B-9397-08002B2CF9AE}" pid="3" name="KSOProductBuildVer">
    <vt:lpwstr>1033-12.2.0.13489</vt:lpwstr>
  </property>
</Properties>
</file>