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sldIdLst>
    <p:sldId id="269" r:id="rId2"/>
    <p:sldId id="257" r:id="rId3"/>
    <p:sldId id="258" r:id="rId4"/>
    <p:sldId id="260" r:id="rId5"/>
    <p:sldId id="261" r:id="rId6"/>
    <p:sldId id="262" r:id="rId7"/>
    <p:sldId id="263" r:id="rId8"/>
    <p:sldId id="259" r:id="rId9"/>
    <p:sldId id="264" r:id="rId10"/>
    <p:sldId id="267" r:id="rId11"/>
    <p:sldId id="268"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99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596CF1-7118-4584-BAA2-6D5F6DF50F13}" type="datetimeFigureOut">
              <a:rPr lang="en-US" smtClean="0"/>
              <a:t>4/7/2024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E350A-CD07-40D8-AB22-3D9A4F3A9D87}" type="slidenum">
              <a:rPr lang="en-US" smtClean="0"/>
              <a:t>‹#›</a:t>
            </a:fld>
            <a:endParaRPr lang="en-US"/>
          </a:p>
        </p:txBody>
      </p:sp>
    </p:spTree>
    <p:extLst>
      <p:ext uri="{BB962C8B-B14F-4D97-AF65-F5344CB8AC3E}">
        <p14:creationId xmlns:p14="http://schemas.microsoft.com/office/powerpoint/2010/main" val="1551287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596CF1-7118-4584-BAA2-6D5F6DF50F13}" type="datetimeFigureOut">
              <a:rPr lang="en-US" smtClean="0"/>
              <a:t>4/7/2024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E350A-CD07-40D8-AB22-3D9A4F3A9D87}" type="slidenum">
              <a:rPr lang="en-US" smtClean="0"/>
              <a:t>‹#›</a:t>
            </a:fld>
            <a:endParaRPr lang="en-US"/>
          </a:p>
        </p:txBody>
      </p:sp>
    </p:spTree>
    <p:extLst>
      <p:ext uri="{BB962C8B-B14F-4D97-AF65-F5344CB8AC3E}">
        <p14:creationId xmlns:p14="http://schemas.microsoft.com/office/powerpoint/2010/main" val="4202191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596CF1-7118-4584-BAA2-6D5F6DF50F13}" type="datetimeFigureOut">
              <a:rPr lang="en-US" smtClean="0"/>
              <a:t>4/7/2024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E350A-CD07-40D8-AB22-3D9A4F3A9D87}" type="slidenum">
              <a:rPr lang="en-US" smtClean="0"/>
              <a:t>‹#›</a:t>
            </a:fld>
            <a:endParaRPr lang="en-US"/>
          </a:p>
        </p:txBody>
      </p:sp>
    </p:spTree>
    <p:extLst>
      <p:ext uri="{BB962C8B-B14F-4D97-AF65-F5344CB8AC3E}">
        <p14:creationId xmlns:p14="http://schemas.microsoft.com/office/powerpoint/2010/main" val="1918887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596CF1-7118-4584-BAA2-6D5F6DF50F13}" type="datetimeFigureOut">
              <a:rPr lang="en-US" smtClean="0"/>
              <a:t>4/7/2024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E350A-CD07-40D8-AB22-3D9A4F3A9D87}" type="slidenum">
              <a:rPr lang="en-US" smtClean="0"/>
              <a:t>‹#›</a:t>
            </a:fld>
            <a:endParaRPr lang="en-US"/>
          </a:p>
        </p:txBody>
      </p:sp>
    </p:spTree>
    <p:extLst>
      <p:ext uri="{BB962C8B-B14F-4D97-AF65-F5344CB8AC3E}">
        <p14:creationId xmlns:p14="http://schemas.microsoft.com/office/powerpoint/2010/main" val="3144657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596CF1-7118-4584-BAA2-6D5F6DF50F13}" type="datetimeFigureOut">
              <a:rPr lang="en-US" smtClean="0"/>
              <a:t>4/7/2024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E350A-CD07-40D8-AB22-3D9A4F3A9D87}" type="slidenum">
              <a:rPr lang="en-US" smtClean="0"/>
              <a:t>‹#›</a:t>
            </a:fld>
            <a:endParaRPr lang="en-US"/>
          </a:p>
        </p:txBody>
      </p:sp>
    </p:spTree>
    <p:extLst>
      <p:ext uri="{BB962C8B-B14F-4D97-AF65-F5344CB8AC3E}">
        <p14:creationId xmlns:p14="http://schemas.microsoft.com/office/powerpoint/2010/main" val="240853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596CF1-7118-4584-BAA2-6D5F6DF50F13}" type="datetimeFigureOut">
              <a:rPr lang="en-US" smtClean="0"/>
              <a:t>4/7/2024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CE350A-CD07-40D8-AB22-3D9A4F3A9D87}" type="slidenum">
              <a:rPr lang="en-US" smtClean="0"/>
              <a:t>‹#›</a:t>
            </a:fld>
            <a:endParaRPr lang="en-US"/>
          </a:p>
        </p:txBody>
      </p:sp>
    </p:spTree>
    <p:extLst>
      <p:ext uri="{BB962C8B-B14F-4D97-AF65-F5344CB8AC3E}">
        <p14:creationId xmlns:p14="http://schemas.microsoft.com/office/powerpoint/2010/main" val="200454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596CF1-7118-4584-BAA2-6D5F6DF50F13}" type="datetimeFigureOut">
              <a:rPr lang="en-US" smtClean="0"/>
              <a:t>4/7/2024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CE350A-CD07-40D8-AB22-3D9A4F3A9D87}" type="slidenum">
              <a:rPr lang="en-US" smtClean="0"/>
              <a:t>‹#›</a:t>
            </a:fld>
            <a:endParaRPr lang="en-US"/>
          </a:p>
        </p:txBody>
      </p:sp>
    </p:spTree>
    <p:extLst>
      <p:ext uri="{BB962C8B-B14F-4D97-AF65-F5344CB8AC3E}">
        <p14:creationId xmlns:p14="http://schemas.microsoft.com/office/powerpoint/2010/main" val="2943361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596CF1-7118-4584-BAA2-6D5F6DF50F13}" type="datetimeFigureOut">
              <a:rPr lang="en-US" smtClean="0"/>
              <a:t>4/7/2024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CE350A-CD07-40D8-AB22-3D9A4F3A9D87}" type="slidenum">
              <a:rPr lang="en-US" smtClean="0"/>
              <a:t>‹#›</a:t>
            </a:fld>
            <a:endParaRPr lang="en-US"/>
          </a:p>
        </p:txBody>
      </p:sp>
    </p:spTree>
    <p:extLst>
      <p:ext uri="{BB962C8B-B14F-4D97-AF65-F5344CB8AC3E}">
        <p14:creationId xmlns:p14="http://schemas.microsoft.com/office/powerpoint/2010/main" val="2568674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596CF1-7118-4584-BAA2-6D5F6DF50F13}" type="datetimeFigureOut">
              <a:rPr lang="en-US" smtClean="0"/>
              <a:t>4/7/2024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CE350A-CD07-40D8-AB22-3D9A4F3A9D87}" type="slidenum">
              <a:rPr lang="en-US" smtClean="0"/>
              <a:t>‹#›</a:t>
            </a:fld>
            <a:endParaRPr lang="en-US"/>
          </a:p>
        </p:txBody>
      </p:sp>
    </p:spTree>
    <p:extLst>
      <p:ext uri="{BB962C8B-B14F-4D97-AF65-F5344CB8AC3E}">
        <p14:creationId xmlns:p14="http://schemas.microsoft.com/office/powerpoint/2010/main" val="3387022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596CF1-7118-4584-BAA2-6D5F6DF50F13}" type="datetimeFigureOut">
              <a:rPr lang="en-US" smtClean="0"/>
              <a:t>4/7/2024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CE350A-CD07-40D8-AB22-3D9A4F3A9D87}" type="slidenum">
              <a:rPr lang="en-US" smtClean="0"/>
              <a:t>‹#›</a:t>
            </a:fld>
            <a:endParaRPr lang="en-US"/>
          </a:p>
        </p:txBody>
      </p:sp>
    </p:spTree>
    <p:extLst>
      <p:ext uri="{BB962C8B-B14F-4D97-AF65-F5344CB8AC3E}">
        <p14:creationId xmlns:p14="http://schemas.microsoft.com/office/powerpoint/2010/main" val="941301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596CF1-7118-4584-BAA2-6D5F6DF50F13}" type="datetimeFigureOut">
              <a:rPr lang="en-US" smtClean="0"/>
              <a:t>4/7/2024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CE350A-CD07-40D8-AB22-3D9A4F3A9D87}" type="slidenum">
              <a:rPr lang="en-US" smtClean="0"/>
              <a:t>‹#›</a:t>
            </a:fld>
            <a:endParaRPr lang="en-US"/>
          </a:p>
        </p:txBody>
      </p:sp>
    </p:spTree>
    <p:extLst>
      <p:ext uri="{BB962C8B-B14F-4D97-AF65-F5344CB8AC3E}">
        <p14:creationId xmlns:p14="http://schemas.microsoft.com/office/powerpoint/2010/main" val="2643286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96CF1-7118-4584-BAA2-6D5F6DF50F13}" type="datetimeFigureOut">
              <a:rPr lang="en-US" smtClean="0"/>
              <a:t>4/7/2024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E350A-CD07-40D8-AB22-3D9A4F3A9D87}" type="slidenum">
              <a:rPr lang="en-US" smtClean="0"/>
              <a:t>‹#›</a:t>
            </a:fld>
            <a:endParaRPr lang="en-US"/>
          </a:p>
        </p:txBody>
      </p:sp>
    </p:spTree>
    <p:extLst>
      <p:ext uri="{BB962C8B-B14F-4D97-AF65-F5344CB8AC3E}">
        <p14:creationId xmlns:p14="http://schemas.microsoft.com/office/powerpoint/2010/main" val="37701618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6.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E4D13-B79B-E154-1695-3A05F2E278B5}"/>
              </a:ext>
            </a:extLst>
          </p:cNvPr>
          <p:cNvSpPr>
            <a:spLocks noGrp="1"/>
          </p:cNvSpPr>
          <p:nvPr>
            <p:ph type="title"/>
          </p:nvPr>
        </p:nvSpPr>
        <p:spPr/>
        <p:txBody>
          <a:bodyPr/>
          <a:lstStyle/>
          <a:p>
            <a:endParaRPr lang="en-US"/>
          </a:p>
        </p:txBody>
      </p:sp>
      <p:pic>
        <p:nvPicPr>
          <p:cNvPr id="4" name="Picture 3" descr="A cartoon of trees and clouds&#10;&#10;Description automatically generated">
            <a:extLst>
              <a:ext uri="{FF2B5EF4-FFF2-40B4-BE49-F238E27FC236}">
                <a16:creationId xmlns:a16="http://schemas.microsoft.com/office/drawing/2014/main" id="{430E9257-AB07-9586-FC30-BBACFDC02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768"/>
            <a:ext cx="12192000" cy="6809232"/>
          </a:xfrm>
          <a:prstGeom prst="rect">
            <a:avLst/>
          </a:prstGeom>
        </p:spPr>
      </p:pic>
      <p:sp>
        <p:nvSpPr>
          <p:cNvPr id="5" name="Title 3">
            <a:extLst>
              <a:ext uri="{FF2B5EF4-FFF2-40B4-BE49-F238E27FC236}">
                <a16:creationId xmlns:a16="http://schemas.microsoft.com/office/drawing/2014/main" id="{16F7EF44-1D7F-1694-354C-A5A4ADA7EB19}"/>
              </a:ext>
            </a:extLst>
          </p:cNvPr>
          <p:cNvSpPr txBox="1">
            <a:spLocks/>
          </p:cNvSpPr>
          <p:nvPr/>
        </p:nvSpPr>
        <p:spPr>
          <a:xfrm>
            <a:off x="1600200" y="2438400"/>
            <a:ext cx="9601200" cy="1143000"/>
          </a:xfrm>
          <a:prstGeom prst="rect">
            <a:avLst/>
          </a:prstGeom>
          <a:solidFill>
            <a:schemeClr val="bg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FF0000"/>
                </a:solidFill>
                <a:latin typeface="Times New Roman" panose="02020603050405020304" pitchFamily="18" charset="0"/>
                <a:cs typeface="Times New Roman" panose="02020603050405020304" pitchFamily="18" charset="0"/>
              </a:rPr>
              <a:t>LĨNH VỰC PHÁT TRIỂN THỂ CHẤT</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C895614-96F0-8DE7-8FBD-BADA30F6715B}"/>
              </a:ext>
            </a:extLst>
          </p:cNvPr>
          <p:cNvSpPr txBox="1"/>
          <p:nvPr/>
        </p:nvSpPr>
        <p:spPr>
          <a:xfrm>
            <a:off x="2171700" y="228600"/>
            <a:ext cx="7848600" cy="1107996"/>
          </a:xfrm>
          <a:prstGeom prst="rect">
            <a:avLst/>
          </a:prstGeom>
          <a:noFill/>
        </p:spPr>
        <p:txBody>
          <a:bodyPr wrap="square">
            <a:sp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PHÒNG GIÁO DỤC VÀ ĐÀO TẠO QUẬN LONG BIÊN</a:t>
            </a:r>
          </a:p>
          <a:p>
            <a:pPr algn="ctr"/>
            <a:r>
              <a:rPr lang="en-US" sz="2400" b="1" dirty="0">
                <a:solidFill>
                  <a:srgbClr val="002060"/>
                </a:solidFill>
                <a:latin typeface="Times New Roman" panose="02020603050405020304" pitchFamily="18" charset="0"/>
                <a:cs typeface="Times New Roman" panose="02020603050405020304" pitchFamily="18" charset="0"/>
              </a:rPr>
              <a:t>TRƯỜNG MẦM NON GIANG BIÊN</a:t>
            </a:r>
          </a:p>
          <a:p>
            <a:pPr algn="ctr"/>
            <a:endParaRPr lang="en-US" sz="1800" b="1" dirty="0">
              <a:solidFill>
                <a:srgbClr val="00206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6E1064F-396A-1015-F898-AAB2F1AB9C4D}"/>
              </a:ext>
            </a:extLst>
          </p:cNvPr>
          <p:cNvSpPr txBox="1"/>
          <p:nvPr/>
        </p:nvSpPr>
        <p:spPr>
          <a:xfrm>
            <a:off x="2301240" y="3429000"/>
            <a:ext cx="8305800" cy="646331"/>
          </a:xfrm>
          <a:prstGeom prst="rect">
            <a:avLst/>
          </a:prstGeom>
          <a:noFill/>
        </p:spPr>
        <p:txBody>
          <a:bodyPr wrap="square" rtlCol="0">
            <a:spAutoFit/>
          </a:bodyPr>
          <a:lstStyle/>
          <a:p>
            <a:pPr algn="ctr"/>
            <a:r>
              <a:rPr lang="en-US" sz="3600" dirty="0" err="1">
                <a:solidFill>
                  <a:srgbClr val="002060"/>
                </a:solidFill>
                <a:latin typeface="#9Slide03 Oswald Bold" panose="00000800000000000000" pitchFamily="2" charset="0"/>
              </a:rPr>
              <a:t>Đề</a:t>
            </a:r>
            <a:r>
              <a:rPr lang="en-US" sz="3600" dirty="0">
                <a:solidFill>
                  <a:srgbClr val="002060"/>
                </a:solidFill>
                <a:latin typeface="#9Slide03 Oswald Bold" panose="00000800000000000000" pitchFamily="2" charset="0"/>
              </a:rPr>
              <a:t> </a:t>
            </a:r>
            <a:r>
              <a:rPr lang="en-US" sz="3600" dirty="0" err="1">
                <a:solidFill>
                  <a:srgbClr val="002060"/>
                </a:solidFill>
                <a:latin typeface="#9Slide03 Oswald Bold" panose="00000800000000000000" pitchFamily="2" charset="0"/>
              </a:rPr>
              <a:t>tài</a:t>
            </a:r>
            <a:r>
              <a:rPr lang="en-US" sz="3600" dirty="0">
                <a:solidFill>
                  <a:srgbClr val="002060"/>
                </a:solidFill>
                <a:latin typeface="#9Slide03 Oswald Bold" panose="00000800000000000000" pitchFamily="2" charset="0"/>
              </a:rPr>
              <a:t> : </a:t>
            </a:r>
            <a:r>
              <a:rPr lang="en-US" sz="3600" dirty="0" err="1">
                <a:solidFill>
                  <a:srgbClr val="002060"/>
                </a:solidFill>
                <a:latin typeface="#9Slide03 Oswald Bold" panose="00000800000000000000" pitchFamily="2" charset="0"/>
              </a:rPr>
              <a:t>Bò</a:t>
            </a:r>
            <a:r>
              <a:rPr lang="en-US" sz="3600" dirty="0">
                <a:solidFill>
                  <a:srgbClr val="002060"/>
                </a:solidFill>
                <a:latin typeface="#9Slide03 Oswald Bold" panose="00000800000000000000" pitchFamily="2" charset="0"/>
              </a:rPr>
              <a:t> </a:t>
            </a:r>
            <a:r>
              <a:rPr lang="en-US" sz="3600" dirty="0" err="1">
                <a:solidFill>
                  <a:srgbClr val="002060"/>
                </a:solidFill>
                <a:latin typeface="#9Slide03 Oswald Bold" panose="00000800000000000000" pitchFamily="2" charset="0"/>
              </a:rPr>
              <a:t>chui</a:t>
            </a:r>
            <a:r>
              <a:rPr lang="en-US" sz="3600" dirty="0">
                <a:solidFill>
                  <a:srgbClr val="002060"/>
                </a:solidFill>
                <a:latin typeface="#9Slide03 Oswald Bold" panose="00000800000000000000" pitchFamily="2" charset="0"/>
              </a:rPr>
              <a:t> qua </a:t>
            </a:r>
            <a:r>
              <a:rPr lang="en-US" sz="3600" dirty="0" err="1">
                <a:solidFill>
                  <a:srgbClr val="002060"/>
                </a:solidFill>
                <a:latin typeface="#9Slide03 Oswald Bold" panose="00000800000000000000" pitchFamily="2" charset="0"/>
              </a:rPr>
              <a:t>cổng</a:t>
            </a:r>
            <a:r>
              <a:rPr lang="en-US" sz="3600" dirty="0">
                <a:solidFill>
                  <a:srgbClr val="002060"/>
                </a:solidFill>
                <a:latin typeface="#9Slide03 Oswald Bold" panose="00000800000000000000" pitchFamily="2" charset="0"/>
              </a:rPr>
              <a:t> </a:t>
            </a:r>
            <a:r>
              <a:rPr lang="en-US" sz="3600" dirty="0" err="1">
                <a:solidFill>
                  <a:srgbClr val="002060"/>
                </a:solidFill>
                <a:latin typeface="#9Slide03 Oswald Bold" panose="00000800000000000000" pitchFamily="2" charset="0"/>
              </a:rPr>
              <a:t>bật</a:t>
            </a:r>
            <a:r>
              <a:rPr lang="en-US" sz="3600" dirty="0">
                <a:solidFill>
                  <a:srgbClr val="002060"/>
                </a:solidFill>
                <a:latin typeface="#9Slide03 Oswald Bold" panose="00000800000000000000" pitchFamily="2" charset="0"/>
              </a:rPr>
              <a:t> </a:t>
            </a:r>
            <a:r>
              <a:rPr lang="en-US" sz="3600" dirty="0" err="1">
                <a:solidFill>
                  <a:srgbClr val="002060"/>
                </a:solidFill>
                <a:latin typeface="#9Slide03 Oswald Bold" panose="00000800000000000000" pitchFamily="2" charset="0"/>
              </a:rPr>
              <a:t>về</a:t>
            </a:r>
            <a:r>
              <a:rPr lang="en-US" sz="3600" dirty="0">
                <a:solidFill>
                  <a:srgbClr val="002060"/>
                </a:solidFill>
                <a:latin typeface="#9Slide03 Oswald Bold" panose="00000800000000000000" pitchFamily="2" charset="0"/>
              </a:rPr>
              <a:t> </a:t>
            </a:r>
            <a:r>
              <a:rPr lang="en-US" sz="3600" dirty="0" err="1">
                <a:solidFill>
                  <a:srgbClr val="002060"/>
                </a:solidFill>
                <a:latin typeface="#9Slide03 Oswald Bold" panose="00000800000000000000" pitchFamily="2" charset="0"/>
              </a:rPr>
              <a:t>phía</a:t>
            </a:r>
            <a:r>
              <a:rPr lang="en-US" sz="3600" dirty="0">
                <a:solidFill>
                  <a:srgbClr val="002060"/>
                </a:solidFill>
                <a:latin typeface="#9Slide03 Oswald Bold" panose="00000800000000000000" pitchFamily="2" charset="0"/>
              </a:rPr>
              <a:t> </a:t>
            </a:r>
            <a:r>
              <a:rPr lang="en-US" sz="3600" dirty="0" err="1">
                <a:solidFill>
                  <a:srgbClr val="002060"/>
                </a:solidFill>
                <a:latin typeface="#9Slide03 Oswald Bold" panose="00000800000000000000" pitchFamily="2" charset="0"/>
              </a:rPr>
              <a:t>trước</a:t>
            </a:r>
            <a:endParaRPr lang="en-US" sz="3600" dirty="0">
              <a:solidFill>
                <a:srgbClr val="002060"/>
              </a:solidFill>
              <a:latin typeface="#9Slide03 Oswald Bold" panose="00000800000000000000" pitchFamily="2" charset="0"/>
            </a:endParaRPr>
          </a:p>
        </p:txBody>
      </p:sp>
      <p:sp>
        <p:nvSpPr>
          <p:cNvPr id="10" name="TextBox 9">
            <a:extLst>
              <a:ext uri="{FF2B5EF4-FFF2-40B4-BE49-F238E27FC236}">
                <a16:creationId xmlns:a16="http://schemas.microsoft.com/office/drawing/2014/main" id="{D302D936-F97D-277E-B3BD-3B0B8E481C4D}"/>
              </a:ext>
            </a:extLst>
          </p:cNvPr>
          <p:cNvSpPr txBox="1"/>
          <p:nvPr/>
        </p:nvSpPr>
        <p:spPr>
          <a:xfrm>
            <a:off x="5410200" y="4914822"/>
            <a:ext cx="6202680" cy="646331"/>
          </a:xfrm>
          <a:prstGeom prst="rect">
            <a:avLst/>
          </a:prstGeom>
          <a:noFill/>
        </p:spPr>
        <p:txBody>
          <a:bodyPr wrap="square">
            <a:spAutoFit/>
          </a:bodyPr>
          <a:lstStyle/>
          <a:p>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Giáo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viên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Nguyễn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Thị</a:t>
            </a:r>
            <a:r>
              <a:rPr lang="en-US" sz="3600" b="1" dirty="0">
                <a:solidFill>
                  <a:srgbClr val="002060"/>
                </a:solidFill>
                <a:latin typeface="Times New Roman" panose="02020603050405020304" pitchFamily="18" charset="0"/>
                <a:cs typeface="Times New Roman" panose="02020603050405020304" pitchFamily="18" charset="0"/>
              </a:rPr>
              <a:t> Nhung</a:t>
            </a:r>
            <a:endParaRPr lang="en-US" sz="3600" dirty="0"/>
          </a:p>
        </p:txBody>
      </p:sp>
      <p:pic>
        <p:nvPicPr>
          <p:cNvPr id="12" name="Picture 11" descr="A logo with hands and a flower&#10;&#10;Description automatically generated">
            <a:extLst>
              <a:ext uri="{FF2B5EF4-FFF2-40B4-BE49-F238E27FC236}">
                <a16:creationId xmlns:a16="http://schemas.microsoft.com/office/drawing/2014/main" id="{C96414AE-C6B7-A4B7-6E74-A8772D3CFB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7495" y="1211349"/>
            <a:ext cx="1257010" cy="1318830"/>
          </a:xfrm>
          <a:prstGeom prst="rect">
            <a:avLst/>
          </a:prstGeom>
        </p:spPr>
      </p:pic>
      <p:sp>
        <p:nvSpPr>
          <p:cNvPr id="13" name="TextBox 12">
            <a:extLst>
              <a:ext uri="{FF2B5EF4-FFF2-40B4-BE49-F238E27FC236}">
                <a16:creationId xmlns:a16="http://schemas.microsoft.com/office/drawing/2014/main" id="{1320E63F-F013-81BA-F4BD-9411CEC02093}"/>
              </a:ext>
            </a:extLst>
          </p:cNvPr>
          <p:cNvSpPr txBox="1"/>
          <p:nvPr/>
        </p:nvSpPr>
        <p:spPr>
          <a:xfrm>
            <a:off x="4038600" y="4191000"/>
            <a:ext cx="3886200" cy="584775"/>
          </a:xfrm>
          <a:prstGeom prst="rect">
            <a:avLst/>
          </a:prstGeom>
          <a:noFill/>
        </p:spPr>
        <p:txBody>
          <a:bodyPr wrap="square" rtlCol="0">
            <a:spAutoFit/>
          </a:bodyPr>
          <a:lstStyle/>
          <a:p>
            <a:pPr algn="ctr"/>
            <a:r>
              <a:rPr lang="en-US" sz="3200" dirty="0" err="1">
                <a:solidFill>
                  <a:srgbClr val="002060"/>
                </a:solidFill>
                <a:latin typeface="#9Slide03 Oswald Bold" panose="00000800000000000000" pitchFamily="2" charset="0"/>
              </a:rPr>
              <a:t>Lứa</a:t>
            </a:r>
            <a:r>
              <a:rPr lang="en-US" sz="3200" dirty="0">
                <a:solidFill>
                  <a:srgbClr val="002060"/>
                </a:solidFill>
                <a:latin typeface="#9Slide03 Oswald Bold" panose="00000800000000000000" pitchFamily="2" charset="0"/>
              </a:rPr>
              <a:t> </a:t>
            </a:r>
            <a:r>
              <a:rPr lang="en-US" sz="3200" dirty="0" err="1">
                <a:solidFill>
                  <a:srgbClr val="002060"/>
                </a:solidFill>
                <a:latin typeface="#9Slide03 Oswald Bold" panose="00000800000000000000" pitchFamily="2" charset="0"/>
              </a:rPr>
              <a:t>tuổi</a:t>
            </a:r>
            <a:r>
              <a:rPr lang="en-US" sz="3200" dirty="0">
                <a:solidFill>
                  <a:srgbClr val="002060"/>
                </a:solidFill>
                <a:latin typeface="#9Slide03 Oswald Bold" panose="00000800000000000000" pitchFamily="2" charset="0"/>
              </a:rPr>
              <a:t>: 3-4 </a:t>
            </a:r>
            <a:r>
              <a:rPr lang="en-US" sz="3200" dirty="0" err="1">
                <a:solidFill>
                  <a:srgbClr val="002060"/>
                </a:solidFill>
                <a:latin typeface="#9Slide03 Oswald Bold" panose="00000800000000000000" pitchFamily="2" charset="0"/>
              </a:rPr>
              <a:t>tuổi</a:t>
            </a:r>
            <a:endParaRPr lang="en-US" sz="3200" dirty="0">
              <a:solidFill>
                <a:srgbClr val="002060"/>
              </a:solidFill>
              <a:latin typeface="#9Slide03 Oswald Bold" panose="00000800000000000000" pitchFamily="2" charset="0"/>
            </a:endParaRPr>
          </a:p>
        </p:txBody>
      </p:sp>
    </p:spTree>
    <p:extLst>
      <p:ext uri="{BB962C8B-B14F-4D97-AF65-F5344CB8AC3E}">
        <p14:creationId xmlns:p14="http://schemas.microsoft.com/office/powerpoint/2010/main" val="3764914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0"/>
            <a:ext cx="12039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2837329" y="2857500"/>
            <a:ext cx="6553201" cy="1143000"/>
          </a:xfrm>
        </p:spPr>
        <p:txBody>
          <a:bodyPr>
            <a:noAutofit/>
          </a:bodyPr>
          <a:lstStyle/>
          <a:p>
            <a:r>
              <a:rPr lang="en-US" sz="8800" b="1" dirty="0" err="1">
                <a:solidFill>
                  <a:srgbClr val="7030A0"/>
                </a:solidFill>
                <a:latin typeface="Times New Roman" panose="02020603050405020304" pitchFamily="18" charset="0"/>
                <a:cs typeface="Times New Roman" panose="02020603050405020304" pitchFamily="18" charset="0"/>
              </a:rPr>
              <a:t>Hồi</a:t>
            </a:r>
            <a:r>
              <a:rPr lang="en-US" sz="8800" b="1" dirty="0">
                <a:solidFill>
                  <a:srgbClr val="7030A0"/>
                </a:solidFill>
                <a:latin typeface="Times New Roman" panose="02020603050405020304" pitchFamily="18" charset="0"/>
                <a:cs typeface="Times New Roman" panose="02020603050405020304" pitchFamily="18" charset="0"/>
              </a:rPr>
              <a:t> </a:t>
            </a:r>
            <a:r>
              <a:rPr lang="en-US" sz="8800" b="1" dirty="0" err="1">
                <a:solidFill>
                  <a:srgbClr val="7030A0"/>
                </a:solidFill>
                <a:latin typeface="Times New Roman" panose="02020603050405020304" pitchFamily="18" charset="0"/>
                <a:cs typeface="Times New Roman" panose="02020603050405020304" pitchFamily="18" charset="0"/>
              </a:rPr>
              <a:t>tĩnh</a:t>
            </a:r>
            <a:endParaRPr lang="en-US" sz="8800" b="1" dirty="0">
              <a:solidFill>
                <a:srgbClr val="7030A0"/>
              </a:solidFill>
              <a:latin typeface="Times New Roman" panose="02020603050405020304" pitchFamily="18" charset="0"/>
              <a:cs typeface="Times New Roman" panose="02020603050405020304" pitchFamily="18" charset="0"/>
            </a:endParaRPr>
          </a:p>
        </p:txBody>
      </p:sp>
      <p:pic>
        <p:nvPicPr>
          <p:cNvPr id="2" name="NhacKhongLoiNheNhangVaSauLang-VA-4756565_hq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4343400"/>
            <a:ext cx="609600" cy="609600"/>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3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766" y="-1"/>
            <a:ext cx="9128234" cy="6866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2362200" y="1524000"/>
            <a:ext cx="7010400" cy="1143000"/>
          </a:xfrm>
        </p:spPr>
        <p:txBody>
          <a:bodyPr>
            <a:noAutofit/>
          </a:bodyPr>
          <a:lstStyle/>
          <a:p>
            <a:r>
              <a:rPr lang="en-US" sz="8800" b="1" dirty="0" err="1">
                <a:solidFill>
                  <a:srgbClr val="7030A0"/>
                </a:solidFill>
                <a:latin typeface="Times New Roman" panose="02020603050405020304" pitchFamily="18" charset="0"/>
                <a:cs typeface="Times New Roman" panose="02020603050405020304" pitchFamily="18" charset="0"/>
              </a:rPr>
              <a:t>Kết</a:t>
            </a:r>
            <a:r>
              <a:rPr lang="en-US" sz="8800" b="1" dirty="0">
                <a:solidFill>
                  <a:srgbClr val="7030A0"/>
                </a:solidFill>
                <a:latin typeface="Times New Roman" panose="02020603050405020304" pitchFamily="18" charset="0"/>
                <a:cs typeface="Times New Roman" panose="02020603050405020304" pitchFamily="18" charset="0"/>
              </a:rPr>
              <a:t> </a:t>
            </a:r>
            <a:r>
              <a:rPr lang="en-US" sz="8800" b="1" dirty="0" err="1">
                <a:solidFill>
                  <a:srgbClr val="7030A0"/>
                </a:solidFill>
                <a:latin typeface="Times New Roman" panose="02020603050405020304" pitchFamily="18" charset="0"/>
                <a:cs typeface="Times New Roman" panose="02020603050405020304" pitchFamily="18" charset="0"/>
              </a:rPr>
              <a:t>thúc</a:t>
            </a:r>
            <a:endParaRPr lang="en-US" sz="8800" b="1"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12115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143000" y="2133600"/>
            <a:ext cx="10287000" cy="2209800"/>
          </a:xfrm>
        </p:spPr>
        <p:txBody>
          <a:bodyPr>
            <a:normAutofit/>
          </a:bodyPr>
          <a:lstStyle/>
          <a:p>
            <a:r>
              <a:rPr lang="en-US" sz="6000" b="1" dirty="0" err="1">
                <a:solidFill>
                  <a:srgbClr val="0070C0"/>
                </a:solidFill>
                <a:latin typeface="Times New Roman" panose="02020603050405020304" pitchFamily="18" charset="0"/>
                <a:cs typeface="Times New Roman" panose="02020603050405020304" pitchFamily="18" charset="0"/>
              </a:rPr>
              <a:t>Ổn</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định</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tổ</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chức</a:t>
            </a:r>
            <a:br>
              <a:rPr lang="en-US" sz="6000" b="1" dirty="0">
                <a:latin typeface="Times New Roman" panose="02020603050405020304" pitchFamily="18" charset="0"/>
                <a:cs typeface="Times New Roman" panose="02020603050405020304" pitchFamily="18" charset="0"/>
              </a:rPr>
            </a:br>
            <a:r>
              <a:rPr lang="en-US" b="1" dirty="0">
                <a:solidFill>
                  <a:srgbClr val="7030A0"/>
                </a:solidFill>
                <a:latin typeface="Times New Roman" panose="02020603050405020304" pitchFamily="18" charset="0"/>
                <a:cs typeface="Times New Roman" panose="02020603050405020304" pitchFamily="18" charset="0"/>
              </a:rPr>
              <a:t>Cho </a:t>
            </a:r>
            <a:r>
              <a:rPr lang="en-US" b="1" dirty="0" err="1">
                <a:solidFill>
                  <a:srgbClr val="7030A0"/>
                </a:solidFill>
                <a:latin typeface="Times New Roman" panose="02020603050405020304" pitchFamily="18" charset="0"/>
                <a:cs typeface="Times New Roman" panose="02020603050405020304" pitchFamily="18" charset="0"/>
              </a:rPr>
              <a:t>trẻ</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hát“Trời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nắng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trời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mưa</a:t>
            </a:r>
            <a:r>
              <a:rPr lang="en-US" b="1" dirty="0">
                <a:solidFill>
                  <a:srgbClr val="7030A0"/>
                </a:solidFill>
                <a:latin typeface="Times New Roman" panose="02020603050405020304" pitchFamily="18" charset="0"/>
                <a:cs typeface="Times New Roman" panose="02020603050405020304" pitchFamily="18" charset="0"/>
              </a:rPr>
              <a:t>”</a:t>
            </a:r>
          </a:p>
        </p:txBody>
      </p:sp>
      <p:pic>
        <p:nvPicPr>
          <p:cNvPr id="4" name="TroiNangTroiMua-V.A-2802169">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0" y="4114801"/>
            <a:ext cx="1106170" cy="1147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812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766"/>
            <a:ext cx="12039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3505200" y="1219200"/>
            <a:ext cx="6096000" cy="1828800"/>
          </a:xfrm>
        </p:spPr>
        <p:txBody>
          <a:bodyPr>
            <a:noAutofit/>
          </a:bodyPr>
          <a:lstStyle/>
          <a:p>
            <a:r>
              <a:rPr lang="en-US" sz="8800" b="1" dirty="0" err="1">
                <a:solidFill>
                  <a:srgbClr val="7030A0"/>
                </a:solidFill>
                <a:latin typeface="Times New Roman" panose="02020603050405020304" pitchFamily="18" charset="0"/>
                <a:cs typeface="Times New Roman" panose="02020603050405020304" pitchFamily="18" charset="0"/>
              </a:rPr>
              <a:t>Khởi</a:t>
            </a:r>
            <a:r>
              <a:rPr lang="en-US" sz="8800" b="1" dirty="0">
                <a:solidFill>
                  <a:srgbClr val="7030A0"/>
                </a:solidFill>
                <a:latin typeface="Times New Roman" panose="02020603050405020304" pitchFamily="18" charset="0"/>
                <a:cs typeface="Times New Roman" panose="02020603050405020304" pitchFamily="18" charset="0"/>
              </a:rPr>
              <a:t> </a:t>
            </a:r>
            <a:r>
              <a:rPr lang="en-US" sz="8800" b="1" dirty="0" err="1">
                <a:solidFill>
                  <a:srgbClr val="7030A0"/>
                </a:solidFill>
                <a:latin typeface="Times New Roman" panose="02020603050405020304" pitchFamily="18" charset="0"/>
                <a:cs typeface="Times New Roman" panose="02020603050405020304" pitchFamily="18" charset="0"/>
              </a:rPr>
              <a:t>động</a:t>
            </a:r>
            <a:endParaRPr lang="en-US" sz="8800" b="1" dirty="0">
              <a:solidFill>
                <a:srgbClr val="7030A0"/>
              </a:solidFill>
              <a:latin typeface="Times New Roman" panose="02020603050405020304" pitchFamily="18" charset="0"/>
              <a:cs typeface="Times New Roman" panose="02020603050405020304" pitchFamily="18" charset="0"/>
            </a:endParaRPr>
          </a:p>
        </p:txBody>
      </p:sp>
      <p:pic>
        <p:nvPicPr>
          <p:cNvPr id="2" name="THE DUC CHAO NAM HOC MOI KHOI BE KHU 1-1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766"/>
            <a:ext cx="11811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3505200" y="1219200"/>
            <a:ext cx="6096000" cy="1828800"/>
          </a:xfrm>
        </p:spPr>
        <p:txBody>
          <a:bodyPr>
            <a:noAutofit/>
          </a:bodyPr>
          <a:lstStyle/>
          <a:p>
            <a:r>
              <a:rPr lang="en-US" sz="8800" b="1" dirty="0" err="1">
                <a:solidFill>
                  <a:srgbClr val="7030A0"/>
                </a:solidFill>
                <a:latin typeface="Times New Roman" panose="02020603050405020304" pitchFamily="18" charset="0"/>
                <a:cs typeface="Times New Roman" panose="02020603050405020304" pitchFamily="18" charset="0"/>
              </a:rPr>
              <a:t>Trọng</a:t>
            </a:r>
            <a:r>
              <a:rPr lang="en-US" sz="8800" b="1" dirty="0">
                <a:solidFill>
                  <a:srgbClr val="7030A0"/>
                </a:solidFill>
                <a:latin typeface="Times New Roman" panose="02020603050405020304" pitchFamily="18" charset="0"/>
                <a:cs typeface="Times New Roman" panose="02020603050405020304" pitchFamily="18" charset="0"/>
              </a:rPr>
              <a:t> </a:t>
            </a:r>
            <a:r>
              <a:rPr lang="en-US" sz="8800" b="1" dirty="0" err="1">
                <a:solidFill>
                  <a:srgbClr val="7030A0"/>
                </a:solidFill>
                <a:latin typeface="Times New Roman" panose="02020603050405020304" pitchFamily="18" charset="0"/>
                <a:cs typeface="Times New Roman" panose="02020603050405020304" pitchFamily="18" charset="0"/>
              </a:rPr>
              <a:t>động</a:t>
            </a:r>
            <a:endParaRPr lang="en-US" sz="8800" b="1"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0"/>
            <a:ext cx="12039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529256" y="2133600"/>
            <a:ext cx="9138745" cy="2209800"/>
          </a:xfrm>
        </p:spPr>
        <p:txBody>
          <a:bodyPr>
            <a:normAutofit/>
          </a:bodyPr>
          <a:lstStyle/>
          <a:p>
            <a:r>
              <a:rPr lang="en-US" sz="6000" b="1" dirty="0" err="1">
                <a:solidFill>
                  <a:srgbClr val="7030A0"/>
                </a:solidFill>
                <a:latin typeface="Times New Roman" panose="02020603050405020304" pitchFamily="18" charset="0"/>
                <a:cs typeface="Times New Roman" panose="02020603050405020304" pitchFamily="18" charset="0"/>
              </a:rPr>
              <a:t>Bài</a:t>
            </a:r>
            <a:r>
              <a:rPr lang="en-US" sz="6000" b="1" dirty="0">
                <a:solidFill>
                  <a:srgbClr val="7030A0"/>
                </a:solidFill>
                <a:latin typeface="Times New Roman" panose="02020603050405020304" pitchFamily="18" charset="0"/>
                <a:cs typeface="Times New Roman" panose="02020603050405020304" pitchFamily="18" charset="0"/>
              </a:rPr>
              <a:t> </a:t>
            </a:r>
            <a:r>
              <a:rPr lang="en-US" sz="6000" b="1" dirty="0" err="1">
                <a:solidFill>
                  <a:srgbClr val="7030A0"/>
                </a:solidFill>
                <a:latin typeface="Times New Roman" panose="02020603050405020304" pitchFamily="18" charset="0"/>
                <a:cs typeface="Times New Roman" panose="02020603050405020304" pitchFamily="18" charset="0"/>
              </a:rPr>
              <a:t>tập</a:t>
            </a:r>
            <a:r>
              <a:rPr lang="en-US" sz="6000" b="1" dirty="0">
                <a:solidFill>
                  <a:srgbClr val="7030A0"/>
                </a:solidFill>
                <a:latin typeface="Times New Roman" panose="02020603050405020304" pitchFamily="18" charset="0"/>
                <a:cs typeface="Times New Roman" panose="02020603050405020304" pitchFamily="18" charset="0"/>
              </a:rPr>
              <a:t> </a:t>
            </a:r>
            <a:r>
              <a:rPr lang="en-US" sz="6000" b="1" dirty="0" err="1">
                <a:solidFill>
                  <a:srgbClr val="7030A0"/>
                </a:solidFill>
                <a:latin typeface="Times New Roman" panose="02020603050405020304" pitchFamily="18" charset="0"/>
                <a:cs typeface="Times New Roman" panose="02020603050405020304" pitchFamily="18" charset="0"/>
              </a:rPr>
              <a:t>phát</a:t>
            </a:r>
            <a:r>
              <a:rPr lang="en-US" sz="6000" b="1" dirty="0">
                <a:solidFill>
                  <a:srgbClr val="7030A0"/>
                </a:solidFill>
                <a:latin typeface="Times New Roman" panose="02020603050405020304" pitchFamily="18" charset="0"/>
                <a:cs typeface="Times New Roman" panose="02020603050405020304" pitchFamily="18" charset="0"/>
              </a:rPr>
              <a:t> </a:t>
            </a:r>
            <a:r>
              <a:rPr lang="en-US" sz="6000" b="1" dirty="0" err="1">
                <a:solidFill>
                  <a:srgbClr val="7030A0"/>
                </a:solidFill>
                <a:latin typeface="Times New Roman" panose="02020603050405020304" pitchFamily="18" charset="0"/>
                <a:cs typeface="Times New Roman" panose="02020603050405020304" pitchFamily="18" charset="0"/>
              </a:rPr>
              <a:t>triển</a:t>
            </a:r>
            <a:r>
              <a:rPr lang="en-US" sz="6000" b="1" dirty="0">
                <a:solidFill>
                  <a:srgbClr val="7030A0"/>
                </a:solidFill>
                <a:latin typeface="Times New Roman" panose="02020603050405020304" pitchFamily="18" charset="0"/>
                <a:cs typeface="Times New Roman" panose="02020603050405020304" pitchFamily="18" charset="0"/>
              </a:rPr>
              <a:t> </a:t>
            </a:r>
            <a:r>
              <a:rPr lang="en-US" sz="6000" b="1" dirty="0" err="1">
                <a:solidFill>
                  <a:srgbClr val="7030A0"/>
                </a:solidFill>
                <a:latin typeface="Times New Roman" panose="02020603050405020304" pitchFamily="18" charset="0"/>
                <a:cs typeface="Times New Roman" panose="02020603050405020304" pitchFamily="18" charset="0"/>
              </a:rPr>
              <a:t>chung</a:t>
            </a:r>
            <a:endParaRPr lang="en-US" sz="6000" b="1" dirty="0">
              <a:solidFill>
                <a:srgbClr val="7030A0"/>
              </a:solidFill>
              <a:latin typeface="Times New Roman" panose="02020603050405020304" pitchFamily="18" charset="0"/>
              <a:cs typeface="Times New Roman" panose="02020603050405020304" pitchFamily="18" charset="0"/>
            </a:endParaRPr>
          </a:p>
        </p:txBody>
      </p:sp>
      <p:pic>
        <p:nvPicPr>
          <p:cNvPr id="2" name="NangSom-thể dụ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09800" y="52578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529256" y="2133600"/>
            <a:ext cx="9138745" cy="2209800"/>
          </a:xfrm>
        </p:spPr>
        <p:txBody>
          <a:bodyPr>
            <a:normAutofit/>
          </a:bodyPr>
          <a:lstStyle/>
          <a:p>
            <a:r>
              <a:rPr lang="en-US" sz="4800" b="1" dirty="0">
                <a:solidFill>
                  <a:srgbClr val="7030A0"/>
                </a:solidFill>
                <a:latin typeface="Times New Roman" panose="02020603050405020304" pitchFamily="18" charset="0"/>
                <a:cs typeface="Times New Roman" panose="02020603050405020304" pitchFamily="18" charset="0"/>
              </a:rPr>
              <a:t>VĐCB: “</a:t>
            </a:r>
            <a:r>
              <a:rPr lang="en-US" sz="4800" b="1" dirty="0" err="1">
                <a:solidFill>
                  <a:srgbClr val="7030A0"/>
                </a:solidFill>
                <a:latin typeface="Times New Roman" panose="02020603050405020304" pitchFamily="18" charset="0"/>
                <a:cs typeface="Times New Roman" panose="02020603050405020304" pitchFamily="18" charset="0"/>
              </a:rPr>
              <a:t>Bò</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chui</a:t>
            </a:r>
            <a:r>
              <a:rPr lang="en-US" sz="4800" b="1" dirty="0">
                <a:solidFill>
                  <a:srgbClr val="7030A0"/>
                </a:solidFill>
                <a:latin typeface="Times New Roman" panose="02020603050405020304" pitchFamily="18" charset="0"/>
                <a:cs typeface="Times New Roman" panose="02020603050405020304" pitchFamily="18" charset="0"/>
              </a:rPr>
              <a:t> qua </a:t>
            </a:r>
            <a:r>
              <a:rPr lang="en-US" sz="4800" b="1" dirty="0" err="1">
                <a:solidFill>
                  <a:srgbClr val="7030A0"/>
                </a:solidFill>
                <a:latin typeface="Times New Roman" panose="02020603050405020304" pitchFamily="18" charset="0"/>
                <a:cs typeface="Times New Roman" panose="02020603050405020304" pitchFamily="18" charset="0"/>
              </a:rPr>
              <a:t>cổng</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bật</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về</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phía</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trước”</a:t>
            </a:r>
            <a:endParaRPr lang="en-US" sz="48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11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2837329" y="2857500"/>
            <a:ext cx="6553201" cy="1143000"/>
          </a:xfrm>
        </p:spPr>
        <p:txBody>
          <a:bodyPr/>
          <a:lstStyle/>
          <a:p>
            <a:r>
              <a:rPr lang="en-US" b="1" dirty="0" err="1">
                <a:solidFill>
                  <a:srgbClr val="7030A0"/>
                </a:solidFill>
                <a:latin typeface="Times New Roman" panose="02020603050405020304" pitchFamily="18" charset="0"/>
                <a:cs typeface="Times New Roman" panose="02020603050405020304" pitchFamily="18" charset="0"/>
              </a:rPr>
              <a:t>Cô</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làm</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mẫu</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lần</a:t>
            </a:r>
            <a:r>
              <a:rPr lang="en-US" b="1" dirty="0">
                <a:solidFill>
                  <a:srgbClr val="7030A0"/>
                </a:solidFill>
                <a:latin typeface="Times New Roman" panose="02020603050405020304" pitchFamily="18" charset="0"/>
                <a:cs typeface="Times New Roman" panose="02020603050405020304" pitchFamily="18" charset="0"/>
              </a:rPr>
              <a:t> 1</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020" y="23648"/>
            <a:ext cx="9122980" cy="6937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545020" y="2367664"/>
            <a:ext cx="9122980" cy="4261736"/>
          </a:xfrm>
        </p:spPr>
        <p:txBody>
          <a:bodyPr>
            <a:normAutofit/>
          </a:bodyPr>
          <a:lstStyle/>
          <a:p>
            <a:r>
              <a:rPr lang="en-US" b="1" dirty="0" err="1">
                <a:solidFill>
                  <a:srgbClr val="0070C0"/>
                </a:solidFill>
                <a:latin typeface="Times New Roman" panose="02020603050405020304" pitchFamily="18" charset="0"/>
                <a:cs typeface="Times New Roman" panose="02020603050405020304" pitchFamily="18" charset="0"/>
              </a:rPr>
              <a:t>Cô</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làm</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mẫu</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lần</a:t>
            </a:r>
            <a:r>
              <a:rPr lang="en-US" b="1" dirty="0">
                <a:solidFill>
                  <a:srgbClr val="0070C0"/>
                </a:solidFill>
                <a:latin typeface="Times New Roman" panose="02020603050405020304" pitchFamily="18" charset="0"/>
                <a:cs typeface="Times New Roman" panose="02020603050405020304" pitchFamily="18" charset="0"/>
              </a:rPr>
              <a:t> 2</a:t>
            </a:r>
            <a:br>
              <a:rPr lang="en-US" b="1" dirty="0">
                <a:solidFill>
                  <a:srgbClr val="0070C0"/>
                </a:solidFill>
                <a:latin typeface="Times New Roman" panose="02020603050405020304" pitchFamily="18" charset="0"/>
                <a:cs typeface="Times New Roman" panose="02020603050405020304" pitchFamily="18" charset="0"/>
              </a:rPr>
            </a:br>
            <a:r>
              <a:rPr lang="vi-VN" sz="3200" dirty="0">
                <a:solidFill>
                  <a:srgbClr val="7030A0"/>
                </a:solidFill>
              </a:rPr>
              <a:t>Tư thế chuẩn bị : Cô đi từ đầu hàng đến trước vạch xuất phát</a:t>
            </a:r>
            <a:r>
              <a:rPr lang="en-US" sz="1200" b="0" i="0" dirty="0">
                <a:solidFill>
                  <a:srgbClr val="000000"/>
                </a:solidFill>
                <a:effectLst/>
                <a:latin typeface="Times New Roman" panose="02020603050405020304" pitchFamily="18" charset="0"/>
              </a:rPr>
              <a:t> </a:t>
            </a:r>
            <a:r>
              <a:rPr lang="vi-VN" sz="3200" dirty="0">
                <a:solidFill>
                  <a:srgbClr val="7030A0"/>
                </a:solidFill>
              </a:rPr>
              <a:t>. Khi có hiệu lệnh “Chuẩn bị”, cô khụy gối và chống 2 tay xuống đất. Khi có hiệu lệnh “bắt đầu” cô bắt đầu bò, bò chân nọ tay kia, cô bò khéo léo để không làm đổ cổng. Bò hết cổng rồi cô đứng dậy và bật mạnh về phía trước sau đó cô về chỗ ngồi của mình</a:t>
            </a:r>
            <a:r>
              <a:rPr lang="vi-VN" sz="3200" dirty="0"/>
              <a:t>.</a:t>
            </a:r>
            <a:endParaRPr lang="en-US" sz="31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11810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524000" y="2057400"/>
            <a:ext cx="9144000" cy="1143000"/>
          </a:xfrm>
        </p:spPr>
        <p:txBody>
          <a:bodyPr>
            <a:noAutofit/>
          </a:bodyPr>
          <a:lstStyle/>
          <a:p>
            <a:r>
              <a:rPr lang="en-US" sz="8000" b="1" dirty="0" err="1">
                <a:solidFill>
                  <a:srgbClr val="7030A0"/>
                </a:solidFill>
                <a:latin typeface="Times New Roman" panose="02020603050405020304" pitchFamily="18" charset="0"/>
                <a:cs typeface="Times New Roman" panose="02020603050405020304" pitchFamily="18" charset="0"/>
              </a:rPr>
              <a:t>Trẻ</a:t>
            </a:r>
            <a:r>
              <a:rPr lang="en-US" sz="8000" b="1" dirty="0">
                <a:solidFill>
                  <a:srgbClr val="7030A0"/>
                </a:solidFill>
                <a:latin typeface="Times New Roman" panose="02020603050405020304" pitchFamily="18" charset="0"/>
                <a:cs typeface="Times New Roman" panose="02020603050405020304" pitchFamily="18" charset="0"/>
              </a:rPr>
              <a:t> </a:t>
            </a:r>
            <a:r>
              <a:rPr lang="en-US" sz="8000" b="1" dirty="0" err="1">
                <a:solidFill>
                  <a:srgbClr val="7030A0"/>
                </a:solidFill>
                <a:latin typeface="Times New Roman" panose="02020603050405020304" pitchFamily="18" charset="0"/>
                <a:cs typeface="Times New Roman" panose="02020603050405020304" pitchFamily="18" charset="0"/>
              </a:rPr>
              <a:t>thực</a:t>
            </a:r>
            <a:r>
              <a:rPr lang="en-US" sz="8000" b="1" dirty="0">
                <a:solidFill>
                  <a:srgbClr val="7030A0"/>
                </a:solidFill>
                <a:latin typeface="Times New Roman" panose="02020603050405020304" pitchFamily="18" charset="0"/>
                <a:cs typeface="Times New Roman" panose="02020603050405020304" pitchFamily="18" charset="0"/>
              </a:rPr>
              <a:t> </a:t>
            </a:r>
            <a:r>
              <a:rPr lang="en-US" sz="8000" b="1" dirty="0" err="1">
                <a:solidFill>
                  <a:srgbClr val="7030A0"/>
                </a:solidFill>
                <a:latin typeface="Times New Roman" panose="02020603050405020304" pitchFamily="18" charset="0"/>
                <a:cs typeface="Times New Roman" panose="02020603050405020304" pitchFamily="18" charset="0"/>
              </a:rPr>
              <a:t>hiện</a:t>
            </a:r>
            <a:endParaRPr lang="en-US" sz="8000" b="1"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13</TotalTime>
  <Words>181</Words>
  <Application>Microsoft Office PowerPoint</Application>
  <PresentationFormat>Widescreen</PresentationFormat>
  <Paragraphs>16</Paragraphs>
  <Slides>11</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#9Slide03 Oswald Bold</vt:lpstr>
      <vt:lpstr>Arial</vt:lpstr>
      <vt:lpstr>Calibri</vt:lpstr>
      <vt:lpstr>Calibri Light</vt:lpstr>
      <vt:lpstr>Times New Roman</vt:lpstr>
      <vt:lpstr>Office 2013 - 2022 Theme</vt:lpstr>
      <vt:lpstr>PowerPoint Presentation</vt:lpstr>
      <vt:lpstr>Ổn định tổ chức Cho trẻ hát“Trời nắng trời mưa”</vt:lpstr>
      <vt:lpstr>Khởi động</vt:lpstr>
      <vt:lpstr>Trọng động</vt:lpstr>
      <vt:lpstr>Bài tập phát triển chung</vt:lpstr>
      <vt:lpstr>VĐCB: “Bò chui qua cổng- bật về phía trước”</vt:lpstr>
      <vt:lpstr>Cô làm mẫu lần 1</vt:lpstr>
      <vt:lpstr>Cô làm mẫu lần 2 Tư thế chuẩn bị : Cô đi từ đầu hàng đến trước vạch xuất phát . Khi có hiệu lệnh “Chuẩn bị”, cô khụy gối và chống 2 tay xuống đất. Khi có hiệu lệnh “bắt đầu” cô bắt đầu bò, bò chân nọ tay kia, cô bò khéo léo để không làm đổ cổng. Bò hết cổng rồi cô đứng dậy và bật mạnh về phía trước sau đó cô về chỗ ngồi của mình.</vt:lpstr>
      <vt:lpstr>Trẻ thực hiện</vt:lpstr>
      <vt:lpstr>Hồi tĩnh</vt:lpstr>
      <vt:lpstr>Kết thúc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LĨNH VỰC PHÁT TRIỂN THỂ CHẤT</dc:title>
  <dc:creator>Windows User</dc:creator>
  <cp:lastModifiedBy>Nguyen Nhung</cp:lastModifiedBy>
  <cp:revision>19</cp:revision>
  <dcterms:created xsi:type="dcterms:W3CDTF">2021-03-16T13:29:00Z</dcterms:created>
  <dcterms:modified xsi:type="dcterms:W3CDTF">2024-04-07T13:43:50Z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339E35CDE0EF4673AB9F3CAA7C152BA8_12</vt:lpwstr>
  </property>
  <property fmtid="{D5CDD505-2E9C-101B-9397-08002B2CF9AE}" pid="3" name="KSOProductBuildVer">
    <vt:lpwstr>1033-12.2.0.13538</vt:lpwstr>
  </property>
</Properties>
</file>