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80" r:id="rId4"/>
    <p:sldId id="27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83" r:id="rId14"/>
    <p:sldId id="278" r:id="rId15"/>
    <p:sldId id="270" r:id="rId16"/>
    <p:sldId id="271" r:id="rId17"/>
    <p:sldId id="272" r:id="rId18"/>
    <p:sldId id="273" r:id="rId19"/>
    <p:sldId id="276" r:id="rId20"/>
    <p:sldId id="275" r:id="rId21"/>
    <p:sldId id="277" r:id="rId22"/>
    <p:sldId id="268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3967-E4DB-469F-9D4E-A930AF1926D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B4A08-CDD2-4342-835C-4092BF471D2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D0F29-30F0-4C2F-B81F-E31EB410555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3F14-94D1-407D-9776-426CF954FCA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E4075-35F1-4C17-A167-D6259106699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D95CD-A138-429D-9343-90266CC047C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19EFA-FA52-4E18-AAA0-361A70F75F8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61A43-0BED-4A81-8999-6C17EC06645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0C2EE-A6F9-4A8B-BE3B-565FC7B6789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85857-70CA-429D-BEB3-5899766A386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AFC8-E8FC-4786-A70B-1ED66AA39D1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117BA-3659-48DE-8CEF-B3B499547ED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868DB4-E787-4177-8CB4-920C0F714FC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GIF"/><Relationship Id="rId3" Type="http://schemas.openxmlformats.org/officeDocument/2006/relationships/image" Target="../media/image3.emf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7" Type="http://schemas.openxmlformats.org/officeDocument/2006/relationships/slideLayout" Target="../slideLayouts/slideLayout13.xml"/><Relationship Id="rId16" Type="http://schemas.openxmlformats.org/officeDocument/2006/relationships/image" Target="../media/image30.GIF"/><Relationship Id="rId15" Type="http://schemas.openxmlformats.org/officeDocument/2006/relationships/image" Target="../media/image29.GIF"/><Relationship Id="rId14" Type="http://schemas.openxmlformats.org/officeDocument/2006/relationships/slide" Target="slide5.xml"/><Relationship Id="rId13" Type="http://schemas.openxmlformats.org/officeDocument/2006/relationships/image" Target="../media/image28.GIF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slide" Target="slide14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4" Type="http://schemas.openxmlformats.org/officeDocument/2006/relationships/slide" Target="slide17.xml"/><Relationship Id="rId3" Type="http://schemas.openxmlformats.org/officeDocument/2006/relationships/slide" Target="slide15.xml"/><Relationship Id="rId2" Type="http://schemas.openxmlformats.org/officeDocument/2006/relationships/slide" Target="slide13.xml"/><Relationship Id="rId1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4.wav"/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slide" Target="slide12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slide" Target="slide12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slide" Target="slide12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slide" Target="slide12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image" Target="../media/image15.jpeg"/><Relationship Id="rId1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6.GIF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2703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lang ho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276528"/>
            <a:ext cx="1600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9144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Picture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169749">
            <a:off x="7980217" y="2468866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175260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lang ho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3657600"/>
            <a:ext cx="1226128" cy="163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31"/>
          <p:cNvSpPr>
            <a:spLocks noChangeArrowheads="1" noChangeShapeType="1" noTextEdit="1"/>
          </p:cNvSpPr>
          <p:nvPr/>
        </p:nvSpPr>
        <p:spPr bwMode="auto">
          <a:xfrm>
            <a:off x="1660525" y="2207520"/>
            <a:ext cx="5959475" cy="5324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just"/>
            <a:endParaRPr lang="en-US" sz="4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762000"/>
            <a:ext cx="57912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0" cap="none" spc="0" normalizeH="0" baseline="0" noProof="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/>
              </a:rPr>
              <a:t>PHÒNG GIÁO DỤC VÀ ĐÀO TẠO QUẬN LONG BIÊN</a:t>
            </a:r>
            <a:endParaRPr kumimoji="0" lang="en-US" sz="1600" b="0" i="0" u="none" strike="noStrike" kern="10" cap="none" spc="0" normalizeH="0" baseline="0" noProof="0" dirty="0" smtClean="0">
              <a:ln w="12700">
                <a:solidFill>
                  <a:srgbClr val="0000FF"/>
                </a:solidFill>
                <a:round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cs typeface="Times New Roman" panose="020206030504050203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0" cap="none" spc="0" normalizeH="0" baseline="0" noProof="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/>
              </a:rPr>
              <a:t>TRƯỜNG MẦM NON GIANG BIÊN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2213987"/>
            <a:ext cx="640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LÀM QUEN VĂN HỌC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lvl="0" algn="ctr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“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Đèn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3967418"/>
            <a:ext cx="549910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800" b="1" kern="10" dirty="0" smtClean="0">
              <a:solidFill>
                <a:srgbClr val="7030A0"/>
              </a:solidFill>
              <a:latin typeface="Times New Roman" panose="02020603050405020304"/>
              <a:cs typeface="Times New Roman" panose="02020603050405020304"/>
            </a:endParaRPr>
          </a:p>
          <a:p>
            <a:pPr lvl="0" algn="ctr"/>
            <a:r>
              <a:rPr lang="en-US" sz="2800" b="1" kern="10" dirty="0" err="1" smtClean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Lứa</a:t>
            </a:r>
            <a:r>
              <a:rPr lang="en-US" sz="2800" b="1" kern="10" dirty="0" smtClean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tuổi</a:t>
            </a:r>
            <a:r>
              <a:rPr lang="en-US" sz="2800" b="1" kern="10" dirty="0" smtClean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2800" b="1" kern="10" dirty="0" err="1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Mẫu</a:t>
            </a:r>
            <a:r>
              <a:rPr lang="en-US" sz="2800" b="1" kern="10" dirty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2800" b="1" kern="10" dirty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bé</a:t>
            </a:r>
            <a:r>
              <a:rPr lang="en-US" sz="2800" b="1" kern="10" dirty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 C1</a:t>
            </a:r>
            <a:endParaRPr lang="en-US" sz="2800" b="1" kern="10" dirty="0">
              <a:solidFill>
                <a:srgbClr val="7030A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4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1905000" y="381000"/>
            <a:ext cx="53943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0000FF"/>
              </a:solidFill>
            </a:endParaRPr>
          </a:p>
        </p:txBody>
      </p:sp>
      <p:pic>
        <p:nvPicPr>
          <p:cNvPr id="9220" name="Picture 2" descr="Picture2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100"/>
            <a:ext cx="9144000" cy="6858000"/>
          </a:xfrm>
          <a:noFill/>
          <a:ln w="76200">
            <a:solidFill>
              <a:srgbClr val="336600"/>
            </a:solidFill>
            <a:miter lim="800000"/>
            <a:headEnd/>
            <a:tailEnd/>
          </a:ln>
        </p:spPr>
      </p:pic>
      <p:grpSp>
        <p:nvGrpSpPr>
          <p:cNvPr id="9221" name="Group 1"/>
          <p:cNvGrpSpPr/>
          <p:nvPr/>
        </p:nvGrpSpPr>
        <p:grpSpPr bwMode="auto">
          <a:xfrm>
            <a:off x="1254125" y="3000375"/>
            <a:ext cx="6781800" cy="1066800"/>
            <a:chOff x="777875" y="4800600"/>
            <a:chExt cx="7604125" cy="2133600"/>
          </a:xfrm>
        </p:grpSpPr>
        <p:pic>
          <p:nvPicPr>
            <p:cNvPr id="9228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4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5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2" name="Text Box 47"/>
          <p:cNvSpPr txBox="1">
            <a:spLocks noChangeArrowheads="1"/>
          </p:cNvSpPr>
          <p:nvPr/>
        </p:nvSpPr>
        <p:spPr bwMode="auto">
          <a:xfrm>
            <a:off x="1571625" y="1687513"/>
            <a:ext cx="61579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3" name="Picture 49" descr="67169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Dove-02-june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118" flipH="1">
            <a:off x="7096125" y="0"/>
            <a:ext cx="20478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Dove-02-june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096">
            <a:off x="0" y="0"/>
            <a:ext cx="19573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52" descr="67169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5334000"/>
            <a:ext cx="129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53" descr="671260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76800"/>
            <a:ext cx="1447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53573cxnlnfqyko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700" y="1600200"/>
            <a:ext cx="8610599" cy="2519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50" endPos="85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50" endPos="85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37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>
            <a:hlinkClick r:id="rId2" action="ppaction://hlinksldjump"/>
          </p:cNvPr>
          <p:cNvSpPr/>
          <p:nvPr/>
        </p:nvSpPr>
        <p:spPr>
          <a:xfrm>
            <a:off x="0" y="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1</a:t>
            </a:r>
            <a:endParaRPr lang="en-US" sz="16000" b="1" dirty="0">
              <a:solidFill>
                <a:srgbClr val="FF0000"/>
              </a:solidFill>
            </a:endParaRPr>
          </a:p>
        </p:txBody>
      </p:sp>
      <p:sp>
        <p:nvSpPr>
          <p:cNvPr id="24" name="Oval 23">
            <a:hlinkClick r:id="rId3" action="ppaction://hlinksldjump"/>
          </p:cNvPr>
          <p:cNvSpPr/>
          <p:nvPr/>
        </p:nvSpPr>
        <p:spPr>
          <a:xfrm>
            <a:off x="0" y="228600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3</a:t>
            </a:r>
            <a:endParaRPr lang="en-US" sz="16000" b="1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hlinkClick r:id="rId4" action="ppaction://hlinksldjump"/>
          </p:cNvPr>
          <p:cNvSpPr/>
          <p:nvPr/>
        </p:nvSpPr>
        <p:spPr>
          <a:xfrm>
            <a:off x="0" y="457200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5</a:t>
            </a:r>
            <a:endParaRPr lang="en-US" sz="16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hlinkClick r:id="rId5" action="ppaction://hlinksldjump"/>
          </p:cNvPr>
          <p:cNvSpPr/>
          <p:nvPr/>
        </p:nvSpPr>
        <p:spPr>
          <a:xfrm>
            <a:off x="4572000" y="457200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6</a:t>
            </a:r>
            <a:endParaRPr lang="en-US" sz="16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hlinkClick r:id="rId6" action="ppaction://hlinksldjump"/>
          </p:cNvPr>
          <p:cNvSpPr/>
          <p:nvPr/>
        </p:nvSpPr>
        <p:spPr>
          <a:xfrm>
            <a:off x="4572000" y="228600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4</a:t>
            </a:r>
            <a:endParaRPr lang="en-US" sz="16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4572000" y="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2</a:t>
            </a:r>
            <a:endParaRPr lang="en-US" sz="1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8350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ptagon 4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6" name="Heptagon 5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7" name="Heptagon 6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8" name="Heptagon 7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9" name="Heptagon 8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953000"/>
            <a:ext cx="58223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</a:rPr>
              <a:t>Bài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thơ</a:t>
            </a:r>
            <a:r>
              <a:rPr lang="en-US" sz="4000" b="1" dirty="0" smtClean="0">
                <a:solidFill>
                  <a:srgbClr val="7030A0"/>
                </a:solidFill>
              </a:rPr>
              <a:t>: “ </a:t>
            </a:r>
            <a:r>
              <a:rPr lang="en-US" sz="4000" b="1" dirty="0" err="1" smtClean="0">
                <a:solidFill>
                  <a:srgbClr val="7030A0"/>
                </a:solidFill>
              </a:rPr>
              <a:t>Đèn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giao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thông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  <a:endParaRPr lang="en-US" sz="4000" b="1" dirty="0" smtClean="0">
              <a:solidFill>
                <a:srgbClr val="7030A0"/>
              </a:solidFill>
            </a:endParaRPr>
          </a:p>
          <a:p>
            <a:r>
              <a:rPr lang="en-US" sz="4000" b="1" dirty="0" err="1" smtClean="0">
                <a:solidFill>
                  <a:srgbClr val="7030A0"/>
                </a:solidFill>
              </a:rPr>
              <a:t>Tác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giả</a:t>
            </a:r>
            <a:r>
              <a:rPr lang="en-US" sz="4000" b="1" dirty="0" smtClean="0">
                <a:solidFill>
                  <a:srgbClr val="7030A0"/>
                </a:solidFill>
              </a:rPr>
              <a:t>: </a:t>
            </a:r>
            <a:r>
              <a:rPr lang="en-US" sz="4000" b="1" dirty="0" err="1" smtClean="0">
                <a:solidFill>
                  <a:srgbClr val="7030A0"/>
                </a:solidFill>
              </a:rPr>
              <a:t>Mỹ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Trang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2" name="7-Point Star 11">
            <a:hlinkClick r:id="rId1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6335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Đèn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giao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thông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có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màu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gì</a:t>
            </a:r>
            <a:r>
              <a:rPr lang="en-US" sz="6000" b="1" dirty="0" smtClean="0">
                <a:solidFill>
                  <a:srgbClr val="FF0000"/>
                </a:solidFill>
              </a:rPr>
              <a:t>?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Heptagon 4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6" name="Heptagon 5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7" name="Heptagon 6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8" name="Heptagon 7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9" name="Heptagon 8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2895600"/>
            <a:ext cx="5105400" cy="3962400"/>
            <a:chOff x="0" y="2895600"/>
            <a:chExt cx="5105400" cy="3962400"/>
          </a:xfrm>
        </p:grpSpPr>
        <p:pic>
          <p:nvPicPr>
            <p:cNvPr id="17" name="Picture 16" descr="tải xuống (2)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895600"/>
              <a:ext cx="5105400" cy="39624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3400" y="5867400"/>
              <a:ext cx="2860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Đèn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xanh</a:t>
              </a:r>
              <a:r>
                <a:rPr lang="en-US" b="1" dirty="0" smtClean="0"/>
                <a:t>, </a:t>
              </a:r>
              <a:r>
                <a:rPr lang="en-US" b="1" dirty="0" err="1" smtClean="0"/>
                <a:t>đèn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đỏ</a:t>
              </a:r>
              <a:r>
                <a:rPr lang="en-US" b="1" dirty="0" smtClean="0"/>
                <a:t>, </a:t>
              </a:r>
              <a:r>
                <a:rPr lang="en-US" b="1" dirty="0" err="1" smtClean="0"/>
                <a:t>đèn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vàng</a:t>
              </a:r>
              <a:endParaRPr lang="en-US" b="1" dirty="0"/>
            </a:p>
          </p:txBody>
        </p:sp>
      </p:grpSp>
      <p:sp>
        <p:nvSpPr>
          <p:cNvPr id="21" name="7-Point Star 20">
            <a:hlinkClick r:id="rId2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974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Đèn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xanh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báo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hiệu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điều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gì</a:t>
            </a:r>
            <a:r>
              <a:rPr lang="en-US" sz="5400" b="1" dirty="0" smtClean="0">
                <a:solidFill>
                  <a:srgbClr val="FF0000"/>
                </a:solidFill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Heptagon 8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0" name="Heptagon 9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1" name="Heptagon 10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2" name="Heptagon 11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3" name="Heptagon 12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4" name="Explosion 1 13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Slide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48000"/>
            <a:ext cx="5080000" cy="3810000"/>
          </a:xfrm>
          <a:prstGeom prst="rect">
            <a:avLst/>
          </a:prstGeom>
        </p:spPr>
      </p:pic>
      <p:sp>
        <p:nvSpPr>
          <p:cNvPr id="16" name="7-Point Star 15">
            <a:hlinkClick r:id="rId2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7941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Đèn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vàng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báo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hiệu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điều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gì</a:t>
            </a:r>
            <a:r>
              <a:rPr lang="en-US" sz="5400" b="1" dirty="0" smtClean="0">
                <a:solidFill>
                  <a:srgbClr val="FF0000"/>
                </a:solidFill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1" name="Heptagon 10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2" name="Heptagon 11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3" name="Heptagon 12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4" name="Heptagon 13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5" name="Heptagon 14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6" name="Explosion 1 15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981200"/>
            <a:ext cx="4953000" cy="4876799"/>
            <a:chOff x="0" y="0"/>
            <a:chExt cx="9673828" cy="6858000"/>
          </a:xfrm>
        </p:grpSpPr>
        <p:pic>
          <p:nvPicPr>
            <p:cNvPr id="18" name="Picture 17" descr="den-giao-thong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9525000" cy="6858000"/>
            </a:xfrm>
            <a:prstGeom prst="rect">
              <a:avLst/>
            </a:prstGeom>
          </p:spPr>
        </p:pic>
        <p:grpSp>
          <p:nvGrpSpPr>
            <p:cNvPr id="19" name="Group 8"/>
            <p:cNvGrpSpPr/>
            <p:nvPr/>
          </p:nvGrpSpPr>
          <p:grpSpPr>
            <a:xfrm>
              <a:off x="1" y="457200"/>
              <a:ext cx="9673827" cy="6267109"/>
              <a:chOff x="1" y="457200"/>
              <a:chExt cx="9673827" cy="626710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" y="5036346"/>
                <a:ext cx="9673827" cy="1687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chemeClr val="bg1"/>
                    </a:solidFill>
                  </a:rPr>
                  <a:t>Đèn</a:t>
                </a:r>
                <a:r>
                  <a:rPr lang="en-US" sz="3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chemeClr val="bg1"/>
                    </a:solidFill>
                  </a:rPr>
                  <a:t>vàng</a:t>
                </a:r>
                <a:r>
                  <a:rPr lang="en-US" sz="3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chemeClr val="bg1"/>
                    </a:solidFill>
                  </a:rPr>
                  <a:t>chậm</a:t>
                </a:r>
                <a:r>
                  <a:rPr lang="en-US" sz="3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chemeClr val="bg1"/>
                    </a:solidFill>
                  </a:rPr>
                  <a:t>lại</a:t>
                </a:r>
                <a:r>
                  <a:rPr lang="en-US" sz="3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chemeClr val="bg1"/>
                    </a:solidFill>
                  </a:rPr>
                  <a:t>dừng</a:t>
                </a:r>
                <a:r>
                  <a:rPr lang="en-US" sz="3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chemeClr val="bg1"/>
                    </a:solidFill>
                  </a:rPr>
                  <a:t>thôi</a:t>
                </a:r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85800" y="457200"/>
                <a:ext cx="457200" cy="6096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85800" y="1828800"/>
                <a:ext cx="457200" cy="6096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7-Point Star 22">
            <a:hlinkClick r:id="rId2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Khi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đèn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đỏ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bật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lên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phương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tiện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giao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thông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phải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làm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gì</a:t>
            </a:r>
            <a:r>
              <a:rPr lang="en-US" sz="5400" b="1" dirty="0" smtClean="0">
                <a:solidFill>
                  <a:srgbClr val="FF0000"/>
                </a:solidFill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Heptagon 5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7" name="Heptagon 6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8" name="Heptagon 7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9" name="Heptagon 8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0" name="Heptagon 9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1" name="Explosion 1 10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2057400"/>
            <a:ext cx="5071689" cy="4800600"/>
            <a:chOff x="0" y="2057400"/>
            <a:chExt cx="5071689" cy="4800600"/>
          </a:xfrm>
        </p:grpSpPr>
        <p:pic>
          <p:nvPicPr>
            <p:cNvPr id="12" name="Picture 11" descr="dendodenxanh_zpsgkgz2vkk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2057400"/>
              <a:ext cx="5071688" cy="4800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0" y="5780782"/>
              <a:ext cx="5029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chemeClr val="bg1"/>
                  </a:solidFill>
                </a:rPr>
                <a:t>Đèn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đỏ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dừng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lại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,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kẻo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rồi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tông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nhau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7-Point Star 14">
            <a:hlinkClick r:id="rId2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0"/>
            <a:ext cx="8310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ngoan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nhớ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điều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gì</a:t>
            </a:r>
            <a:r>
              <a:rPr lang="en-US" sz="6000" b="1" dirty="0" smtClean="0">
                <a:solidFill>
                  <a:srgbClr val="FF0000"/>
                </a:solidFill>
              </a:rPr>
              <a:t>?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Heptagon 4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6" name="Heptagon 5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7" name="Heptagon 6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8" name="Heptagon 7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9" name="Heptagon 8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12" name="7-Point Star 11">
            <a:hlinkClick r:id="rId1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ruyen-tho-32-359x2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1"/>
            <a:ext cx="5181600" cy="5029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0198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h-dep-hoa-hinh-de-thuon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2570" y="76200"/>
            <a:ext cx="51988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 smtClean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b="1" cap="none" spc="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enXanhDenDo-BaoAn-24297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1036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934200" y="136398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894753" y="1143000"/>
            <a:ext cx="65870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5" descr="Picture1bupbe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279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-Di-Qua-Nga-Tu-Duong-Pho-Nhac-Thieu-Nh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58" y="-22123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762000" y="2819400"/>
            <a:ext cx="5714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h-tho-2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71" y="0"/>
            <a:ext cx="9144000" cy="6858000"/>
          </a:xfrm>
          <a:prstGeom prst="rect">
            <a:avLst/>
          </a:prstGeom>
        </p:spPr>
      </p:pic>
      <p:pic>
        <p:nvPicPr>
          <p:cNvPr id="2" name="Thơ hay cho bé_Bài thơ Đèn Giao Thô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3" name="Thơ hay cho bé_Bài thơ Đèn Giao Thô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4" name="Thơ hay cho bé_Bài thơ Đèn Giao Thô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381000" y="6248400"/>
            <a:ext cx="457200" cy="2845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2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71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5105400"/>
            <a:ext cx="6400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1216881"/>
            <a:ext cx="56388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“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giao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76200"/>
            <a:ext cx="9525000" cy="6858000"/>
            <a:chOff x="0" y="76200"/>
            <a:chExt cx="9525000" cy="6858000"/>
          </a:xfrm>
        </p:grpSpPr>
        <p:pic>
          <p:nvPicPr>
            <p:cNvPr id="5" name="Picture 4" descr="den-giao-thong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76200"/>
              <a:ext cx="9525000" cy="68580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85800" y="457200"/>
              <a:ext cx="5860900" cy="5904131"/>
              <a:chOff x="685800" y="457200"/>
              <a:chExt cx="5860900" cy="590413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85800" y="5715000"/>
                <a:ext cx="58609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Đèn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chậm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dừng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thôi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85800" y="457200"/>
                <a:ext cx="457200" cy="6096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85800" y="1828800"/>
                <a:ext cx="457200" cy="6096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ndodenxanh_zpsgkgz2vkk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882" y="9832"/>
            <a:ext cx="91290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38800"/>
            <a:ext cx="6328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uyen-tho-32-359x20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410200"/>
            <a:ext cx="7233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3600" b="1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963</Words>
  <Application>WPS Presentation</Application>
  <PresentationFormat>On-screen Show (4:3)</PresentationFormat>
  <Paragraphs>143</Paragraphs>
  <Slides>20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Times New Roman</vt:lpstr>
      <vt:lpstr>VNI-Avo</vt:lpstr>
      <vt:lpstr>Segoe Print</vt:lpstr>
      <vt:lpstr>Calibri</vt:lpstr>
      <vt:lpstr>Microsoft YaHei</vt:lpstr>
      <vt:lpstr>Arial Unicode MS</vt:lpstr>
      <vt:lpstr>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61</cp:revision>
  <dcterms:created xsi:type="dcterms:W3CDTF">2016-04-10T13:01:00Z</dcterms:created>
  <dcterms:modified xsi:type="dcterms:W3CDTF">2024-03-18T16:26:18Z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AC55D77FC14B4B2F81FE57078AE96DA8_12</vt:lpwstr>
  </property>
  <property fmtid="{D5CDD505-2E9C-101B-9397-08002B2CF9AE}" pid="3" name="KSOProductBuildVer">
    <vt:lpwstr>1033-12.2.0.13538</vt:lpwstr>
  </property>
</Properties>
</file>