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77" r:id="rId6"/>
    <p:sldId id="278" r:id="rId7"/>
    <p:sldId id="265" r:id="rId8"/>
    <p:sldId id="260" r:id="rId9"/>
    <p:sldId id="261" r:id="rId10"/>
    <p:sldId id="266" r:id="rId11"/>
    <p:sldId id="267" r:id="rId12"/>
    <p:sldId id="263" r:id="rId13"/>
    <p:sldId id="264" r:id="rId14"/>
    <p:sldId id="268" r:id="rId15"/>
    <p:sldId id="269" r:id="rId16"/>
    <p:sldId id="271" r:id="rId17"/>
    <p:sldId id="270" r:id="rId18"/>
    <p:sldId id="272" r:id="rId19"/>
    <p:sldId id="273" r:id="rId20"/>
    <p:sldId id="279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/>
    <p:restoredTop sz="94660"/>
  </p:normalViewPr>
  <p:slideViewPr>
    <p:cSldViewPr snapToGrid="0">
      <p:cViewPr>
        <p:scale>
          <a:sx n="65" d="100"/>
          <a:sy n="65" d="100"/>
        </p:scale>
        <p:origin x="135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19A0B-28C8-4FCD-AF8C-0D56219C53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824DFE-2EB9-4B2D-8636-757528F97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19A0B-28C8-4FCD-AF8C-0D56219C53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824DFE-2EB9-4B2D-8636-757528F97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19A0B-28C8-4FCD-AF8C-0D56219C53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824DFE-2EB9-4B2D-8636-757528F97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19A0B-28C8-4FCD-AF8C-0D56219C53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824DFE-2EB9-4B2D-8636-757528F97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19A0B-28C8-4FCD-AF8C-0D56219C53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824DFE-2EB9-4B2D-8636-757528F97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19A0B-28C8-4FCD-AF8C-0D56219C53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824DFE-2EB9-4B2D-8636-757528F97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19A0B-28C8-4FCD-AF8C-0D56219C53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824DFE-2EB9-4B2D-8636-757528F97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19A0B-28C8-4FCD-AF8C-0D56219C53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824DFE-2EB9-4B2D-8636-757528F97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19A0B-28C8-4FCD-AF8C-0D56219C53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824DFE-2EB9-4B2D-8636-757528F97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19A0B-28C8-4FCD-AF8C-0D56219C53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824DFE-2EB9-4B2D-8636-757528F97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19A0B-28C8-4FCD-AF8C-0D56219C53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824DFE-2EB9-4B2D-8636-757528F97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19A0B-28C8-4FCD-AF8C-0D56219C53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824DFE-2EB9-4B2D-8636-757528F97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6" descr="A frame of donut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73805" y="557530"/>
            <a:ext cx="51993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eaLnBrk="1" hangingPunct="1">
              <a:buNone/>
            </a:pPr>
            <a:r>
              <a:rPr lang="vi-VN" altLang="x-none" sz="2200" b="1" dirty="0">
                <a:latin typeface="Times New Roman" panose="02020603050405020304" pitchFamily="18" charset="0"/>
              </a:rPr>
              <a:t>UBND QUẬN LONG BIÊN</a:t>
            </a:r>
            <a:endParaRPr lang="vi-VN" altLang="x-none" sz="2200" b="1" dirty="0">
              <a:latin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altLang="x-none" sz="2200" b="1" dirty="0">
                <a:latin typeface="Times New Roman" panose="02020603050405020304" pitchFamily="18" charset="0"/>
              </a:rPr>
              <a:t>TRƯỜNG MẦM NON </a:t>
            </a:r>
            <a:r>
              <a:rPr lang="en-US" altLang="vi-VN" sz="2200" b="1" dirty="0">
                <a:latin typeface="Times New Roman" panose="02020603050405020304" pitchFamily="18" charset="0"/>
              </a:rPr>
              <a:t>GIANG</a:t>
            </a:r>
            <a:r>
              <a:rPr lang="vi-VN" altLang="x-none" sz="2200" b="1" dirty="0">
                <a:latin typeface="Times New Roman" panose="02020603050405020304" pitchFamily="18" charset="0"/>
              </a:rPr>
              <a:t> BIÊN</a:t>
            </a:r>
            <a:endParaRPr sz="2200" b="1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7475" y="2811463"/>
            <a:ext cx="6870700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LĨNH VỰC PHÁT TRIỀN NGÔN NGỮ</a:t>
            </a:r>
            <a:endParaRPr kumimoji="0" lang="en-US" sz="2800" b="1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9162" y="3452126"/>
            <a:ext cx="72278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ĐỘNG: LÀM QUEN VĂN HỌC</a:t>
            </a:r>
            <a:endParaRPr kumimoji="0" lang="en-US" sz="32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5138" y="4244975"/>
            <a:ext cx="6218238" cy="58578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vi-VN" altLang="x-none" sz="3200" b="1" dirty="0">
                <a:solidFill>
                  <a:srgbClr val="404040"/>
                </a:solidFill>
                <a:latin typeface="Times New Roman" panose="02020603050405020304" pitchFamily="18" charset="0"/>
              </a:rPr>
              <a:t>Đề tài: Đồng dao “Thằng Bờm”</a:t>
            </a:r>
            <a:endParaRPr lang="vi-VN" altLang="x-none" sz="3200" b="1" dirty="0">
              <a:solidFill>
                <a:srgbClr val="40404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 descr="LOGO_TRƯỜNG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435" y="1327150"/>
            <a:ext cx="1073785" cy="10737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A colorful star border on a white background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642938"/>
            <a:ext cx="7880350" cy="557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0700" y="1976438"/>
            <a:ext cx="3270250" cy="3170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Bờm rằng bờm chẳng lấy lim Phú ông xin đổi con chim đồi mồi</a:t>
            </a:r>
            <a:endParaRPr lang="vi-VN" altLang="x-none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763" y="2274888"/>
            <a:ext cx="3151188" cy="2308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buNone/>
            </a:pPr>
            <a:r>
              <a:rPr lang="vi-VN" altLang="x-none" sz="3600" dirty="0">
                <a:latin typeface="Times New Roman" panose="02020603050405020304" pitchFamily="18" charset="0"/>
              </a:rPr>
              <a:t>Phú Ông đã dùng gì để đổi lấy chiếc quạt mo của Bờm? </a:t>
            </a:r>
            <a:endParaRPr lang="vi-VN" altLang="x-none" sz="6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37157" t="43105" r="44849" b="26869"/>
          <a:stretch>
            <a:fillRect/>
          </a:stretch>
        </p:blipFill>
        <p:spPr>
          <a:xfrm>
            <a:off x="6718300" y="3044825"/>
            <a:ext cx="1419225" cy="167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74638" y="2778125"/>
            <a:ext cx="3455987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Bờm có đồng ý không?</a:t>
            </a:r>
            <a:endParaRPr lang="vi-VN" alt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vi-VN" altLang="x-none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7" descr="A group of colorful flag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977688" cy="671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8" y="1404938"/>
            <a:ext cx="7816850" cy="427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407400" y="1844675"/>
            <a:ext cx="3481388" cy="316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Bờm rằng bờm chẳng lấy mồi Phú ông xin đổi nằm xôi, bờm cười</a:t>
            </a:r>
            <a:endParaRPr lang="vi-VN" altLang="x-none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9188" y="2205038"/>
            <a:ext cx="3149600" cy="2308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buNone/>
            </a:pPr>
            <a:r>
              <a:rPr lang="vi-VN" altLang="x-none" sz="3600" dirty="0">
                <a:latin typeface="Times New Roman" panose="02020603050405020304" pitchFamily="18" charset="0"/>
              </a:rPr>
              <a:t>Phú Ông đã dùng gì để đổi lấy chiếc quạt mo của Bờm? </a:t>
            </a:r>
            <a:endParaRPr lang="vi-VN" altLang="x-none" sz="6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2775" y="2571750"/>
            <a:ext cx="3455988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Bờm có đồng ý không?</a:t>
            </a:r>
            <a:endParaRPr lang="vi-VN" alt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vi-VN" altLang="x-none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5" descr="A rectangular frame with green and yellow square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8112"/>
            <a:ext cx="12192000" cy="716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5613" y="644525"/>
            <a:ext cx="11842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buNone/>
            </a:pPr>
            <a:r>
              <a:rPr lang="vi-VN" altLang="x-none" sz="3200" dirty="0">
                <a:latin typeface="Times New Roman" panose="02020603050405020304" pitchFamily="18" charset="0"/>
              </a:rPr>
              <a:t>Phú Ông đã dùng những gì để đổi lấy chiếc quạt mo của Bờm? </a:t>
            </a:r>
            <a:endParaRPr lang="vi-VN" alt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50" y="2338070"/>
            <a:ext cx="6431280" cy="4009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723948" y="1487170"/>
            <a:ext cx="3149600" cy="64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kern="1200" cap="none" spc="0" normalizeH="0" baseline="0" noProof="0">
                <a:latin typeface="+mj-lt"/>
                <a:ea typeface="+mn-ea"/>
                <a:cs typeface="+mn-cs"/>
              </a:rPr>
              <a:t>Ba bò, chín trâu</a:t>
            </a:r>
            <a:endParaRPr kumimoji="0" lang="vi-VN" sz="6600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3" descr="A rectangular frame with green and yellow square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38125"/>
            <a:ext cx="12192000" cy="7446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802188" y="538163"/>
            <a:ext cx="3149600" cy="64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kern="1200" cap="none" spc="0" normalizeH="0" baseline="0" noProof="0" dirty="0">
                <a:latin typeface="+mj-lt"/>
                <a:ea typeface="+mn-ea"/>
                <a:cs typeface="+mn-cs"/>
              </a:rPr>
              <a:t>Ao sâu cá mè</a:t>
            </a:r>
            <a:endParaRPr kumimoji="0" lang="vi-VN" sz="6600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0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88" y="1290638"/>
            <a:ext cx="7137400" cy="5353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3" descr="A rectangular frame with green and yellow square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38125"/>
            <a:ext cx="12192000" cy="7446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22800" y="538163"/>
            <a:ext cx="3149600" cy="64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kern="1200" cap="none" spc="0" normalizeH="0" baseline="0" noProof="0" dirty="0">
                <a:latin typeface="+mj-lt"/>
                <a:ea typeface="+mn-ea"/>
                <a:cs typeface="+mn-cs"/>
              </a:rPr>
              <a:t>Một bè gỗ lim</a:t>
            </a:r>
            <a:endParaRPr kumimoji="0" lang="vi-VN" sz="6600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288" y="1184275"/>
            <a:ext cx="7540625" cy="5330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3" descr="A rectangular frame with green and yellow square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38125"/>
            <a:ext cx="12192000" cy="7446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87863" y="444500"/>
            <a:ext cx="3614738" cy="64611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buNone/>
            </a:pPr>
            <a:r>
              <a:rPr lang="vi-VN" altLang="x-none" sz="3600" dirty="0">
                <a:latin typeface="Times New Roman" panose="02020603050405020304" pitchFamily="18" charset="0"/>
              </a:rPr>
              <a:t>Con chim đồi mồi</a:t>
            </a:r>
            <a:endParaRPr lang="vi-VN" altLang="x-none" sz="6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713" y="1090613"/>
            <a:ext cx="7791450" cy="5508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3" descr="A rectangular frame with green and yellow square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38125"/>
            <a:ext cx="12192000" cy="7446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13338" y="444500"/>
            <a:ext cx="1965325" cy="64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kern="1200" cap="none" spc="0" normalizeH="0" baseline="0" noProof="0" dirty="0">
                <a:latin typeface="+mj-lt"/>
                <a:ea typeface="+mn-ea"/>
                <a:cs typeface="+mn-cs"/>
              </a:rPr>
              <a:t>Nắm xôi</a:t>
            </a:r>
            <a:endParaRPr kumimoji="0" lang="vi-VN" sz="6600" kern="1200" cap="none" spc="0" normalizeH="0" baseline="0" noProof="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41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8" y="1184275"/>
            <a:ext cx="9329737" cy="5102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4" descr="A rectangular frame with a person and a hand&#10;&#10;Description automatically generated with medium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5088" y="668338"/>
            <a:ext cx="100615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Bờm đã đổi chiếc quạt mo cho Phú Ông để lấy cái gì? </a:t>
            </a:r>
            <a:endParaRPr lang="vi-VN" altLang="x-none" sz="8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38" y="1476375"/>
            <a:ext cx="6970712" cy="442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40305" t="49573" r="49049" b="31264"/>
          <a:stretch>
            <a:fillRect/>
          </a:stretch>
        </p:blipFill>
        <p:spPr>
          <a:xfrm>
            <a:off x="4532313" y="3670300"/>
            <a:ext cx="741362" cy="849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 descr="A frame with pencils and flag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76388" y="1331913"/>
            <a:ext cx="9448800" cy="3471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sz="3000" dirty="0"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sz="3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000" dirty="0">
                <a:latin typeface="Times New Roman" panose="02020603050405020304" pitchFamily="18" charset="0"/>
                <a:cs typeface="Calibri" panose="020F0502020204030204" pitchFamily="34" charset="0"/>
              </a:rPr>
              <a:t>i đồng dao “Thằng Bờm” nói về cuộc trao đổi của Thằng Bờm v</a:t>
            </a:r>
            <a:r>
              <a:rPr sz="3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000" dirty="0">
                <a:latin typeface="Times New Roman" panose="02020603050405020304" pitchFamily="18" charset="0"/>
                <a:cs typeface="Calibri" panose="020F0502020204030204" pitchFamily="34" charset="0"/>
              </a:rPr>
              <a:t> Phú Ông. Phú Ông rất thích chiếc quạt mo của Bờm v</a:t>
            </a:r>
            <a:r>
              <a:rPr sz="3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000" dirty="0">
                <a:latin typeface="Times New Roman" panose="02020603050405020304" pitchFamily="18" charset="0"/>
                <a:cs typeface="Calibri" panose="020F0502020204030204" pitchFamily="34" charset="0"/>
              </a:rPr>
              <a:t> đã dùng: Ba bò chín trâu, ao sâu cá mè, một bè gỗ lim, com chim đồi mồi, để đổi lấy chiếc quạt mo nhưng Bờm đã không đồng ý v</a:t>
            </a:r>
            <a:r>
              <a:rPr sz="30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000" dirty="0">
                <a:latin typeface="Times New Roman" panose="02020603050405020304" pitchFamily="18" charset="0"/>
                <a:cs typeface="Calibri" panose="020F0502020204030204" pitchFamily="34" charset="0"/>
              </a:rPr>
              <a:t> Bờm chỉ đồng ý đổi lấy nắm xôi thôi.</a:t>
            </a:r>
            <a:endParaRPr sz="3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charRg st="0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3" name="Picture 4" descr="A cartoon frame with clouds and stars&#10;&#10;Description automatically generated"/>
          <p:cNvPicPr>
            <a:picLocks noChangeAspect="1"/>
          </p:cNvPicPr>
          <p:nvPr/>
        </p:nvPicPr>
        <p:blipFill>
          <a:blip r:embed="rId1"/>
          <a:srcRect l="426" r="-2" b="-2"/>
          <a:stretch>
            <a:fillRect/>
          </a:stretch>
        </p:blipFill>
        <p:spPr>
          <a:xfrm>
            <a:off x="0" y="1588"/>
            <a:ext cx="121920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65213" y="1689100"/>
            <a:ext cx="1006157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Bờm l</a:t>
            </a:r>
            <a:r>
              <a:rPr lang="vi-VN" altLang="x-non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như thế n</a:t>
            </a:r>
            <a:r>
              <a:rPr lang="vi-VN" altLang="x-none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vi-VN" altLang="x-none" sz="9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8038" y="2767013"/>
            <a:ext cx="5292725" cy="13239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eaLnBrk="1" hangingPunct="1">
              <a:buNone/>
            </a:pPr>
            <a:r>
              <a:rPr lang="vi-VN" altLang="x-none" sz="4000" b="1" dirty="0">
                <a:latin typeface="Times New Roman" panose="02020603050405020304" pitchFamily="18" charset="0"/>
              </a:rPr>
              <a:t>Bờm là người thật thà, không tham lam</a:t>
            </a:r>
            <a:endParaRPr lang="vi-VN" altLang="x-none" sz="7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074" name="Group 15"/>
          <p:cNvGrpSpPr>
            <a:grpSpLocks noGrp="1" noRot="1" noChangeAspect="1"/>
          </p:cNvGrpSpPr>
          <p:nvPr/>
        </p:nvGrpSpPr>
        <p:grpSpPr>
          <a:xfrm>
            <a:off x="0" y="-7937"/>
            <a:ext cx="12192000" cy="6894512"/>
            <a:chOff x="0" y="-7622"/>
            <a:chExt cx="12192000" cy="6894986"/>
          </a:xfrm>
        </p:grpSpPr>
        <p:sp>
          <p:nvSpPr>
            <p:cNvPr id="17" name="Rectangle 16"/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5" name="Picture 4" descr="A pink background with strawberries and flowers&#10;&#10;Description automatically generated"/>
          <p:cNvPicPr>
            <a:picLocks noChangeAspect="1"/>
          </p:cNvPicPr>
          <p:nvPr/>
        </p:nvPicPr>
        <p:blipFill>
          <a:blip r:embed="rId1"/>
          <a:srcRect t="1437" r="2" b="2"/>
          <a:stretch>
            <a:fillRect/>
          </a:stretch>
        </p:blipFill>
        <p:spPr>
          <a:xfrm>
            <a:off x="127000" y="133350"/>
            <a:ext cx="11938000" cy="661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2174875" y="2849563"/>
            <a:ext cx="802957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1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n-ea"/>
                <a:cs typeface="+mn-cs"/>
              </a:rPr>
              <a:t>ĐỒNG DAO: THẰNG BỜM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Cartoon of two girls&#10;&#10;Description automatically generated with medium confidence"/>
          <p:cNvPicPr>
            <a:picLocks noChangeAspect="1"/>
          </p:cNvPicPr>
          <p:nvPr/>
        </p:nvPicPr>
        <p:blipFill>
          <a:blip r:embed="rId1"/>
          <a:srcRect l="5206" t="3250" r="6355" b="7385"/>
          <a:stretch>
            <a:fillRect/>
          </a:stretch>
        </p:blipFill>
        <p:spPr>
          <a:xfrm>
            <a:off x="0" y="-69850"/>
            <a:ext cx="12444413" cy="703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365500" y="1079500"/>
            <a:ext cx="6083300" cy="5011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sz="2400" dirty="0">
                <a:latin typeface="Times New Roman" panose="02020603050405020304" pitchFamily="18" charset="0"/>
                <a:cs typeface="Calibri" panose="020F0502020204030204" pitchFamily="34" charset="0"/>
              </a:rPr>
              <a:t>Bờm trong b</a:t>
            </a:r>
            <a:r>
              <a:rPr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Calibri" panose="020F0502020204030204" pitchFamily="34" charset="0"/>
              </a:rPr>
              <a:t>i đồng dao l</a:t>
            </a:r>
            <a:r>
              <a:rPr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một cậu bé rất lém lỉnh, bởi chỉ có một chiếc quạt mo thôi nhưng buộc Phú Ông phải năn nỉ, dùng những t</a:t>
            </a:r>
            <a:r>
              <a:rPr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Calibri" panose="020F0502020204030204" pitchFamily="34" charset="0"/>
              </a:rPr>
              <a:t>i sản quý giá để đánh đổi, tuy nhiên Bờm không tham lam, Bờm thật th</a:t>
            </a:r>
            <a:r>
              <a:rPr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chỉ đổi chiếc quạt mo nhỏ bé của mình với nắm xôi chứ không lấy những t</a:t>
            </a:r>
            <a:r>
              <a:rPr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Calibri" panose="020F0502020204030204" pitchFamily="34" charset="0"/>
              </a:rPr>
              <a:t>i sản quý giá của Phú Ông. Qua b</a:t>
            </a:r>
            <a:r>
              <a:rPr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Calibri" panose="020F0502020204030204" pitchFamily="34" charset="0"/>
              </a:rPr>
              <a:t>i đồng dao các bạn nên học tập </a:t>
            </a:r>
            <a:r>
              <a:rPr lang="vi-VN" altLang="x-none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Bờm,</a:t>
            </a:r>
            <a:r>
              <a:rPr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chúng mình nên thật th</a:t>
            </a:r>
            <a:r>
              <a:rPr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v</a:t>
            </a:r>
            <a:r>
              <a:rPr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không nên tham lam.</a:t>
            </a:r>
            <a:endParaRPr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4" descr="A white cloud with cartoon objects on it&#10;&#10;Description automatically generated"/>
          <p:cNvPicPr>
            <a:picLocks noChangeAspect="1"/>
          </p:cNvPicPr>
          <p:nvPr/>
        </p:nvPicPr>
        <p:blipFill>
          <a:blip r:embed="rId1"/>
          <a:srcRect t="3946" b="16563"/>
          <a:stretch>
            <a:fillRect/>
          </a:stretch>
        </p:blipFill>
        <p:spPr>
          <a:xfrm>
            <a:off x="0" y="1588"/>
            <a:ext cx="121920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2187575" y="2981325"/>
            <a:ext cx="8029575" cy="15700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ctr" eaLnBrk="1" hangingPunct="1">
              <a:buNone/>
            </a:pPr>
            <a:r>
              <a:rPr lang="vi-VN" altLang="x-none" sz="4800" b="1" dirty="0">
                <a:solidFill>
                  <a:srgbClr val="C55A1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TRẺ ĐỌC ĐỒNG DAO: THẰNG BỜM</a:t>
            </a:r>
            <a:endParaRPr sz="4800" b="1" dirty="0">
              <a:solidFill>
                <a:srgbClr val="C55A11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4" descr="A colorful border with paper planes and star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2187575" y="2490788"/>
            <a:ext cx="8029575" cy="15700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ctr" eaLnBrk="1" hangingPunct="1">
              <a:buNone/>
            </a:pPr>
            <a:r>
              <a:rPr lang="vi-VN" altLang="x-none" sz="4800" b="1" dirty="0">
                <a:solidFill>
                  <a:srgbClr val="C55A1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TRẺ ĐỌC RAP:</a:t>
            </a:r>
            <a:endParaRPr lang="vi-VN" altLang="x-none" sz="4800" b="1" dirty="0">
              <a:solidFill>
                <a:srgbClr val="C55A1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altLang="x-none" sz="4800" b="1" dirty="0">
                <a:solidFill>
                  <a:srgbClr val="C55A1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THẰNG BỜM</a:t>
            </a:r>
            <a:endParaRPr sz="4800" b="1" dirty="0">
              <a:solidFill>
                <a:srgbClr val="C55A11"/>
              </a:solidFill>
              <a:effectLst>
                <a:outerShdw blurRad="38100" dist="38100" dir="2700000">
                  <a:srgbClr val="C0C0C0"/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7" name="Thằng Bờm ♪ Phim Ca Nhạc Thiếu Nhi Bé MAI VY Thần Đồng Âm Nhạc Việt Nam [MV Official]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913" y="5259388"/>
            <a:ext cx="304800" cy="171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A white rectangular frame with colorful flower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50000" r="10652"/>
          <a:stretch>
            <a:fillRect/>
          </a:stretch>
        </p:blipFill>
        <p:spPr>
          <a:xfrm>
            <a:off x="7672388" y="1557338"/>
            <a:ext cx="3538537" cy="491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9276" r="48840"/>
          <a:stretch>
            <a:fillRect/>
          </a:stretch>
        </p:blipFill>
        <p:spPr>
          <a:xfrm>
            <a:off x="2438400" y="714375"/>
            <a:ext cx="4413250" cy="57610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Group 11"/>
          <p:cNvGrpSpPr/>
          <p:nvPr/>
        </p:nvGrpSpPr>
        <p:grpSpPr>
          <a:xfrm rot="-1836186">
            <a:off x="9805988" y="1724025"/>
            <a:ext cx="2640012" cy="927100"/>
            <a:chOff x="9753602" y="1868557"/>
            <a:chExt cx="2639344" cy="927652"/>
          </a:xfrm>
        </p:grpSpPr>
        <p:sp>
          <p:nvSpPr>
            <p:cNvPr id="10" name="TextBox 9"/>
            <p:cNvSpPr txBox="1"/>
            <p:nvPr/>
          </p:nvSpPr>
          <p:spPr>
            <a:xfrm>
              <a:off x="10338858" y="2021228"/>
              <a:ext cx="2054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eaLnBrk="1" hangingPunct="1">
                <a:buNone/>
              </a:pPr>
              <a:r>
                <a:rPr lang="vi-VN" altLang="x-none" sz="32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Bờm</a:t>
              </a:r>
              <a:endParaRPr sz="3200" b="1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Arrow: Right 10"/>
            <p:cNvSpPr/>
            <p:nvPr/>
          </p:nvSpPr>
          <p:spPr>
            <a:xfrm rot="10800000">
              <a:off x="9753602" y="1868557"/>
              <a:ext cx="1630015" cy="927652"/>
            </a:xfrm>
            <a:prstGeom prst="rightArrow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16075" y="1630363"/>
            <a:ext cx="2538413" cy="1241425"/>
            <a:chOff x="1616760" y="1630792"/>
            <a:chExt cx="2537742" cy="1241205"/>
          </a:xfrm>
        </p:grpSpPr>
        <p:sp>
          <p:nvSpPr>
            <p:cNvPr id="13" name="Arrow: Right 12"/>
            <p:cNvSpPr/>
            <p:nvPr/>
          </p:nvSpPr>
          <p:spPr>
            <a:xfrm>
              <a:off x="1616760" y="1630792"/>
              <a:ext cx="2537742" cy="1241205"/>
            </a:xfrm>
            <a:prstGeom prst="rightArrow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42605" y="1918271"/>
              <a:ext cx="1934818" cy="666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1" kern="1200" cap="none" spc="0" normalizeH="0" baseline="0" noProof="0" dirty="0">
                  <a:solidFill>
                    <a:schemeClr val="accent1">
                      <a:lumMod val="50000"/>
                    </a:schemeClr>
                  </a:solidFill>
                  <a:latin typeface="+mj-lt"/>
                  <a:ea typeface="+mn-ea"/>
                  <a:cs typeface="+mn-cs"/>
                </a:rPr>
                <a:t>Phú ông</a:t>
              </a:r>
              <a:endParaRPr kumimoji="0" lang="en-US" sz="3600" b="1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65450" y="417513"/>
            <a:ext cx="8732838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x-none"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Trong b</a:t>
            </a:r>
            <a:r>
              <a:rPr lang="vi-VN" altLang="x-none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i đồng dao thằng bờm có ai?</a:t>
            </a:r>
            <a:endParaRPr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4" descr="A frame with pencils and flags&#10;&#10;Description automatically generated"/>
          <p:cNvPicPr>
            <a:picLocks noChangeAspect="1"/>
          </p:cNvPicPr>
          <p:nvPr/>
        </p:nvPicPr>
        <p:blipFill>
          <a:blip r:embed="rId1"/>
          <a:srcRect b="18"/>
          <a:stretch>
            <a:fillRect/>
          </a:stretch>
        </p:blipFill>
        <p:spPr>
          <a:xfrm>
            <a:off x="0" y="1588"/>
            <a:ext cx="121920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14538" y="1349375"/>
            <a:ext cx="8732837" cy="661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Bạn n</a:t>
            </a:r>
            <a:r>
              <a:rPr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o giỏi cho Bờm biết như thế n</a:t>
            </a:r>
            <a:r>
              <a:rPr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o l</a:t>
            </a:r>
            <a:r>
              <a:rPr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 “Đồng dao”? </a:t>
            </a:r>
            <a:endParaRPr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6300" y="2574925"/>
            <a:ext cx="78994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sz="3200" b="1" dirty="0">
                <a:latin typeface="Times New Roman" panose="02020603050405020304" pitchFamily="18" charset="0"/>
                <a:cs typeface="Calibri" panose="020F0502020204030204" pitchFamily="34" charset="0"/>
              </a:rPr>
              <a:t>Đồng dao l</a:t>
            </a:r>
            <a:r>
              <a:rPr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Calibri" panose="020F0502020204030204" pitchFamily="34" charset="0"/>
              </a:rPr>
              <a:t> thơ ca dân gian truyền miệng của trẻ em Việt Nam được truyền từ thế hệ n</a:t>
            </a:r>
            <a:r>
              <a:rPr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Calibri" panose="020F0502020204030204" pitchFamily="34" charset="0"/>
              </a:rPr>
              <a:t>y qua thế hệ khác.</a:t>
            </a:r>
            <a:endParaRPr sz="32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4" descr="A white rectangular object with a speech bubble&#10;&#10;Description automatically generated"/>
          <p:cNvPicPr>
            <a:picLocks noChangeAspect="1"/>
          </p:cNvPicPr>
          <p:nvPr/>
        </p:nvPicPr>
        <p:blipFill>
          <a:blip r:embed="rId1"/>
          <a:srcRect t="2940" b="3326"/>
          <a:stretch>
            <a:fillRect/>
          </a:stretch>
        </p:blipFill>
        <p:spPr>
          <a:xfrm>
            <a:off x="0" y="1588"/>
            <a:ext cx="121920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Box 6"/>
          <p:cNvSpPr txBox="1"/>
          <p:nvPr/>
        </p:nvSpPr>
        <p:spPr>
          <a:xfrm>
            <a:off x="3206750" y="446088"/>
            <a:ext cx="609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i đồng dao “Thằng Bờm” nói về điều gì? </a:t>
            </a:r>
            <a:endParaRPr sz="24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5813" y="2438400"/>
            <a:ext cx="55403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sz="3600" b="1" dirty="0">
                <a:latin typeface="Times New Roman" panose="02020603050405020304" pitchFamily="18" charset="0"/>
                <a:cs typeface="Calibri" panose="020F0502020204030204" pitchFamily="34" charset="0"/>
              </a:rPr>
              <a:t>Cuộc trao đổi giữa Phú Ông v</a:t>
            </a:r>
            <a:r>
              <a:rPr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Calibri" panose="020F0502020204030204" pitchFamily="34" charset="0"/>
              </a:rPr>
              <a:t> Thằng Bờm</a:t>
            </a:r>
            <a:endParaRPr sz="36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212975" y="0"/>
            <a:ext cx="2528888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417763" y="0"/>
            <a:ext cx="25368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 descr="A rectangular frame with a person and a hand&#10;&#10;Description automatically generated with medium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r="28034"/>
          <a:stretch>
            <a:fillRect/>
          </a:stretch>
        </p:blipFill>
        <p:spPr>
          <a:xfrm>
            <a:off x="2668951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644775" y="0"/>
            <a:ext cx="2757488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50000" r="10652"/>
          <a:stretch>
            <a:fillRect/>
          </a:stretch>
        </p:blipFill>
        <p:spPr>
          <a:xfrm>
            <a:off x="5803900" y="582613"/>
            <a:ext cx="4240213" cy="589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50000" t="22942" r="35364" b="39276"/>
          <a:stretch>
            <a:fillRect/>
          </a:stretch>
        </p:blipFill>
        <p:spPr>
          <a:xfrm>
            <a:off x="5803900" y="1935163"/>
            <a:ext cx="1577975" cy="222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69875" y="1463675"/>
            <a:ext cx="2598738" cy="316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Bờm có gì m</a:t>
            </a:r>
            <a:r>
              <a:rPr lang="vi-VN" altLang="x-none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Phú ông muốn trao đổi nhỉ?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A rectangular frame with pastel colored rectangle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" y="673100"/>
            <a:ext cx="8464550" cy="551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737600" y="2287905"/>
            <a:ext cx="3454400" cy="22948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eaLnBrk="1" hangingPunct="1">
              <a:buNone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Thằng bờm có cái quạt mo</a:t>
            </a:r>
            <a:endParaRPr lang="vi-VN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 ông xin đổi ba bò, chín trâu</a:t>
            </a:r>
            <a:endParaRPr lang="vi-VN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vi-VN" altLang="x-none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0123" y="673100"/>
            <a:ext cx="345598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buNone/>
            </a:pPr>
            <a:r>
              <a:rPr lang="vi-VN" altLang="x-none" sz="2800" dirty="0">
                <a:latin typeface="Times New Roman" panose="02020603050405020304" pitchFamily="18" charset="0"/>
              </a:rPr>
              <a:t>Phú Ông đã dùng gì để đổi lấy chiếc quạt mo</a:t>
            </a:r>
            <a:r>
              <a:rPr lang="vi-VN" altLang="x-none" sz="2800" dirty="0">
                <a:latin typeface="Times New Roman" panose="02020603050405020304" pitchFamily="18" charset="0"/>
              </a:rPr>
              <a:t> của Bờm? </a:t>
            </a:r>
            <a:endParaRPr lang="vi-VN" alt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1075" y="4429125"/>
            <a:ext cx="345598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Bờm có đồng ý không?</a:t>
            </a:r>
            <a:endParaRPr lang="vi-VN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vi-VN" altLang="x-none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212975" y="0"/>
            <a:ext cx="2528888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417763" y="0"/>
            <a:ext cx="25368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644775" y="0"/>
            <a:ext cx="2757488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6" descr="A rectangular frame with a yellow border&#10;&#10;Description automatically generated with medium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013" y="752475"/>
            <a:ext cx="7138987" cy="535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74700" y="1976438"/>
            <a:ext cx="3454400" cy="3170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Bờm rằng bờm chẳng lấy trâu Phú ông xin đổi ao sâu cá mè</a:t>
            </a:r>
            <a:endParaRPr lang="vi-VN" alt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vi-VN" altLang="x-none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063" y="2062163"/>
            <a:ext cx="3454400" cy="2308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buNone/>
            </a:pPr>
            <a:r>
              <a:rPr lang="vi-VN" altLang="x-none" sz="3600" dirty="0">
                <a:latin typeface="Times New Roman" panose="02020603050405020304" pitchFamily="18" charset="0"/>
              </a:rPr>
              <a:t>Phú Ông đã dùng gì để đổi lấy chiếc quạt mo của Bờm? </a:t>
            </a:r>
            <a:endParaRPr lang="vi-VN" altLang="x-none" sz="6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l="37073" t="32487" r="46889" b="35580"/>
          <a:stretch>
            <a:fillRect/>
          </a:stretch>
        </p:blipFill>
        <p:spPr>
          <a:xfrm>
            <a:off x="6980238" y="2468563"/>
            <a:ext cx="1144587" cy="1709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811213" y="2625725"/>
            <a:ext cx="3455987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Bờm có đồng ý không?</a:t>
            </a:r>
            <a:endParaRPr lang="vi-VN" alt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vi-VN" altLang="x-none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 descr="A colorful polka dot border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763588"/>
            <a:ext cx="7540625" cy="533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420100" y="2274888"/>
            <a:ext cx="3455988" cy="2308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buNone/>
            </a:pPr>
            <a:r>
              <a:rPr lang="vi-VN" altLang="x-none" sz="3600" dirty="0">
                <a:latin typeface="Times New Roman" panose="02020603050405020304" pitchFamily="18" charset="0"/>
              </a:rPr>
              <a:t>Phú Ông đã dùng gì để đổi lấy chiếc quạt mo của Bờm? </a:t>
            </a:r>
            <a:endParaRPr lang="vi-VN" altLang="x-none" sz="6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7888" y="1955800"/>
            <a:ext cx="3454400" cy="317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Bờm rằng bờm chẳng lấy mè Phú ông xin đổi một bè gỗ lim</a:t>
            </a:r>
            <a:endParaRPr lang="vi-VN" alt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vi-VN" altLang="x-none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3900" y="2644775"/>
            <a:ext cx="34544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None/>
            </a:pP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Bờm có đồng ý không?</a:t>
            </a:r>
            <a:endParaRPr lang="vi-VN" alt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vi-VN" altLang="x-none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2079</Words>
  <Application>WPS Presentation</Application>
  <PresentationFormat>Widescreen</PresentationFormat>
  <Paragraphs>93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Calibri Light</vt:lpstr>
      <vt:lpstr>Times New Roman</vt:lpstr>
      <vt:lpstr>Meiryo</vt:lpstr>
      <vt:lpstr>Microsoft YaHei</vt:lpstr>
      <vt:lpstr>Arial Unicode MS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Danh Tu</dc:creator>
  <cp:lastModifiedBy>Minhthangpc.VN</cp:lastModifiedBy>
  <cp:revision>2</cp:revision>
  <dcterms:created xsi:type="dcterms:W3CDTF">2023-10-24T13:49:50Z</dcterms:created>
  <dcterms:modified xsi:type="dcterms:W3CDTF">2024-02-28T02:56:53Z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3DF36B824A364B31ADCE28803A8DF3AC_12</vt:lpwstr>
  </property>
  <property fmtid="{D5CDD505-2E9C-101B-9397-08002B2CF9AE}" pid="3" name="KSOProductBuildVer">
    <vt:lpwstr>1033-12.2.0.13431</vt:lpwstr>
  </property>
</Properties>
</file>