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0" r:id="rId3"/>
    <p:sldId id="314" r:id="rId5"/>
    <p:sldId id="260" r:id="rId6"/>
    <p:sldId id="259" r:id="rId7"/>
    <p:sldId id="310" r:id="rId8"/>
    <p:sldId id="264" r:id="rId9"/>
    <p:sldId id="306" r:id="rId10"/>
    <p:sldId id="309" r:id="rId11"/>
    <p:sldId id="280" r:id="rId12"/>
    <p:sldId id="299" r:id="rId13"/>
    <p:sldId id="291" r:id="rId14"/>
    <p:sldId id="268" r:id="rId15"/>
    <p:sldId id="270" r:id="rId16"/>
    <p:sldId id="313" r:id="rId17"/>
    <p:sldId id="311" r:id="rId18"/>
    <p:sldId id="312" r:id="rId19"/>
    <p:sldId id="281" r:id="rId20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CCFF99"/>
    <a:srgbClr val="00FF00"/>
    <a:srgbClr val="33CCFF"/>
    <a:srgbClr val="66FF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2"/>
  </p:normalViewPr>
  <p:slideViewPr>
    <p:cSldViewPr showGuides="1">
      <p:cViewPr>
        <p:scale>
          <a:sx n="90" d="100"/>
          <a:sy n="90" d="100"/>
        </p:scale>
        <p:origin x="-14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DB988-5FEE-454E-9CF7-C924EEFB0405}" type="slidenum">
              <a:rPr lang="en-US" altLang="en-US" smtClean="0"/>
            </a:fld>
            <a:endParaRPr lang="en-US" altLang="en-US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457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0"/>
          <p:cNvGrpSpPr/>
          <p:nvPr/>
        </p:nvGrpSpPr>
        <p:grpSpPr>
          <a:xfrm>
            <a:off x="-510116" y="0"/>
            <a:ext cx="13243983" cy="6858000"/>
            <a:chOff x="-382404" y="0"/>
            <a:chExt cx="9932332" cy="6858000"/>
          </a:xfrm>
        </p:grpSpPr>
        <p:grpSp>
          <p:nvGrpSpPr>
            <p:cNvPr id="2060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3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4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5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6081183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99717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3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3" y="4421080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8" name="Date Placeholder 3"/>
          <p:cNvSpPr>
            <a:spLocks noGrp="1"/>
          </p:cNvSpPr>
          <p:nvPr>
            <p:ph type="dt" sz="half" idx="2"/>
          </p:nvPr>
        </p:nvSpPr>
        <p:spPr>
          <a:xfrm>
            <a:off x="6318250" y="1516063"/>
            <a:ext cx="2844800" cy="752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1783" y="5719763"/>
            <a:ext cx="377401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717" y="57197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altLang="en-US" dirty="0">
                <a:solidFill>
                  <a:schemeClr val="accent1"/>
                </a:solidFill>
              </a:rPr>
            </a:fld>
            <a:endParaRPr lang="en-US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3" y="2900829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3" y="4267200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4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49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4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0"/>
          <p:cNvGrpSpPr/>
          <p:nvPr/>
        </p:nvGrpSpPr>
        <p:grpSpPr>
          <a:xfrm>
            <a:off x="-510116" y="0"/>
            <a:ext cx="13243983" cy="6858000"/>
            <a:chOff x="-382404" y="0"/>
            <a:chExt cx="9932332" cy="6858000"/>
          </a:xfrm>
        </p:grpSpPr>
        <p:grpSp>
          <p:nvGrpSpPr>
            <p:cNvPr id="3084" name="Group 6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0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0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6081183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4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8" name="Date Placeholder 4"/>
          <p:cNvSpPr>
            <a:spLocks noGrp="1"/>
          </p:cNvSpPr>
          <p:nvPr>
            <p:ph type="dt" sz="half" idx="12"/>
          </p:nvPr>
        </p:nvSpPr>
        <p:spPr>
          <a:xfrm>
            <a:off x="7996767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99717" y="223838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13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89133" y="5724525"/>
            <a:ext cx="465666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0"/>
          <p:cNvGrpSpPr/>
          <p:nvPr/>
        </p:nvGrpSpPr>
        <p:grpSpPr>
          <a:xfrm>
            <a:off x="-510116" y="0"/>
            <a:ext cx="13243983" cy="6858000"/>
            <a:chOff x="-382404" y="0"/>
            <a:chExt cx="9932332" cy="6858000"/>
          </a:xfrm>
        </p:grpSpPr>
        <p:grpSp>
          <p:nvGrpSpPr>
            <p:cNvPr id="4108" name="Group 6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3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6081183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7" y="693795"/>
            <a:ext cx="4479497" cy="546811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0" y="4133088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8" name="Date Placeholder 4"/>
          <p:cNvSpPr>
            <a:spLocks noGrp="1"/>
          </p:cNvSpPr>
          <p:nvPr>
            <p:ph type="dt" sz="half" idx="12"/>
          </p:nvPr>
        </p:nvSpPr>
        <p:spPr>
          <a:xfrm>
            <a:off x="7996767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89133" y="5724525"/>
            <a:ext cx="465666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99717" y="223838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/>
      <p:grpSp>
        <p:nvGrpSpPr>
          <p:cNvPr id="1026" name="Group 41"/>
          <p:cNvGrpSpPr/>
          <p:nvPr/>
        </p:nvGrpSpPr>
        <p:grpSpPr>
          <a:xfrm>
            <a:off x="-406400" y="0"/>
            <a:ext cx="13243984" cy="6858000"/>
            <a:chOff x="-382404" y="0"/>
            <a:chExt cx="9932332" cy="6858000"/>
          </a:xfrm>
        </p:grpSpPr>
        <p:grpSp>
          <p:nvGrpSpPr>
            <p:cNvPr id="103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183" y="-22225"/>
            <a:ext cx="4906433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>
          <a:xfrm>
            <a:off x="1390651" y="1027113"/>
            <a:ext cx="9366249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>
          <a:xfrm>
            <a:off x="1390651" y="2324100"/>
            <a:ext cx="9036049" cy="35083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767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133" y="5851525"/>
            <a:ext cx="4669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717" y="223838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GIF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image" Target="../media/image18.GIF"/><Relationship Id="rId4" Type="http://schemas.openxmlformats.org/officeDocument/2006/relationships/image" Target="../media/image17.jpeg"/><Relationship Id="rId3" Type="http://schemas.openxmlformats.org/officeDocument/2006/relationships/image" Target="../media/image8.jpeg"/><Relationship Id="rId2" Type="http://schemas.openxmlformats.org/officeDocument/2006/relationships/image" Target="../media/image12.GIF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5.wav"/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5.wav"/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6.wav"/><Relationship Id="rId2" Type="http://schemas.openxmlformats.org/officeDocument/2006/relationships/image" Target="../media/image16.GIF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GIF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82867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0297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2152650" y="857250"/>
            <a:ext cx="1371600" cy="62865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038350" y="5257800"/>
            <a:ext cx="1485900" cy="74295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8839200" y="5200650"/>
            <a:ext cx="1257300" cy="8001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67000" y="857250"/>
            <a:ext cx="7258050" cy="268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GIÁO DỤC VÀ ĐÀO TẠO QUẬN LONG BIÊN</a:t>
            </a:r>
            <a:endParaRPr lang="en-US" altLang="en-US" sz="2700" b="1" baseline="-25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GIANG BIÊN</a:t>
            </a:r>
            <a:endParaRPr lang="en-US" altLang="en-US" sz="2700" b="1" baseline="-25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en-US" sz="2700" b="1" baseline="-25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3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3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en-US" sz="2700" baseline="-25000" dirty="0">
              <a:latin typeface="Times New Roman" panose="02020603050405020304" pitchFamily="18" charset="0"/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5867400" y="5105321"/>
            <a:ext cx="4400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ngenial Black" panose="02000503040000020004" pitchFamily="2" charset="0"/>
              </a:rPr>
              <a:t>Giao viên : Nguyễn Thị Nhung</a:t>
            </a:r>
            <a:endParaRPr lang="en-US" altLang="en-US" sz="1800">
              <a:latin typeface="Congenial Black" panose="02000503040000020004" pitchFamily="2" charset="0"/>
            </a:endParaRPr>
          </a:p>
        </p:txBody>
      </p:sp>
      <p:pic>
        <p:nvPicPr>
          <p:cNvPr id="3081" name="Picture 2" descr="A logo with hands and a flower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971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3"/>
          <p:cNvSpPr txBox="1">
            <a:spLocks noChangeArrowheads="1"/>
          </p:cNvSpPr>
          <p:nvPr/>
        </p:nvSpPr>
        <p:spPr bwMode="auto">
          <a:xfrm>
            <a:off x="4419600" y="4419289"/>
            <a:ext cx="325755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Lứa</a:t>
            </a:r>
            <a:r>
              <a:rPr lang="en-US" altLang="en-US" sz="21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tuổi</a:t>
            </a:r>
            <a:r>
              <a:rPr lang="en-US" altLang="en-US" sz="21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: 3-4 </a:t>
            </a:r>
            <a:r>
              <a:rPr lang="en-US" altLang="en-US" sz="21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tuổi</a:t>
            </a:r>
            <a:endParaRPr lang="en-US" altLang="en-US" sz="2100" dirty="0">
              <a:solidFill>
                <a:srgbClr val="FF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3438525" y="2661047"/>
            <a:ext cx="554355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latin typeface="#9Slide07 SVNPosterizer KG Inli" panose="02000503000000020003" pitchFamily="2" charset="0"/>
              </a:rPr>
              <a:t>LĨNH VỰC PHÁT TRIỂN NHẬN THỨC</a:t>
            </a:r>
            <a:endParaRPr lang="en-US" altLang="en-US" sz="2100">
              <a:latin typeface="#9Slide07 SVNPosterizer KG Inli" panose="02000503000000020003" pitchFamily="2" charset="0"/>
            </a:endParaRPr>
          </a:p>
        </p:txBody>
      </p:sp>
      <p:sp>
        <p:nvSpPr>
          <p:cNvPr id="3084" name="TextBox 2"/>
          <p:cNvSpPr txBox="1">
            <a:spLocks noChangeArrowheads="1"/>
          </p:cNvSpPr>
          <p:nvPr/>
        </p:nvSpPr>
        <p:spPr bwMode="auto">
          <a:xfrm>
            <a:off x="3524250" y="3053953"/>
            <a:ext cx="61436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Đề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tài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:Dạy trẻ so sánh chiều dài giữa 2 </a:t>
            </a:r>
            <a:r>
              <a:rPr lang="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đ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ối t</a:t>
            </a:r>
            <a:r>
              <a:rPr lang="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ư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ợng. Sử dụng </a:t>
            </a:r>
            <a:r>
              <a:rPr lang="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đ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úng từ “ dài hơn, ngắn hơn”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22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2"/>
          <p:cNvSpPr/>
          <p:nvPr/>
        </p:nvSpPr>
        <p:spPr>
          <a:xfrm>
            <a:off x="2895600" y="2819400"/>
            <a:ext cx="5562600" cy="12954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7588" name="Rectangle 4"/>
          <p:cNvSpPr/>
          <p:nvPr/>
        </p:nvSpPr>
        <p:spPr>
          <a:xfrm>
            <a:off x="2895600" y="2819400"/>
            <a:ext cx="3124200" cy="1295400"/>
          </a:xfrm>
          <a:prstGeom prst="rect">
            <a:avLst/>
          </a:prstGeom>
          <a:solidFill>
            <a:srgbClr val="3399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7589" name="Picture 5" descr="phcanh 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509686">
            <a:off x="8778875" y="4768850"/>
            <a:ext cx="17843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0" name="Picture 6" descr="photo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1" name="Picture 7" descr="photo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2" name="Picture 8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0"/>
            <a:ext cx="5715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Picture 9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6096000"/>
            <a:ext cx="43434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0" descr="animated_animal%20rabb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953000"/>
            <a:ext cx="2819400" cy="145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ldLvl="0" animBg="1"/>
      <p:bldP spid="67586" grpId="1" bldLvl="0" animBg="1"/>
      <p:bldP spid="67588" grpId="0" bldLvl="0" animBg="1"/>
      <p:bldP spid="67588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Picture 2" descr="photo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Picture 3" descr="photo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0" y="15240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4"/>
          <p:cNvSpPr/>
          <p:nvPr/>
        </p:nvSpPr>
        <p:spPr>
          <a:xfrm>
            <a:off x="5638800" y="15240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57349" name="Picture 5" descr="phcanh 9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53690">
            <a:off x="8853488" y="5395913"/>
            <a:ext cx="111442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6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732829">
            <a:off x="8756650" y="158750"/>
            <a:ext cx="1219200" cy="90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8953">
            <a:off x="1987550" y="228600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thumb_150_product478828c5199fa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2578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WordArt 9"/>
          <p:cNvSpPr>
            <a:spLocks noTextEdit="1"/>
          </p:cNvSpPr>
          <p:nvPr/>
        </p:nvSpPr>
        <p:spPr>
          <a:xfrm>
            <a:off x="3657600" y="533400"/>
            <a:ext cx="4953000" cy="7159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>
                <a:solidFill>
                  <a:srgbClr val="FF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3: Luyện tập</a:t>
            </a:r>
            <a:endParaRPr lang="en-US" sz="3600">
              <a:solidFill>
                <a:srgbClr val="FF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0" name="WordArt 10"/>
          <p:cNvSpPr>
            <a:spLocks noTextEdit="1"/>
          </p:cNvSpPr>
          <p:nvPr/>
        </p:nvSpPr>
        <p:spPr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en-US" sz="3600"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Ai nhanh nhất</a:t>
            </a:r>
            <a:endParaRPr lang="en-US" sz="3600"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55" name="Picture 11" descr="bunny_thumping_foot_md_clr"/>
          <p:cNvPicPr>
            <a:picLocks noChangeAspect="1"/>
          </p:cNvPicPr>
          <p:nvPr/>
        </p:nvPicPr>
        <p:blipFill>
          <a:blip r:embed="rId5">
            <a:lum contrast="12000"/>
          </a:blip>
          <a:stretch>
            <a:fillRect/>
          </a:stretch>
        </p:blipFill>
        <p:spPr>
          <a:xfrm>
            <a:off x="5029200" y="4191000"/>
            <a:ext cx="201295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dir="in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 txBox="1"/>
          <p:nvPr/>
        </p:nvSpPr>
        <p:spPr>
          <a:xfrm>
            <a:off x="1752600" y="1143000"/>
            <a:ext cx="24282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  <a:endParaRPr lang="en-US" altLang="en-US" sz="3200" b="1" dirty="0">
              <a:solidFill>
                <a:schemeClr val="accent2"/>
              </a:solidFill>
              <a:latin typeface=".VnArial Narrow" panose="020B7200000000000000" pitchFamily="34" charset="0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4191000" y="1066800"/>
            <a:ext cx="64770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giấy BG đỏ, BG xanh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BG 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ngắn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4" descr="photo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0"/>
            <a:ext cx="29718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photo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Copy of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0"/>
            <a:ext cx="14287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927770">
            <a:off x="1524000" y="228600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8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613">
            <a:off x="9436100" y="228600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514600" y="28956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219700" y="4495800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52" name="AutoShape 20"/>
          <p:cNvSpPr/>
          <p:nvPr/>
        </p:nvSpPr>
        <p:spPr>
          <a:xfrm>
            <a:off x="2819400" y="3733800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53" name="AutoShape 21"/>
          <p:cNvSpPr/>
          <p:nvPr/>
        </p:nvSpPr>
        <p:spPr>
          <a:xfrm>
            <a:off x="2794000" y="5410200"/>
            <a:ext cx="3987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bldLvl="0" animBg="1"/>
      <p:bldP spid="18443" grpId="0" bldLvl="0" animBg="1"/>
      <p:bldP spid="18452" grpId="0" bldLvl="0" animBg="1"/>
      <p:bldP spid="18453" grpId="0" bldLvl="0" animBg="1"/>
      <p:bldP spid="18453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1752600" y="1143000"/>
            <a:ext cx="245237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vi-VN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4191000" y="1066800"/>
            <a:ext cx="64770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vi-VN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giấy BG đỏ, BG xanh, BG v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thì BG 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nhất?</a:t>
            </a:r>
            <a:endParaRPr lang="en-US" altLang="en-US" sz="4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4" name="Picture 4" descr="photo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0"/>
            <a:ext cx="29718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photo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 descr="Copy of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0"/>
            <a:ext cx="14287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927770">
            <a:off x="1595438" y="142875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6613">
            <a:off x="9436100" y="228600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514600" y="28956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5410200" y="4495800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92" name="AutoShape 12"/>
          <p:cNvSpPr/>
          <p:nvPr/>
        </p:nvSpPr>
        <p:spPr>
          <a:xfrm>
            <a:off x="2819400" y="3733800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93" name="AutoShape 13"/>
          <p:cNvSpPr/>
          <p:nvPr/>
        </p:nvSpPr>
        <p:spPr>
          <a:xfrm>
            <a:off x="2825750" y="5562600"/>
            <a:ext cx="410845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9" grpId="0" bldLvl="0" animBg="1"/>
      <p:bldP spid="20490" grpId="0" bldLvl="0" animBg="1"/>
      <p:bldP spid="20492" grpId="0" bldLvl="0" animBg="1"/>
      <p:bldP spid="20492" grpId="1" bldLvl="0" animBg="1"/>
      <p:bldP spid="2049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14600"/>
            <a:ext cx="8229600" cy="1143000"/>
          </a:xfrm>
          <a:ln/>
        </p:spPr>
        <p:txBody>
          <a:bodyPr vert="horz" wrap="square" lIns="91440" tIns="45720" rIns="91440" bIns="45720" anchor="b" anchorCtr="0"/>
          <a:p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Mắt ai tinh nhất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228600"/>
            <a:ext cx="9144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3657600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5413"/>
            <a:ext cx="4800600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1524000"/>
            <a:ext cx="3429000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981325"/>
            <a:ext cx="5581650" cy="283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endParaRPr lang="en-US" altLang="en-US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0" descr="animated_animal%20rabb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572000"/>
            <a:ext cx="2819400" cy="145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54762"/>
          </a:xfrm>
          <a:ln/>
        </p:spPr>
        <p:txBody>
          <a:bodyPr vert="horz" wrap="square" lIns="91440" tIns="45720" rIns="91440" bIns="45720" anchor="b" anchorCtr="0"/>
          <a:p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yêu cầu:</a:t>
            </a:r>
            <a:b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b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nhận xét về sự khác nhau về chiều d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 đối tượng.</a:t>
            </a:r>
            <a:b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sự khác nhau về kích thước: d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nhất, ngắn hơn, ngắn nhất. Biết so sánh số lượng v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các từ `` d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nhất, ``ngắn hơn``..v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ngắn nhất.</a:t>
            </a:r>
            <a:b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năng:</a:t>
            </a:r>
            <a:br>
              <a:rPr lang="vi-VN" altLang="x-none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nhận ra vật có chiều d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khác nhau.</a:t>
            </a:r>
            <a:b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cách so sánh bằng cách chập trùng khít một đầu của vật v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sánh.</a:t>
            </a:r>
            <a:b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khả năng tư duy, quan sát.</a:t>
            </a:r>
            <a:b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độ:</a:t>
            </a:r>
            <a:b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có ý thức khi tham gia hoạt động, trẻ tích cực hoạt dộng dưới sự hướng dẫn của cô.</a:t>
            </a:r>
            <a:b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nghe v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theo hiệu lệnh của cô giáo.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" descr="MAGICR~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4876800"/>
            <a:ext cx="19050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4" descr="photo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0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 descr="photo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0" y="0"/>
            <a:ext cx="533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0"/>
            <a:ext cx="5715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7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97737">
            <a:off x="6019800" y="4343400"/>
            <a:ext cx="1828800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8" descr="I'LLNE~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524375"/>
            <a:ext cx="17145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186805" y="838200"/>
            <a:ext cx="7934325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Ổn định tổ chức</a:t>
            </a:r>
            <a:endParaRPr kumimoji="0" lang="en-US" sz="4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6187" y="2133600"/>
            <a:ext cx="628332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«Giấu tay»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1828800" y="228600"/>
            <a:ext cx="8610600" cy="6324600"/>
          </a:xfrm>
          <a:prstGeom prst="rect">
            <a:avLst/>
          </a:prstGeom>
          <a:noFill/>
          <a:ln w="342900" cap="flat" cmpd="tri">
            <a:pattFill prst="plaid">
              <a:fgClr>
                <a:srgbClr val="66FF99"/>
              </a:fgClr>
              <a:bgClr>
                <a:srgbClr val="FF66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8195" name="Picture 3" descr="U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1524000" y="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U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7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749425" y="4956175"/>
            <a:ext cx="1600200" cy="159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3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70975" y="307975"/>
            <a:ext cx="1600200" cy="159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 Box 7"/>
          <p:cNvSpPr txBox="1"/>
          <p:nvPr/>
        </p:nvSpPr>
        <p:spPr>
          <a:xfrm>
            <a:off x="3575050" y="29972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4224338" y="10525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201" name="WordArt 9"/>
          <p:cNvSpPr>
            <a:spLocks noTextEdit="1"/>
          </p:cNvSpPr>
          <p:nvPr/>
        </p:nvSpPr>
        <p:spPr>
          <a:xfrm>
            <a:off x="3657600" y="533400"/>
            <a:ext cx="5029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5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206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Nội dung chính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206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2209800" y="1600200"/>
            <a:ext cx="7924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1: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 đối tượng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3200400" y="2819400"/>
            <a:ext cx="60007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800" dirty="0">
                <a:latin typeface=".VnArial Narrow" panose="020B7200000000000000" pitchFamily="34" charset="0"/>
              </a:rPr>
              <a:t>   </a:t>
            </a:r>
            <a:endParaRPr lang="en-US" altLang="en-US" sz="4800" b="1" dirty="0">
              <a:solidFill>
                <a:srgbClr val="0099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8204" name="Text Box 13"/>
          <p:cNvSpPr txBox="1"/>
          <p:nvPr/>
        </p:nvSpPr>
        <p:spPr>
          <a:xfrm>
            <a:off x="3581400" y="4800600"/>
            <a:ext cx="32194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800" b="1" dirty="0">
                <a:solidFill>
                  <a:srgbClr val="FF00FF"/>
                </a:solidFill>
                <a:latin typeface=".VnArial Narrow" panose="020B7200000000000000" pitchFamily="34" charset="0"/>
              </a:rPr>
              <a:t> </a:t>
            </a:r>
            <a:endParaRPr lang="en-US" altLang="en-US" sz="4800" b="1" dirty="0">
              <a:solidFill>
                <a:srgbClr val="FF00FF"/>
              </a:solidFill>
              <a:latin typeface=".VnArial Narrow" panose="020B7200000000000000" pitchFamily="34" charset="0"/>
            </a:endParaRPr>
          </a:p>
        </p:txBody>
      </p:sp>
      <p:pic>
        <p:nvPicPr>
          <p:cNvPr id="5136" name="Picture 16" descr="phcanh 9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09686">
            <a:off x="8991600" y="4572000"/>
            <a:ext cx="20066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419667" y="2557790"/>
            <a:ext cx="360934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TC:Chọn đáp án đúng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581400"/>
            <a:ext cx="2743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ight Arrow 3"/>
          <p:cNvSpPr/>
          <p:nvPr/>
        </p:nvSpPr>
        <p:spPr>
          <a:xfrm>
            <a:off x="3581400" y="1066800"/>
            <a:ext cx="23622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81400" y="2133600"/>
            <a:ext cx="4038600" cy="914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4"/>
          <p:cNvSpPr/>
          <p:nvPr/>
        </p:nvSpPr>
        <p:spPr>
          <a:xfrm>
            <a:off x="5638800" y="15240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10243" name="WordArt 11"/>
          <p:cNvSpPr>
            <a:spLocks noTextEdit="1"/>
          </p:cNvSpPr>
          <p:nvPr/>
        </p:nvSpPr>
        <p:spPr>
          <a:xfrm>
            <a:off x="3657600" y="533400"/>
            <a:ext cx="4953000" cy="7159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endParaRPr lang="en-US" sz="3600">
              <a:solidFill>
                <a:srgbClr val="FF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.VnArial Narrow" panose="020B7200000000000000" pitchFamily="34" charset="0"/>
              <a:ea typeface=".VnArial Narrow" panose="020B7200000000000000" pitchFamily="34" charset="0"/>
            </a:endParaRPr>
          </a:p>
        </p:txBody>
      </p:sp>
      <p:sp>
        <p:nvSpPr>
          <p:cNvPr id="10244" name="WordArt 12"/>
          <p:cNvSpPr>
            <a:spLocks noTextEdit="1"/>
          </p:cNvSpPr>
          <p:nvPr/>
        </p:nvSpPr>
        <p:spPr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endParaRPr lang="en-US" sz="3600"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  <a:tileRect/>
              </a:gradFill>
              <a:latin typeface=".VnArial Narrow" panose="020B7200000000000000" pitchFamily="34" charset="0"/>
              <a:ea typeface=".VnArial Narrow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1524000"/>
            <a:ext cx="2895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3352800"/>
            <a:ext cx="51054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dir="in"/>
    <p:sndAc>
      <p:stSnd>
        <p:snd r:embed="rId1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78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06638"/>
            <a:ext cx="3163888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981200"/>
            <a:ext cx="8229600" cy="1981200"/>
          </a:xfrm>
          <a:ln/>
        </p:spPr>
        <p:txBody>
          <a:bodyPr vert="horz" wrap="square" lIns="91440" tIns="45720" rIns="91440" bIns="45720" anchor="b" anchorCtr="0"/>
          <a:p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So sánh chiều d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của </a:t>
            </a: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/>
          <p:nvPr/>
        </p:nvSpPr>
        <p:spPr>
          <a:xfrm>
            <a:off x="2971800" y="685800"/>
            <a:ext cx="5562600" cy="12954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6869" name="Picture 5" descr="phcanh 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509686">
            <a:off x="8778875" y="4768850"/>
            <a:ext cx="17843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icture 10" descr="photo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Picture 11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0"/>
            <a:ext cx="5715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6" name="Picture 12" descr="photo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0" descr="animated_animal%20rabb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953000"/>
            <a:ext cx="2819400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8" name="Picture 14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6096000"/>
            <a:ext cx="43434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9" name="Rectangle 15"/>
          <p:cNvSpPr/>
          <p:nvPr/>
        </p:nvSpPr>
        <p:spPr>
          <a:xfrm>
            <a:off x="2971800" y="2133600"/>
            <a:ext cx="3124200" cy="1295400"/>
          </a:xfrm>
          <a:prstGeom prst="rect">
            <a:avLst/>
          </a:prstGeom>
          <a:solidFill>
            <a:srgbClr val="3399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4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ldLvl="0" animBg="1"/>
      <p:bldP spid="36866" grpId="1" bldLvl="0" animBg="1"/>
      <p:bldP spid="36866" grpId="2" bldLvl="0" animBg="1"/>
      <p:bldP spid="36866" grpId="3" bldLvl="0" animBg="1"/>
      <p:bldP spid="36879" grpId="0" bldLvl="0" animBg="1"/>
      <p:bldP spid="36879" grpId="1" bldLvl="0" animBg="1"/>
      <p:bldP spid="36879" grpId="2" bldLvl="0" animBg="1"/>
      <p:bldP spid="36879" grpId="3" bldLvl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1198</Words>
  <Application>WPS Presentation</Application>
  <PresentationFormat/>
  <Paragraphs>56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SimSun</vt:lpstr>
      <vt:lpstr>Wingdings</vt:lpstr>
      <vt:lpstr>Century Gothic</vt:lpstr>
      <vt:lpstr>Wingdings 2</vt:lpstr>
      <vt:lpstr>Times New Roman</vt:lpstr>
      <vt:lpstr>.VnArial Narrow</vt:lpstr>
      <vt:lpstr>.VnTime</vt:lpstr>
      <vt:lpstr>Times New Roman</vt:lpstr>
      <vt:lpstr>Microsoft YaHei</vt:lpstr>
      <vt:lpstr>Arial Unicode MS</vt:lpstr>
      <vt:lpstr>Congenial Black</vt:lpstr>
      <vt:lpstr>Yu Gothic UI</vt:lpstr>
      <vt:lpstr>Amasis MT Pro Medium</vt:lpstr>
      <vt:lpstr>#9Slide07 SVNPosterizer KG Inli</vt:lpstr>
      <vt:lpstr>#9Slide03 SVN-Neusa Bold</vt:lpstr>
      <vt:lpstr>Segoe Print</vt:lpstr>
      <vt:lpstr>Austin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 ANH</dc:creator>
  <cp:lastModifiedBy>mngiangbienc1 mngiangbienc1</cp:lastModifiedBy>
  <cp:revision>51</cp:revision>
  <dcterms:created xsi:type="dcterms:W3CDTF">2006-01-06T09:24:30Z</dcterms:created>
  <dcterms:modified xsi:type="dcterms:W3CDTF">2024-12-16T03:06:28Z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0BCEB93CC1844B2292B9D3FD1D401017_13</vt:lpwstr>
  </property>
  <property fmtid="{D5CDD505-2E9C-101B-9397-08002B2CF9AE}" pid="3" name="KSOProductBuildVer">
    <vt:lpwstr>1033-12.2.0.19307</vt:lpwstr>
  </property>
</Properties>
</file>