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1" r:id="rId3"/>
    <p:sldId id="323" r:id="rId5"/>
    <p:sldId id="318" r:id="rId6"/>
    <p:sldId id="319" r:id="rId7"/>
    <p:sldId id="325" r:id="rId8"/>
    <p:sldId id="260" r:id="rId9"/>
    <p:sldId id="291" r:id="rId10"/>
    <p:sldId id="297" r:id="rId11"/>
    <p:sldId id="289" r:id="rId12"/>
    <p:sldId id="294" r:id="rId13"/>
    <p:sldId id="274" r:id="rId14"/>
    <p:sldId id="295" r:id="rId15"/>
    <p:sldId id="275" r:id="rId16"/>
    <p:sldId id="328" r:id="rId17"/>
    <p:sldId id="314" r:id="rId18"/>
    <p:sldId id="312" r:id="rId19"/>
    <p:sldId id="313" r:id="rId20"/>
    <p:sldId id="311" r:id="rId21"/>
    <p:sldId id="316" r:id="rId22"/>
    <p:sldId id="317" r:id="rId23"/>
    <p:sldId id="329" r:id="rId24"/>
    <p:sldId id="301" r:id="rId25"/>
    <p:sldId id="302" r:id="rId26"/>
    <p:sldId id="303" r:id="rId27"/>
    <p:sldId id="331" r:id="rId28"/>
    <p:sldId id="298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FF00"/>
    <a:srgbClr val="FFFFFF"/>
    <a:srgbClr val="CCFFFF"/>
    <a:srgbClr val="00CC66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22D7BC-213B-43E7-A72B-00E43FF844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media" Target="file:///H:\giao%20an%20tiet%20kiem%20nang%20luong\Dung-Di-Dang-Kia-Co-Mua.mp3" TargetMode="External"/><Relationship Id="rId3" Type="http://schemas.openxmlformats.org/officeDocument/2006/relationships/audio" Target="file:///H:\giao%20an%20tiet%20kiem%20nang%20luong\Dung-Di-Dang-Kia-Co-Mua.mp3" TargetMode="Externa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GIF"/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Relationship Id="rId3" Type="http://schemas.openxmlformats.org/officeDocument/2006/relationships/hyperlink" Target="http://www.goodsmart.com.vn/osc/index.php?cPath=30_49" TargetMode="External"/><Relationship Id="rId2" Type="http://schemas.openxmlformats.org/officeDocument/2006/relationships/image" Target="../media/image52.jpeg"/><Relationship Id="rId1" Type="http://schemas.openxmlformats.org/officeDocument/2006/relationships/hyperlink" Target="http://www.goodsmart.com.vn/osc/product_info.php?products_id=240" TargetMode="Externa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jpeg"/><Relationship Id="rId8" Type="http://schemas.openxmlformats.org/officeDocument/2006/relationships/image" Target="../media/image62.jpeg"/><Relationship Id="rId7" Type="http://schemas.openxmlformats.org/officeDocument/2006/relationships/image" Target="../media/image61.jpe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microsoft.com/office/2007/relationships/media" Target="file:///H:\giao%20an%20tiet%20kiem%20nang%20luong\Em-Di-Qua-Nga-Tu-Duong-Pho.mp3" TargetMode="External"/><Relationship Id="rId5" Type="http://schemas.openxmlformats.org/officeDocument/2006/relationships/audio" Target="file:///H:\giao%20an%20tiet%20kiem%20nang%20luong\Em-Di-Qua-Nga-Tu-Duong-Pho.mp3" TargetMode="External"/><Relationship Id="rId4" Type="http://schemas.openxmlformats.org/officeDocument/2006/relationships/image" Target="../media/image4.png"/><Relationship Id="rId3" Type="http://schemas.microsoft.com/office/2007/relationships/media" Target="file:///H:\giao%20an%20tiet%20kiem%20nang%20luong\Chau-Yeu-Co-Chu-Cong-Nhan.mp3" TargetMode="External"/><Relationship Id="rId2" Type="http://schemas.openxmlformats.org/officeDocument/2006/relationships/audio" Target="file:///H:\giao%20an%20tiet%20kiem%20nang%20luong\Chau-Yeu-Co-Chu-Cong-Nhan.mp3" TargetMode="External"/><Relationship Id="rId1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file:///H:\giao%20an%20tiet%20kiem%20nang%20luong\Dung-Di-Dang-Kia-Co-Mua.mp3" TargetMode="External"/><Relationship Id="rId2" Type="http://schemas.openxmlformats.org/officeDocument/2006/relationships/audio" Target="file:///H:\giao%20an%20tiet%20kiem%20nang%20luong\Dung-Di-Dang-Kia-Co-Mua.mp3" TargetMode="External"/><Relationship Id="rId1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GIF"/><Relationship Id="rId3" Type="http://schemas.openxmlformats.org/officeDocument/2006/relationships/slide" Target="slide7.xml"/><Relationship Id="rId2" Type="http://schemas.openxmlformats.org/officeDocument/2006/relationships/image" Target="../media/image69.png"/><Relationship Id="rId1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-22225"/>
            <a:ext cx="9321800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84488" y="1600200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81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20213" y="438756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kiệm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8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130425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" y="0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3200" y="0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95800" y="990600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01000" y="1905000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7400" y="2438400"/>
            <a:ext cx="40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0" name="Dung-Di-Dang-Kia-Co-Mua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9" name="Title 1"/>
          <p:cNvSpPr>
            <a:spLocks noGrp="1"/>
          </p:cNvSpPr>
          <p:nvPr>
            <p:ph type="title"/>
          </p:nvPr>
        </p:nvSpPr>
        <p:spPr>
          <a:xfrm>
            <a:off x="415925" y="17145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sz="2000" dirty="0">
                <a:solidFill>
                  <a:srgbClr val="0000CC"/>
                </a:solidFill>
              </a:rPr>
              <a:t>UBND QUẬN LONG BIÊN</a:t>
            </a:r>
            <a:br>
              <a:rPr lang="en-US" altLang="en-US" sz="2000" dirty="0">
                <a:solidFill>
                  <a:srgbClr val="0000CC"/>
                </a:solidFill>
              </a:rPr>
            </a:br>
            <a:r>
              <a:rPr lang="en-US" altLang="en-US" sz="2000" dirty="0">
                <a:solidFill>
                  <a:srgbClr val="0000CC"/>
                </a:solidFill>
              </a:rPr>
              <a:t>TRƯỜNG MẦM NON GIANG BIÊN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sp>
        <p:nvSpPr>
          <p:cNvPr id="3090" name="TextBox 2"/>
          <p:cNvSpPr txBox="1"/>
          <p:nvPr/>
        </p:nvSpPr>
        <p:spPr>
          <a:xfrm>
            <a:off x="2479675" y="3795713"/>
            <a:ext cx="44386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B050"/>
                </a:solidFill>
              </a:rPr>
              <a:t>Kỹ Năng sống</a:t>
            </a:r>
            <a:endParaRPr lang="en-US" altLang="en-US" sz="4000" b="1" dirty="0">
              <a:solidFill>
                <a:srgbClr val="00B050"/>
              </a:solidFill>
            </a:endParaRPr>
          </a:p>
        </p:txBody>
      </p:sp>
      <p:pic>
        <p:nvPicPr>
          <p:cNvPr id="2" name="Picture 1" descr="LOGO_TRƯỜNG-removebg-previe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300" y="2667000"/>
            <a:ext cx="1041400" cy="10414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656" fill="hold"/>
                                        <p:tgtEl>
                                          <p:spTgt spid="89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7" name="Picture 7" descr="A02102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tretch>
            <a:fillRect/>
          </a:stretch>
        </p:blipFill>
        <p:spPr>
          <a:xfrm>
            <a:off x="7391400" y="0"/>
            <a:ext cx="1752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A02102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tretch>
            <a:fillRect/>
          </a:stretch>
        </p:blipFill>
        <p:spPr>
          <a:xfrm>
            <a:off x="0" y="0"/>
            <a:ext cx="1752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Bauern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648200"/>
            <a:ext cx="6858000" cy="1423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8" name="AutoShape 18"/>
          <p:cNvSpPr/>
          <p:nvPr/>
        </p:nvSpPr>
        <p:spPr>
          <a:xfrm>
            <a:off x="1219200" y="2438400"/>
            <a:ext cx="70866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56339" name="Text Box 19"/>
          <p:cNvSpPr txBox="1"/>
          <p:nvPr/>
        </p:nvSpPr>
        <p:spPr>
          <a:xfrm>
            <a:off x="1524000" y="2819400"/>
            <a:ext cx="6553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Ph¶i tèn nhiÒu c«ng søc, tiÒn cña míi cã ®­ược nước s¹ch ®Ó dïng. V× vËy,kh«ng ®­ược l·ng phÝ n­ước.</a:t>
            </a:r>
            <a:endParaRPr lang="en-US" altLang="en-US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2057400" y="1524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FFFF66"/>
                </a:solidFill>
                <a:latin typeface=".VnTimeH" panose="020B7200000000000000" pitchFamily="34" charset="0"/>
              </a:rPr>
              <a:t>Quan s¸t c¸c bøc tranh sau  råi ghÐp ®«i tõng cÆp hai bøc tranh cho phï hîp :</a:t>
            </a:r>
            <a:endParaRPr lang="en-US" altLang="en-US" sz="1800" dirty="0">
              <a:solidFill>
                <a:srgbClr val="FFFF66"/>
              </a:solidFill>
              <a:latin typeface=".VnTimeH" panose="020B7200000000000000" pitchFamily="34" charset="0"/>
            </a:endParaRPr>
          </a:p>
        </p:txBody>
      </p:sp>
      <p:pic>
        <p:nvPicPr>
          <p:cNvPr id="20483" name="Picture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990600"/>
            <a:ext cx="1608138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90600"/>
            <a:ext cx="1676400" cy="236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Group 5"/>
          <p:cNvGrpSpPr/>
          <p:nvPr/>
        </p:nvGrpSpPr>
        <p:grpSpPr>
          <a:xfrm>
            <a:off x="609600" y="990600"/>
            <a:ext cx="1676400" cy="2362200"/>
            <a:chOff x="161" y="1392"/>
            <a:chExt cx="1279" cy="2256"/>
          </a:xfrm>
        </p:grpSpPr>
        <p:pic>
          <p:nvPicPr>
            <p:cNvPr id="23579" name="Picture 6" descr="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" y="1392"/>
              <a:ext cx="1279" cy="2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80" name="Text Box 7"/>
            <p:cNvSpPr txBox="1"/>
            <p:nvPr/>
          </p:nvSpPr>
          <p:spPr>
            <a:xfrm>
              <a:off x="240" y="1441"/>
              <a:ext cx="481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7a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88" name="Group 8"/>
          <p:cNvGrpSpPr/>
          <p:nvPr/>
        </p:nvGrpSpPr>
        <p:grpSpPr>
          <a:xfrm>
            <a:off x="4800600" y="990600"/>
            <a:ext cx="1676400" cy="2362200"/>
            <a:chOff x="4512" y="1392"/>
            <a:chExt cx="1052" cy="2160"/>
          </a:xfrm>
        </p:grpSpPr>
        <p:pic>
          <p:nvPicPr>
            <p:cNvPr id="23577" name="Picture 9" descr="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2" y="1392"/>
              <a:ext cx="1052" cy="21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8" name="Text Box 10"/>
            <p:cNvSpPr txBox="1"/>
            <p:nvPr/>
          </p:nvSpPr>
          <p:spPr>
            <a:xfrm>
              <a:off x="4607" y="1392"/>
              <a:ext cx="434" cy="4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8b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0495" name="Picture 15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114800"/>
            <a:ext cx="1371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16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038600"/>
            <a:ext cx="1295400" cy="2209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97" name="Group 17"/>
          <p:cNvGrpSpPr/>
          <p:nvPr/>
        </p:nvGrpSpPr>
        <p:grpSpPr>
          <a:xfrm>
            <a:off x="533400" y="4114800"/>
            <a:ext cx="1600200" cy="2209800"/>
            <a:chOff x="161" y="1392"/>
            <a:chExt cx="1279" cy="2256"/>
          </a:xfrm>
        </p:grpSpPr>
        <p:pic>
          <p:nvPicPr>
            <p:cNvPr id="23575" name="Picture 18" descr="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" y="1392"/>
              <a:ext cx="1279" cy="2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6" name="Text Box 19"/>
            <p:cNvSpPr txBox="1"/>
            <p:nvPr/>
          </p:nvSpPr>
          <p:spPr>
            <a:xfrm>
              <a:off x="240" y="1441"/>
              <a:ext cx="481" cy="4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7a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00" name="Group 20"/>
          <p:cNvGrpSpPr/>
          <p:nvPr/>
        </p:nvGrpSpPr>
        <p:grpSpPr>
          <a:xfrm>
            <a:off x="7086600" y="4038600"/>
            <a:ext cx="1295400" cy="2209800"/>
            <a:chOff x="4512" y="1392"/>
            <a:chExt cx="1052" cy="2160"/>
          </a:xfrm>
        </p:grpSpPr>
        <p:pic>
          <p:nvPicPr>
            <p:cNvPr id="23573" name="Picture 21" descr="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2" y="1392"/>
              <a:ext cx="1052" cy="21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4" name="Text Box 22"/>
            <p:cNvSpPr txBox="1"/>
            <p:nvPr/>
          </p:nvSpPr>
          <p:spPr>
            <a:xfrm>
              <a:off x="4607" y="1392"/>
              <a:ext cx="434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8b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0507" name="Line 27"/>
          <p:cNvSpPr/>
          <p:nvPr/>
        </p:nvSpPr>
        <p:spPr>
          <a:xfrm>
            <a:off x="2057400" y="4876800"/>
            <a:ext cx="6858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8" name="Line 28"/>
          <p:cNvSpPr/>
          <p:nvPr/>
        </p:nvSpPr>
        <p:spPr>
          <a:xfrm>
            <a:off x="6324600" y="49530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1" name="Text Box 31"/>
          <p:cNvSpPr txBox="1"/>
          <p:nvPr/>
        </p:nvSpPr>
        <p:spPr>
          <a:xfrm>
            <a:off x="762000" y="990600"/>
            <a:ext cx="3810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a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  <p:sp>
        <p:nvSpPr>
          <p:cNvPr id="20513" name="Text Box 33"/>
          <p:cNvSpPr txBox="1"/>
          <p:nvPr/>
        </p:nvSpPr>
        <p:spPr>
          <a:xfrm>
            <a:off x="28956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b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  <p:sp>
        <p:nvSpPr>
          <p:cNvPr id="20514" name="Text Box 34"/>
          <p:cNvSpPr txBox="1"/>
          <p:nvPr/>
        </p:nvSpPr>
        <p:spPr>
          <a:xfrm>
            <a:off x="49530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c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  <p:sp>
        <p:nvSpPr>
          <p:cNvPr id="20515" name="Text Box 35"/>
          <p:cNvSpPr txBox="1"/>
          <p:nvPr/>
        </p:nvSpPr>
        <p:spPr>
          <a:xfrm>
            <a:off x="70866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d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  <p:sp>
        <p:nvSpPr>
          <p:cNvPr id="20516" name="Text Box 36"/>
          <p:cNvSpPr txBox="1"/>
          <p:nvPr/>
        </p:nvSpPr>
        <p:spPr>
          <a:xfrm>
            <a:off x="2895600" y="4114800"/>
            <a:ext cx="304800" cy="366713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b="1" dirty="0">
                <a:latin typeface=".VnTime" panose="020B7200000000000000" pitchFamily="34" charset="0"/>
              </a:rPr>
              <a:t>D</a:t>
            </a:r>
            <a:endParaRPr lang="en-US" altLang="en-US" sz="1800" b="1" dirty="0">
              <a:latin typeface=".VnTime" panose="020B7200000000000000" pitchFamily="34" charset="0"/>
            </a:endParaRPr>
          </a:p>
        </p:txBody>
      </p:sp>
      <p:sp>
        <p:nvSpPr>
          <p:cNvPr id="20517" name="Text Box 37"/>
          <p:cNvSpPr txBox="1"/>
          <p:nvPr/>
        </p:nvSpPr>
        <p:spPr>
          <a:xfrm>
            <a:off x="685800" y="4191000"/>
            <a:ext cx="3810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a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  <p:sp>
        <p:nvSpPr>
          <p:cNvPr id="20518" name="Text Box 38"/>
          <p:cNvSpPr txBox="1"/>
          <p:nvPr/>
        </p:nvSpPr>
        <p:spPr>
          <a:xfrm>
            <a:off x="5105400" y="41148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b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  <p:sp>
        <p:nvSpPr>
          <p:cNvPr id="20519" name="Text Box 39"/>
          <p:cNvSpPr txBox="1"/>
          <p:nvPr/>
        </p:nvSpPr>
        <p:spPr>
          <a:xfrm>
            <a:off x="7162800" y="41148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.VnTimeH" panose="020B7200000000000000" pitchFamily="34" charset="0"/>
              </a:rPr>
              <a:t>c</a:t>
            </a:r>
            <a:endParaRPr lang="en-US" altLang="en-US" sz="2000" dirty="0"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511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AutoShape 4"/>
          <p:cNvSpPr/>
          <p:nvPr/>
        </p:nvSpPr>
        <p:spPr>
          <a:xfrm>
            <a:off x="533400" y="1752600"/>
            <a:ext cx="8077200" cy="2743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25603" name="Text Box 5"/>
          <p:cNvSpPr txBox="1"/>
          <p:nvPr/>
        </p:nvSpPr>
        <p:spPr>
          <a:xfrm>
            <a:off x="1143000" y="2286000"/>
            <a:ext cx="7086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      TiÕt kiÖm nước lµ ®Ó dµnh tiÒn cho m×nh vµ còng ®Ó cã n­ước cho nhiÒu người kh¸c ®­ược dïng.</a:t>
            </a:r>
            <a:endParaRPr lang="en-US" altLang="en-US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25604" name="Picture 3" descr="C:\Documents and Settings\culi\My Documents\My Pictures\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4648200"/>
            <a:ext cx="1752600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3" descr="C:\Documents and Settings\culi\My Documents\My Pictures\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4724400"/>
            <a:ext cx="1752600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3" descr="C:\Documents and Settings\culi\My Documents\My Pictures\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4724400"/>
            <a:ext cx="1752600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3" descr="C:\Documents and Settings\culi\My Documents\My Pictures\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648200"/>
            <a:ext cx="1752600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13" descr="a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28194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15" descr="670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6" descr="670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8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" y="1371600"/>
            <a:ext cx="3810000" cy="4953000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27651" name="Group 7"/>
          <p:cNvGrpSpPr/>
          <p:nvPr/>
        </p:nvGrpSpPr>
        <p:grpSpPr>
          <a:xfrm>
            <a:off x="914400" y="76200"/>
            <a:ext cx="7848600" cy="1066800"/>
            <a:chOff x="914400" y="76200"/>
            <a:chExt cx="7848600" cy="1066800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00200" y="152400"/>
              <a:ext cx="71628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50" normalizeH="0" baseline="0" noProof="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kumimoji="0" lang="en-US" sz="4000" b="1" i="0" u="none" strike="noStrike" kern="1200" cap="none" spc="50" normalizeH="0" baseline="0" noProof="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50" normalizeH="0" baseline="0" noProof="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lắng</a:t>
              </a:r>
              <a:r>
                <a:rPr kumimoji="0" lang="en-US" sz="4000" b="1" i="0" u="none" strike="noStrike" kern="1200" cap="none" spc="50" normalizeH="0" baseline="0" noProof="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50" normalizeH="0" baseline="0" noProof="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nghe</a:t>
              </a:r>
              <a:r>
                <a:rPr kumimoji="0" lang="en-US" sz="4000" b="1" i="0" u="none" strike="noStrike" kern="1200" cap="none" spc="50" normalizeH="0" baseline="0" noProof="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50" normalizeH="0" baseline="0" noProof="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r>
                <a:rPr kumimoji="0" lang="en-US" sz="4000" b="1" i="0" u="none" strike="noStrike" kern="1200" cap="none" spc="50" normalizeH="0" baseline="0" noProof="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50" normalizeH="0" baseline="0" noProof="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điệp</a:t>
              </a:r>
              <a:endParaRPr kumimoji="0" lang="en-US" sz="40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2388" y="-77787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6" name="Picture 12" descr="hiep 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6576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 descr="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29699" name="WordArt 2"/>
          <p:cNvSpPr>
            <a:spLocks noTextEdit="1"/>
          </p:cNvSpPr>
          <p:nvPr/>
        </p:nvSpPr>
        <p:spPr>
          <a:xfrm>
            <a:off x="1219200" y="2438400"/>
            <a:ext cx="6477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ObliqueTopLeft">
                <a:rot lat="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SỬ DỤNG NĂNG LƯỢNG ĐIỆN</a:t>
            </a:r>
            <a:endParaRPr lang="en-US" sz="3600"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900" name="Text Box 4"/>
          <p:cNvSpPr txBox="1"/>
          <p:nvPr/>
        </p:nvSpPr>
        <p:spPr>
          <a:xfrm>
            <a:off x="1524000" y="0"/>
            <a:ext cx="76200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cs typeface="Arial" panose="020B0604020202020204" pitchFamily="34" charset="0"/>
              </a:rPr>
              <a:t>MỘT SỐ DỤNG CỤ DÙNG ĐIỆN</a:t>
            </a:r>
            <a:endParaRPr lang="en-US" altLang="en-US" sz="36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cs typeface="Arial" panose="020B0604020202020204" pitchFamily="34" charset="0"/>
              </a:rPr>
              <a:t>                    ĐỂ THẮP SÁNG</a:t>
            </a:r>
            <a:r>
              <a:rPr lang="en-US" altLang="en-US" sz="3600" dirty="0">
                <a:cs typeface="Arial" panose="020B0604020202020204" pitchFamily="34" charset="0"/>
              </a:rPr>
              <a:t>   </a:t>
            </a:r>
            <a:endParaRPr lang="en-US" altLang="en-US" sz="3600" dirty="0">
              <a:ea typeface="Arial" panose="020B0604020202020204" pitchFamily="34" charset="0"/>
            </a:endParaRPr>
          </a:p>
        </p:txBody>
      </p:sp>
      <p:pic>
        <p:nvPicPr>
          <p:cNvPr id="80901" name="Picture 5" descr="LIGH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2590800"/>
            <a:ext cx="22352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Picture 6" descr="den ng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2209800" cy="397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Picture 7" descr="bong d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22860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4" name="Rectangle 8"/>
          <p:cNvSpPr/>
          <p:nvPr/>
        </p:nvSpPr>
        <p:spPr>
          <a:xfrm>
            <a:off x="2133600" y="6278563"/>
            <a:ext cx="3810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cs typeface="Arial" panose="020B0604020202020204" pitchFamily="34" charset="0"/>
              </a:rPr>
              <a:t>CÁC LOẠI ĐÈN</a:t>
            </a:r>
            <a:endParaRPr lang="en-US" altLang="en-US" b="1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2" name="Text Box 4"/>
          <p:cNvSpPr txBox="1"/>
          <p:nvPr/>
        </p:nvSpPr>
        <p:spPr>
          <a:xfrm>
            <a:off x="1066800" y="533400"/>
            <a:ext cx="7467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cs typeface="Arial" panose="020B0604020202020204" pitchFamily="34" charset="0"/>
              </a:rPr>
              <a:t>   MỘT SỐ DỤNG CỤ ĐIỆN DÙNG                  CHẠY MÁY VÀ TRUYỀN TIN</a:t>
            </a:r>
            <a:endParaRPr lang="en-US" altLang="en-US" sz="3600" b="1" dirty="0">
              <a:ea typeface="Arial" panose="020B0604020202020204" pitchFamily="34" charset="0"/>
            </a:endParaRPr>
          </a:p>
        </p:txBody>
      </p:sp>
      <p:pic>
        <p:nvPicPr>
          <p:cNvPr id="78853" name="Picture 5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3962400"/>
            <a:ext cx="2971800" cy="264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4" name="Picture 6" descr="computerbig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2667000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5" name="Picture 7" descr="FAN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8800"/>
            <a:ext cx="2389188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8" descr="Computer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676400"/>
            <a:ext cx="2438400" cy="2420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7" name="Text Box 9"/>
          <p:cNvSpPr txBox="1"/>
          <p:nvPr/>
        </p:nvSpPr>
        <p:spPr>
          <a:xfrm>
            <a:off x="533400" y="42672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MÀN HÌNH VÀ MÁY VI TÍNH</a:t>
            </a:r>
            <a:endParaRPr lang="en-US" altLang="en-US" sz="2400" b="1" dirty="0">
              <a:ea typeface="Arial" panose="020B0604020202020204" pitchFamily="34" charset="0"/>
            </a:endParaRPr>
          </a:p>
        </p:txBody>
      </p:sp>
      <p:sp>
        <p:nvSpPr>
          <p:cNvPr id="78858" name="Text Box 10"/>
          <p:cNvSpPr txBox="1"/>
          <p:nvPr/>
        </p:nvSpPr>
        <p:spPr>
          <a:xfrm>
            <a:off x="4419600" y="57150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MÁY CASSET</a:t>
            </a:r>
            <a:endParaRPr lang="en-US" altLang="en-US" sz="2400" b="1" dirty="0">
              <a:ea typeface="Arial" panose="020B0604020202020204" pitchFamily="34" charset="0"/>
            </a:endParaRPr>
          </a:p>
        </p:txBody>
      </p:sp>
      <p:sp>
        <p:nvSpPr>
          <p:cNvPr id="78859" name="Text Box 11"/>
          <p:cNvSpPr txBox="1"/>
          <p:nvPr/>
        </p:nvSpPr>
        <p:spPr>
          <a:xfrm>
            <a:off x="6324600" y="47244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QUẠT MÁY</a:t>
            </a:r>
            <a:endParaRPr lang="en-US" altLang="en-US" sz="2400" b="1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  <p:bldP spid="78857" grpId="0"/>
      <p:bldP spid="78858" grpId="0"/>
      <p:bldP spid="788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6" name="Text Box 4"/>
          <p:cNvSpPr txBox="1"/>
          <p:nvPr/>
        </p:nvSpPr>
        <p:spPr>
          <a:xfrm>
            <a:off x="381000" y="304800"/>
            <a:ext cx="8534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cs typeface="Arial" panose="020B0604020202020204" pitchFamily="34" charset="0"/>
              </a:rPr>
              <a:t>       MỘT SỐ DỤNG CỤ DÙNG </a:t>
            </a:r>
            <a:endParaRPr lang="en-US" altLang="en-US" sz="3600" b="1" dirty="0"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cs typeface="Arial" panose="020B0604020202020204" pitchFamily="34" charset="0"/>
              </a:rPr>
              <a:t>    NĂNG LƯỢNG ĐIỆN ĐỐT NÓNG</a:t>
            </a:r>
            <a:endParaRPr lang="en-US" altLang="en-US" sz="3600" b="1" dirty="0">
              <a:ea typeface="Arial" panose="020B0604020202020204" pitchFamily="34" charset="0"/>
            </a:endParaRPr>
          </a:p>
        </p:txBody>
      </p:sp>
      <p:pic>
        <p:nvPicPr>
          <p:cNvPr id="35843" name="Picture 6" descr="Máy sấy tóc Panasonic EH5282, xanh lam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0"/>
            <a:ext cx="2209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8" descr="Nồi Cơm Điện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19400"/>
            <a:ext cx="2819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9" descr="thiet-bi-2[2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743200"/>
            <a:ext cx="306705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Ảnh 4" descr="00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381000"/>
            <a:ext cx="2209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̉nh 6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286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Ảnh 7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24200"/>
            <a:ext cx="2209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Ảnh 8" descr="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105400"/>
            <a:ext cx="2589213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Ảnh 9" descr="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8" y="5072063"/>
            <a:ext cx="2209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Ảnh 10" descr="0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5" y="338138"/>
            <a:ext cx="2209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Ảnh 11" descr="0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888" y="3048000"/>
            <a:ext cx="2297112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 descr="3a1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4613" y="5105400"/>
            <a:ext cx="2338387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Ảnh 5" descr="0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550" y="3114675"/>
            <a:ext cx="25146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001000" cy="4144963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90000"/>
              </a:lnSpc>
              <a:buNone/>
            </a:pPr>
            <a:endParaRPr sz="36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T×nh huèng dÔ dÉn ®Õn bÞ ®iÖn giËt lµ:</a:t>
            </a:r>
            <a:endParaRPr sz="36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lvl="1" eaLnBrk="1" hangingPunct="1">
              <a:lnSpc>
                <a:spcPct val="90000"/>
              </a:lnSpc>
              <a:buFont typeface="Garamond" panose="02020404030301010803" pitchFamily="18" charset="0"/>
              <a:buAutoNum type="arabicPeriod"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Dïng vËt bÞ ­ít ch¹m vµo d©y ®iÖn trÇn.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pPr lvl="1" eaLnBrk="1" hangingPunct="1">
              <a:lnSpc>
                <a:spcPct val="90000"/>
              </a:lnSpc>
              <a:buFont typeface="Garamond" panose="02020404030301010803" pitchFamily="18" charset="0"/>
              <a:buAutoNum type="arabicPeriod"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Ch¬i th¶ diÒu d­íi , gÇn ®­êng d©y ®iÖn.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pPr lvl="1" eaLnBrk="1" hangingPunct="1">
              <a:lnSpc>
                <a:spcPct val="90000"/>
              </a:lnSpc>
              <a:buFont typeface="Garamond" panose="02020404030301010803" pitchFamily="18" charset="0"/>
              <a:buAutoNum type="arabicPeriod"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Tró m­a d­íi tr¹m ®iÖn.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pPr lvl="1" eaLnBrk="1" hangingPunct="1">
              <a:lnSpc>
                <a:spcPct val="90000"/>
              </a:lnSpc>
              <a:buFont typeface="Garamond" panose="02020404030301010803" pitchFamily="18" charset="0"/>
              <a:buAutoNum type="arabicPeriod"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Tay ch¹m vµo d©y ®iÖn bÞ hë.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pPr lvl="1" eaLnBrk="1" hangingPunct="1">
              <a:lnSpc>
                <a:spcPct val="90000"/>
              </a:lnSpc>
              <a:buFont typeface="Garamond" panose="02020404030301010803" pitchFamily="18" charset="0"/>
              <a:buAutoNum type="arabicPeriod"/>
            </a:pPr>
            <a:r>
              <a:rPr sz="3200" dirty="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Ph¬i quÇn ¸o trªn d©y ®iÖn.</a:t>
            </a:r>
            <a:endParaRPr sz="3200" dirty="0"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AutoNum type="arabicPeriod"/>
            </a:pPr>
            <a:endParaRPr dirty="0"/>
          </a:p>
        </p:txBody>
      </p:sp>
      <p:sp>
        <p:nvSpPr>
          <p:cNvPr id="39939" name="Rectangle 4"/>
          <p:cNvSpPr/>
          <p:nvPr/>
        </p:nvSpPr>
        <p:spPr>
          <a:xfrm>
            <a:off x="457200" y="1066800"/>
            <a:ext cx="792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1/ T×nh huèng nµo dÔ dÉn ®Õn bÞ ®iÖn giËt ?</a:t>
            </a: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starfish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62600"/>
            <a:ext cx="1295400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" descr="starfish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352800"/>
            <a:ext cx="106680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 descr="dolphi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724400"/>
            <a:ext cx="21336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7" descr="starfish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667000"/>
            <a:ext cx="457200" cy="22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8" descr="starfish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971800"/>
            <a:ext cx="60960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9" descr="empero f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95400" y="3505200"/>
            <a:ext cx="762000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0" descr="empero f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05000" y="3124200"/>
            <a:ext cx="304800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1" descr="empero fi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09800" y="2971800"/>
            <a:ext cx="217488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TextBox 1"/>
          <p:cNvSpPr txBox="1"/>
          <p:nvPr/>
        </p:nvSpPr>
        <p:spPr>
          <a:xfrm>
            <a:off x="1287463" y="1344613"/>
            <a:ext cx="7315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00B050"/>
                </a:solidFill>
              </a:rPr>
              <a:t>Sự kì diệu của nước</a:t>
            </a:r>
            <a:endParaRPr lang="en-US" altLang="en-US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Nơi giữ chỗ cho Nội dung 2"/>
          <p:cNvSpPr/>
          <p:nvPr/>
        </p:nvSpPr>
        <p:spPr bwMode="auto">
          <a:xfrm>
            <a:off x="304800" y="533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sz="2700" b="1" i="1" dirty="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					</a:t>
            </a:r>
            <a:r>
              <a:rPr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KÕt luËn</a:t>
            </a:r>
            <a:endParaRPr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b="1" i="1" u="sng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Nh÷ng biÖn ph¸p ®Ò phßng ®iÖn giËt lµ:</a:t>
            </a:r>
            <a:endParaRPr b="1" i="1" u="sng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Kh«ng ch¬i th¶ diÒu d­íi (hoÆc gÇn) ®­êng d©y ®iÖn.</a:t>
            </a:r>
            <a:endParaRPr sz="26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Kh«ng ch¹m tay vµo nh÷ng chç d©y ®iÖn bÞ hë.</a:t>
            </a:r>
            <a:endParaRPr sz="26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Kh«ng tró m­a d­íi tr¹m ®</a:t>
            </a: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NI-Times" pitchFamily="2" charset="0"/>
              </a:rPr>
              <a:t>ieän</a:t>
            </a: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, cét ®iÖn, ®­êng d©y ®iÖn.</a:t>
            </a:r>
            <a:endParaRPr sz="26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Kh«ng ph¬i quÇn ¸o lªn d©y ®iÖn</a:t>
            </a:r>
            <a:endParaRPr sz="26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Khi ®iÖn bÞ chËp, ch¸y ph¶i nhanh chãng ng¾t cÇu dao ®iÖn, c¾t nguån ®iÖn.</a:t>
            </a:r>
            <a:endParaRPr sz="26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4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5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105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15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7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charRg st="207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9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39" end="3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4" descr="2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>
              <a:alpha val="100000"/>
            </a:schemeClr>
          </a:solidFill>
          <a:ln/>
        </p:spPr>
      </p:pic>
      <p:sp>
        <p:nvSpPr>
          <p:cNvPr id="97285" name="AutoShape 5"/>
          <p:cNvSpPr/>
          <p:nvPr/>
        </p:nvSpPr>
        <p:spPr>
          <a:xfrm>
            <a:off x="1828800" y="2286000"/>
            <a:ext cx="60960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VNI-Times" pitchFamily="2" charset="0"/>
              </a:rPr>
              <a:t>Thử tài của bé </a:t>
            </a:r>
            <a:endParaRPr lang="en-US" altLang="en-US" sz="5400" dirty="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97286" name="Chau-Yeu-Co-Chu-Cong-Nh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7" name="Em-Di-Qua-Nga-Tu-Duong-Pho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964" fill="hold"/>
                                        <p:tgtEl>
                                          <p:spTgt spid="97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480" fill="hold"/>
                                        <p:tgtEl>
                                          <p:spTgt spid="97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  <p:bldLst>
      <p:bldP spid="972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POINSE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495300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2550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5825" y="155575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9375" y="4956175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6" name="AutoShape 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  <a:endParaRPr lang="en-US" altLang="en-US" sz="3600" dirty="0">
              <a:solidFill>
                <a:srgbClr val="FF33CC"/>
              </a:solidFill>
              <a:latin typeface=".Vn3DH" panose="020B7200000000000000" pitchFamily="34" charset="0"/>
            </a:endParaRPr>
          </a:p>
        </p:txBody>
      </p:sp>
      <p:sp>
        <p:nvSpPr>
          <p:cNvPr id="66567" name="AutoShape 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30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68" name="AutoShape 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29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69" name="AutoShape 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28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0" name="AutoShape 1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27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1" name="AutoShape 1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26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2" name="AutoShape 1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25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3" name="AutoShape 1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24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4" name="AutoShape 1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23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5" name="AutoShape 1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22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6" name="AutoShape 1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21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6577" name="AutoShape 1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78" name="AutoShape 1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79" name="AutoShape 1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0" name="AutoShape 2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1" name="AutoShape 2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2" name="AutoShape 2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3" name="AutoShape 2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4" name="AutoShape 2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5" name="AutoShape 2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6" name="AutoShape 2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6587" name="AutoShape 2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88" name="AutoShape 2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89" name="AutoShape 2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0" name="AutoShape 3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1" name="AutoShape 3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2" name="AutoShape 3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3" name="AutoShape 3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4" name="AutoShape 3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5" name="AutoShape 3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6" name="AutoShape 36"/>
          <p:cNvSpPr/>
          <p:nvPr/>
        </p:nvSpPr>
        <p:spPr>
          <a:xfrm>
            <a:off x="23622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6597" name="AutoShape 37"/>
          <p:cNvSpPr/>
          <p:nvPr/>
        </p:nvSpPr>
        <p:spPr>
          <a:xfrm>
            <a:off x="2105025" y="1524000"/>
            <a:ext cx="4648200" cy="39624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Hết 1 phút</a:t>
            </a:r>
            <a:endParaRPr lang="en-US" altLang="en-US" sz="80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8" name="Text Box 38"/>
          <p:cNvSpPr txBox="1"/>
          <p:nvPr/>
        </p:nvSpPr>
        <p:spPr>
          <a:xfrm>
            <a:off x="914400" y="898525"/>
            <a:ext cx="7086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.VnTimeH" panose="020B7200000000000000" pitchFamily="34" charset="0"/>
              </a:rPr>
              <a:t>§ång hå ®Õm giê 30 gi©y _ ©m thanh sèng ®éng</a:t>
            </a:r>
            <a:endParaRPr lang="en-US" altLang="en-US" sz="2000" b="1" dirty="0">
              <a:solidFill>
                <a:schemeClr val="accent2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5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5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665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665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665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 animBg="1"/>
      <p:bldP spid="66592" grpId="0" animBg="1"/>
      <p:bldP spid="66593" grpId="0" animBg="1"/>
      <p:bldP spid="66594" grpId="0" animBg="1"/>
      <p:bldP spid="66595" grpId="0" animBg="1"/>
      <p:bldP spid="66596" grpId="0" animBg="1"/>
      <p:bldP spid="66597" grpId="0" animBg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POINSE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495300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2550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5825" y="155575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9375" y="4956175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AutoShape 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  <a:endParaRPr lang="en-US" altLang="en-US" sz="3600" dirty="0">
              <a:solidFill>
                <a:srgbClr val="FF33CC"/>
              </a:solidFill>
              <a:latin typeface=".Vn3DH" panose="020B7200000000000000" pitchFamily="34" charset="0"/>
            </a:endParaRPr>
          </a:p>
        </p:txBody>
      </p:sp>
      <p:sp>
        <p:nvSpPr>
          <p:cNvPr id="68615" name="AutoShape 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30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16" name="AutoShape 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29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17" name="AutoShape 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28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18" name="AutoShape 1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27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19" name="AutoShape 1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26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20" name="AutoShape 1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25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21" name="AutoShape 1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24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22" name="AutoShape 1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23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23" name="AutoShape 1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22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24" name="AutoShape 1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21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8625" name="AutoShape 1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26" name="AutoShape 1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27" name="AutoShape 1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28" name="AutoShape 2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29" name="AutoShape 2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30" name="AutoShape 2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31" name="AutoShape 2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32" name="AutoShape 2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33" name="AutoShape 2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34" name="AutoShape 2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8635" name="AutoShape 2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36" name="AutoShape 2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37" name="AutoShape 2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38" name="AutoShape 3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39" name="AutoShape 3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40" name="AutoShape 3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41" name="AutoShape 3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42" name="AutoShape 3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43" name="AutoShape 3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44" name="AutoShape 36"/>
          <p:cNvSpPr/>
          <p:nvPr/>
        </p:nvSpPr>
        <p:spPr>
          <a:xfrm>
            <a:off x="23622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8645" name="AutoShape 37"/>
          <p:cNvSpPr/>
          <p:nvPr/>
        </p:nvSpPr>
        <p:spPr>
          <a:xfrm>
            <a:off x="2105025" y="1524000"/>
            <a:ext cx="4648200" cy="39624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Hết 2 phút</a:t>
            </a:r>
            <a:endParaRPr lang="en-US" altLang="en-US" sz="80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66" name="Text Box 38"/>
          <p:cNvSpPr txBox="1"/>
          <p:nvPr/>
        </p:nvSpPr>
        <p:spPr>
          <a:xfrm>
            <a:off x="914400" y="898525"/>
            <a:ext cx="7086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.VnTimeH" panose="020B7200000000000000" pitchFamily="34" charset="0"/>
              </a:rPr>
              <a:t>§ång hå ®Õm giê 30 gi©y _ ©m thanh sèng ®éng</a:t>
            </a:r>
            <a:endParaRPr lang="en-US" altLang="en-US" sz="2000" b="1" dirty="0">
              <a:solidFill>
                <a:schemeClr val="accent2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6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6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6864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5" grpId="0" animBg="1"/>
      <p:bldP spid="68636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68642" grpId="0" animBg="1"/>
      <p:bldP spid="68643" grpId="0" animBg="1"/>
      <p:bldP spid="68644" grpId="0" animBg="1"/>
      <p:bldP spid="68645" grpId="0" animBg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 descr="POINSE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495300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2550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5825" y="155575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9375" y="4956175"/>
            <a:ext cx="1752600" cy="174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8" name="AutoShape 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  <a:endParaRPr lang="en-US" altLang="en-US" sz="3600" dirty="0">
              <a:solidFill>
                <a:srgbClr val="FF33CC"/>
              </a:solidFill>
              <a:latin typeface=".Vn3DH" panose="020B7200000000000000" pitchFamily="34" charset="0"/>
            </a:endParaRPr>
          </a:p>
        </p:txBody>
      </p:sp>
      <p:sp>
        <p:nvSpPr>
          <p:cNvPr id="69639" name="AutoShape 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30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0" name="AutoShape 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29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1" name="AutoShape 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28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2" name="AutoShape 1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27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3" name="AutoShape 1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26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4" name="AutoShape 1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25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5" name="AutoShape 1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24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6" name="AutoShape 1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23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7" name="AutoShape 1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22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8" name="AutoShape 1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chemeClr val="accent2"/>
                </a:solidFill>
                <a:latin typeface=".VnBodoniH" panose="020B7200000000000000" pitchFamily="34" charset="0"/>
              </a:rPr>
              <a:t>21</a:t>
            </a:r>
            <a:endParaRPr lang="en-US" altLang="en-US" sz="7200" b="1" dirty="0">
              <a:solidFill>
                <a:schemeClr val="accent2"/>
              </a:solidFill>
              <a:latin typeface=".VnBodoniH" panose="020B7200000000000000" pitchFamily="34" charset="0"/>
            </a:endParaRPr>
          </a:p>
        </p:txBody>
      </p:sp>
      <p:sp>
        <p:nvSpPr>
          <p:cNvPr id="69649" name="AutoShape 1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0" name="AutoShape 1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1" name="AutoShape 1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2" name="AutoShape 2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3" name="AutoShape 2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4" name="AutoShape 2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5" name="AutoShape 2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6" name="AutoShape 2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7" name="AutoShape 2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8" name="AutoShape 26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  <a:endParaRPr lang="en-US" altLang="en-US" sz="7200" b="1" dirty="0">
              <a:solidFill>
                <a:srgbClr val="FF9900"/>
              </a:solidFill>
              <a:latin typeface=".VnBodoniH" panose="020B7200000000000000" pitchFamily="34" charset="0"/>
            </a:endParaRPr>
          </a:p>
        </p:txBody>
      </p:sp>
      <p:sp>
        <p:nvSpPr>
          <p:cNvPr id="69659" name="AutoShape 27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0" name="AutoShape 28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1" name="AutoShape 29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2" name="AutoShape 30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3" name="AutoShape 31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4" name="AutoShape 32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5" name="AutoShape 33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6" name="AutoShape 34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7" name="AutoShape 35"/>
          <p:cNvSpPr/>
          <p:nvPr/>
        </p:nvSpPr>
        <p:spPr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8" name="AutoShape 36"/>
          <p:cNvSpPr/>
          <p:nvPr/>
        </p:nvSpPr>
        <p:spPr>
          <a:xfrm>
            <a:off x="23622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7200" b="1" dirty="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69669" name="AutoShape 37"/>
          <p:cNvSpPr/>
          <p:nvPr/>
        </p:nvSpPr>
        <p:spPr>
          <a:xfrm>
            <a:off x="2105025" y="1524000"/>
            <a:ext cx="4648200" cy="39624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Hết 3 phút</a:t>
            </a:r>
            <a:endParaRPr lang="en-US" altLang="en-US" sz="96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14" name="Text Box 38"/>
          <p:cNvSpPr txBox="1"/>
          <p:nvPr/>
        </p:nvSpPr>
        <p:spPr>
          <a:xfrm>
            <a:off x="914400" y="898525"/>
            <a:ext cx="7086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.VnTimeH" panose="020B7200000000000000" pitchFamily="34" charset="0"/>
              </a:rPr>
              <a:t>§ång hå ®Õm giê 30 gi©y _ ©m thanh sèng ®éng</a:t>
            </a:r>
            <a:endParaRPr lang="en-US" altLang="en-US" sz="2000" b="1" dirty="0">
              <a:solidFill>
                <a:schemeClr val="accent2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66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966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6966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6966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6966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 animBg="1"/>
      <p:bldP spid="69655" grpId="0" animBg="1"/>
      <p:bldP spid="69656" grpId="0" animBg="1"/>
      <p:bldP spid="69657" grpId="0" animBg="1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  <p:bldP spid="69664" grpId="0" animBg="1"/>
      <p:bldP spid="69665" grpId="0" animBg="1"/>
      <p:bldP spid="69666" grpId="0" animBg="1"/>
      <p:bldP spid="69667" grpId="0" animBg="1"/>
      <p:bldP spid="69668" grpId="0" animBg="1"/>
      <p:bldP spid="69669" grpId="0" animBg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 descr="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solidFill>
            <a:srgbClr val="AEFAA4"/>
          </a:solidFill>
          <a:ln w="9525">
            <a:noFill/>
          </a:ln>
        </p:spPr>
      </p:pic>
      <p:sp>
        <p:nvSpPr>
          <p:cNvPr id="99331" name="Rectangle 3"/>
          <p:cNvSpPr/>
          <p:nvPr/>
        </p:nvSpPr>
        <p:spPr>
          <a:xfrm>
            <a:off x="1676400" y="1524000"/>
            <a:ext cx="5638800" cy="3505200"/>
          </a:xfrm>
          <a:prstGeom prst="rect">
            <a:avLst/>
          </a:prstGeom>
          <a:solidFill>
            <a:schemeClr val="folHlink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FF0000"/>
                </a:solidFill>
                <a:latin typeface="VNI-Times" pitchFamily="2" charset="0"/>
              </a:rPr>
              <a:t>   Hẹn gặp lại</a:t>
            </a:r>
            <a:endParaRPr lang="en-US" altLang="en-US" sz="6000" dirty="0">
              <a:latin typeface="VNI-Times" pitchFamily="2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6000" dirty="0">
              <a:latin typeface="VNI-Times" pitchFamily="2" charset="0"/>
            </a:endParaRPr>
          </a:p>
        </p:txBody>
      </p:sp>
      <p:pic>
        <p:nvPicPr>
          <p:cNvPr id="99332" name="Dung-Di-Dang-Kia-Co-Mu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4648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656" fill="hold"/>
                                        <p:tgtEl>
                                          <p:spTgt spid="99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2"/>
                </p:tgtEl>
              </p:cMediaNode>
            </p:audio>
          </p:childTnLst>
        </p:cTn>
      </p:par>
    </p:tnLst>
    <p:bldLst>
      <p:bldP spid="993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AutoShape 6"/>
          <p:cNvSpPr/>
          <p:nvPr/>
        </p:nvSpPr>
        <p:spPr>
          <a:xfrm rot="-1224593">
            <a:off x="762000" y="76200"/>
            <a:ext cx="3200400" cy="1592263"/>
          </a:xfrm>
          <a:prstGeom prst="irregularSeal1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54275" name="Text Box 8"/>
          <p:cNvSpPr txBox="1"/>
          <p:nvPr/>
        </p:nvSpPr>
        <p:spPr>
          <a:xfrm rot="-1538950">
            <a:off x="1295400" y="381000"/>
            <a:ext cx="2057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hlink"/>
                </a:solidFill>
                <a:latin typeface="Times New Roman" panose="02020603050405020304" pitchFamily="18" charset="0"/>
              </a:rPr>
              <a:t>Cuộc thi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4276" name="Oval 9"/>
          <p:cNvSpPr/>
          <p:nvPr/>
        </p:nvSpPr>
        <p:spPr>
          <a:xfrm>
            <a:off x="2971800" y="533400"/>
            <a:ext cx="5562600" cy="1752600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54277" name="Text Box 10"/>
          <p:cNvSpPr txBox="1"/>
          <p:nvPr/>
        </p:nvSpPr>
        <p:spPr>
          <a:xfrm>
            <a:off x="3048000" y="990600"/>
            <a:ext cx="502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latin typeface=".VnAristote" panose="020B7200000000000000" pitchFamily="34" charset="0"/>
              </a:rPr>
              <a:t> </a:t>
            </a:r>
            <a:r>
              <a:rPr lang="en-US" altLang="en-US" sz="4400" dirty="0">
                <a:solidFill>
                  <a:srgbClr val="0000CC"/>
                </a:solidFill>
                <a:latin typeface=".VnAristote" panose="020B7200000000000000" pitchFamily="34" charset="0"/>
              </a:rPr>
              <a:t>§éi tuyªn truyÒn giái</a:t>
            </a:r>
            <a:endParaRPr lang="en-US" altLang="en-US" sz="4400" dirty="0">
              <a:solidFill>
                <a:srgbClr val="0000CC"/>
              </a:solidFill>
              <a:latin typeface=".VnAristote" panose="020B7200000000000000" pitchFamily="34" charset="0"/>
            </a:endParaRPr>
          </a:p>
        </p:txBody>
      </p:sp>
      <p:sp>
        <p:nvSpPr>
          <p:cNvPr id="54278" name="AutoShape 15"/>
          <p:cNvSpPr/>
          <p:nvPr/>
        </p:nvSpPr>
        <p:spPr>
          <a:xfrm>
            <a:off x="381000" y="1676400"/>
            <a:ext cx="8382000" cy="480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54279" name="Text Box 16"/>
          <p:cNvSpPr txBox="1"/>
          <p:nvPr/>
        </p:nvSpPr>
        <p:spPr>
          <a:xfrm>
            <a:off x="914400" y="2743200"/>
            <a:ext cx="7543800" cy="3448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VNI-Times" pitchFamily="2" charset="0"/>
              </a:rPr>
              <a:t>Noäi Dung:</a:t>
            </a:r>
            <a:endParaRPr lang="en-US" altLang="en-US" sz="2800" dirty="0">
              <a:solidFill>
                <a:srgbClr val="0000CC"/>
              </a:solidFill>
              <a:latin typeface="VNI-Times" pitchFamily="2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- Nªu nh÷ng viÖc nªn lµm vµ kh«ng nªn lµm ®Ó tiÕt kiÖm n­íc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Nªu nh÷ng viÖc nªn lµm vµ kh«ng nªn lµm ®Ó tiÕt kiÖm </a:t>
            </a:r>
            <a:r>
              <a:rPr lang="en-US" altLang="en-US" dirty="0">
                <a:solidFill>
                  <a:srgbClr val="0000CC"/>
                </a:solidFill>
                <a:latin typeface="VNI-Times" pitchFamily="2" charset="0"/>
              </a:rPr>
              <a:t>ñieâïn.</a:t>
            </a:r>
            <a:endParaRPr lang="en-US" altLang="en-US" dirty="0">
              <a:solidFill>
                <a:srgbClr val="0000CC"/>
              </a:solidFill>
              <a:latin typeface="VNI-Times" pitchFamily="2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54280" name="Picture 13" descr="E:\anhdong moi\hd3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428750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20" descr="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019800"/>
            <a:ext cx="4038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21" descr="chirolp_memo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AutoShape 2"/>
          <p:cNvSpPr/>
          <p:nvPr/>
        </p:nvSpPr>
        <p:spPr>
          <a:xfrm>
            <a:off x="5764213" y="381000"/>
            <a:ext cx="3276600" cy="3052763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7171" name="AutoShape 3"/>
          <p:cNvSpPr/>
          <p:nvPr/>
        </p:nvSpPr>
        <p:spPr>
          <a:xfrm>
            <a:off x="3124200" y="381000"/>
            <a:ext cx="2514600" cy="3094038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7172" name="AutoShape 4"/>
          <p:cNvSpPr/>
          <p:nvPr/>
        </p:nvSpPr>
        <p:spPr>
          <a:xfrm>
            <a:off x="457200" y="3886200"/>
            <a:ext cx="3581400" cy="2625725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pic>
        <p:nvPicPr>
          <p:cNvPr id="86021" name="Picture 5" descr="nuoc ta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962400"/>
            <a:ext cx="3429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2" name="Picture 6" descr="article15617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533400"/>
            <a:ext cx="2895600" cy="261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3" name="Picture 7" descr="saurang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33400"/>
            <a:ext cx="2209800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AutoShape 8"/>
          <p:cNvSpPr/>
          <p:nvPr/>
        </p:nvSpPr>
        <p:spPr>
          <a:xfrm>
            <a:off x="4535488" y="3654425"/>
            <a:ext cx="4225925" cy="281940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pic>
        <p:nvPicPr>
          <p:cNvPr id="86025" name="Picture 9" descr="rua ra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888" y="3756025"/>
            <a:ext cx="3844925" cy="258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AutoShape 10"/>
          <p:cNvSpPr/>
          <p:nvPr/>
        </p:nvSpPr>
        <p:spPr>
          <a:xfrm>
            <a:off x="304800" y="457200"/>
            <a:ext cx="2514600" cy="3094038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6027" name="Picture 11" descr="uongs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09600"/>
            <a:ext cx="2209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Picture 2" descr="1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3657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3" name="Picture 3" descr="1229416105406_C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800"/>
            <a:ext cx="4648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4" name="Picture 4" descr="1237777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3657600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5" name="Picture 5" descr="Thuc-hanh-rua-chen-tai-truong-176195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657600"/>
            <a:ext cx="44958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WordArt 3"/>
          <p:cNvSpPr>
            <a:spLocks noTextEdit="1"/>
          </p:cNvSpPr>
          <p:nvPr/>
        </p:nvSpPr>
        <p:spPr>
          <a:xfrm>
            <a:off x="2438400" y="1447800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Hoạt động 1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pic>
        <p:nvPicPr>
          <p:cNvPr id="11268" name="Picture 4" descr="empero fi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800" y="1676400"/>
            <a:ext cx="533400" cy="35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empero fi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1600" y="1879600"/>
            <a:ext cx="685800" cy="45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empero fi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000" y="2133600"/>
            <a:ext cx="10668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Oval 7"/>
          <p:cNvSpPr/>
          <p:nvPr/>
        </p:nvSpPr>
        <p:spPr>
          <a:xfrm>
            <a:off x="1905000" y="1524000"/>
            <a:ext cx="1524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11272" name="Oval 8"/>
          <p:cNvSpPr/>
          <p:nvPr/>
        </p:nvSpPr>
        <p:spPr>
          <a:xfrm>
            <a:off x="2057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11273" name="Oval 9"/>
          <p:cNvSpPr/>
          <p:nvPr/>
        </p:nvSpPr>
        <p:spPr>
          <a:xfrm>
            <a:off x="2057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000" dirty="0"/>
          </a:p>
        </p:txBody>
      </p:sp>
      <p:sp>
        <p:nvSpPr>
          <p:cNvPr id="11274" name="Text Box 10"/>
          <p:cNvSpPr txBox="1"/>
          <p:nvPr/>
        </p:nvSpPr>
        <p:spPr>
          <a:xfrm>
            <a:off x="1447800" y="2971800"/>
            <a:ext cx="63246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Chúng ta làm gì để tiết kiệm nước?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50" name="Group 6"/>
          <p:cNvGrpSpPr/>
          <p:nvPr/>
        </p:nvGrpSpPr>
        <p:grpSpPr>
          <a:xfrm>
            <a:off x="0" y="838200"/>
            <a:ext cx="2768600" cy="2128838"/>
            <a:chOff x="192" y="1296"/>
            <a:chExt cx="1584" cy="992"/>
          </a:xfrm>
        </p:grpSpPr>
        <p:pic>
          <p:nvPicPr>
            <p:cNvPr id="13333" name="Picture 7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4" name="Oval 8"/>
            <p:cNvSpPr/>
            <p:nvPr/>
          </p:nvSpPr>
          <p:spPr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1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53" name="Group 9"/>
          <p:cNvGrpSpPr/>
          <p:nvPr/>
        </p:nvGrpSpPr>
        <p:grpSpPr>
          <a:xfrm>
            <a:off x="3187700" y="838200"/>
            <a:ext cx="2852738" cy="2081213"/>
            <a:chOff x="2016" y="1308"/>
            <a:chExt cx="1632" cy="955"/>
          </a:xfrm>
        </p:grpSpPr>
        <p:pic>
          <p:nvPicPr>
            <p:cNvPr id="13331" name="Picture 10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2" name="Oval 11"/>
            <p:cNvSpPr/>
            <p:nvPr/>
          </p:nvSpPr>
          <p:spPr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2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56" name="Group 12"/>
          <p:cNvGrpSpPr/>
          <p:nvPr/>
        </p:nvGrpSpPr>
        <p:grpSpPr>
          <a:xfrm>
            <a:off x="6459538" y="838200"/>
            <a:ext cx="2684462" cy="2119313"/>
            <a:chOff x="3888" y="1296"/>
            <a:chExt cx="1536" cy="987"/>
          </a:xfrm>
        </p:grpSpPr>
        <p:pic>
          <p:nvPicPr>
            <p:cNvPr id="13329" name="Picture 13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Oval 14"/>
            <p:cNvSpPr/>
            <p:nvPr/>
          </p:nvSpPr>
          <p:spPr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3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59" name="Group 15"/>
          <p:cNvGrpSpPr/>
          <p:nvPr/>
        </p:nvGrpSpPr>
        <p:grpSpPr>
          <a:xfrm>
            <a:off x="304800" y="3035300"/>
            <a:ext cx="2257425" cy="3822700"/>
            <a:chOff x="1008" y="2385"/>
            <a:chExt cx="912" cy="1935"/>
          </a:xfrm>
        </p:grpSpPr>
        <p:pic>
          <p:nvPicPr>
            <p:cNvPr id="13327" name="Picture 16" descr="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8" name="Oval 17"/>
            <p:cNvSpPr/>
            <p:nvPr/>
          </p:nvSpPr>
          <p:spPr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4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62" name="Group 18"/>
          <p:cNvGrpSpPr/>
          <p:nvPr/>
        </p:nvGrpSpPr>
        <p:grpSpPr>
          <a:xfrm>
            <a:off x="3048000" y="3011488"/>
            <a:ext cx="2182813" cy="3846512"/>
            <a:chOff x="2304" y="2383"/>
            <a:chExt cx="881" cy="1937"/>
          </a:xfrm>
        </p:grpSpPr>
        <p:pic>
          <p:nvPicPr>
            <p:cNvPr id="13325" name="Picture 19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6" name="Oval 20"/>
            <p:cNvSpPr/>
            <p:nvPr/>
          </p:nvSpPr>
          <p:spPr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5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65" name="Group 21"/>
          <p:cNvGrpSpPr/>
          <p:nvPr/>
        </p:nvGrpSpPr>
        <p:grpSpPr>
          <a:xfrm>
            <a:off x="5703888" y="3063875"/>
            <a:ext cx="2906712" cy="3794125"/>
            <a:chOff x="3456" y="2408"/>
            <a:chExt cx="1459" cy="1912"/>
          </a:xfrm>
        </p:grpSpPr>
        <p:pic>
          <p:nvPicPr>
            <p:cNvPr id="13323" name="Picture 22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4" name="Oval 23"/>
            <p:cNvSpPr/>
            <p:nvPr/>
          </p:nvSpPr>
          <p:spPr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6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6169" name="TextBox 12"/>
          <p:cNvSpPr txBox="1"/>
          <p:nvPr/>
        </p:nvSpPr>
        <p:spPr>
          <a:xfrm>
            <a:off x="1524000" y="0"/>
            <a:ext cx="480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Hãy quan sát và nhận xét!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381000" y="0"/>
            <a:ext cx="830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FFFF"/>
                </a:solidFill>
                <a:latin typeface=".VnTime" panose="020B7200000000000000" pitchFamily="34" charset="0"/>
              </a:rPr>
              <a:t>ChØ ra nh÷ng viÖc kh«ng nªn lµm trong c¸c h×nh .</a:t>
            </a:r>
            <a:endParaRPr lang="en-US" altLang="en-US" dirty="0">
              <a:solidFill>
                <a:srgbClr val="CCFFFF"/>
              </a:solidFill>
              <a:latin typeface=".VnTime" panose="020B7200000000000000" pitchFamily="34" charset="0"/>
            </a:endParaRPr>
          </a:p>
        </p:txBody>
      </p:sp>
      <p:pic>
        <p:nvPicPr>
          <p:cNvPr id="6178" name="Picture 34" descr="wed 0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29600" y="0"/>
            <a:ext cx="6858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69" grpId="1"/>
      <p:bldP spid="6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6" name="Group 4"/>
          <p:cNvGrpSpPr/>
          <p:nvPr/>
        </p:nvGrpSpPr>
        <p:grpSpPr>
          <a:xfrm>
            <a:off x="1219200" y="1219200"/>
            <a:ext cx="2590800" cy="1516063"/>
            <a:chOff x="2016" y="1308"/>
            <a:chExt cx="1632" cy="955"/>
          </a:xfrm>
        </p:grpSpPr>
        <p:pic>
          <p:nvPicPr>
            <p:cNvPr id="15377" name="Picture 5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8" name="Oval 6"/>
            <p:cNvSpPr/>
            <p:nvPr/>
          </p:nvSpPr>
          <p:spPr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2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9159" name="Group 7"/>
          <p:cNvGrpSpPr/>
          <p:nvPr/>
        </p:nvGrpSpPr>
        <p:grpSpPr>
          <a:xfrm>
            <a:off x="228600" y="3124200"/>
            <a:ext cx="1447800" cy="3071813"/>
            <a:chOff x="1008" y="2385"/>
            <a:chExt cx="912" cy="1935"/>
          </a:xfrm>
        </p:grpSpPr>
        <p:pic>
          <p:nvPicPr>
            <p:cNvPr id="15375" name="Picture 8" descr="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6" name="Oval 9"/>
            <p:cNvSpPr/>
            <p:nvPr/>
          </p:nvSpPr>
          <p:spPr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4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9162" name="Group 10"/>
          <p:cNvGrpSpPr/>
          <p:nvPr/>
        </p:nvGrpSpPr>
        <p:grpSpPr>
          <a:xfrm>
            <a:off x="5029200" y="3124200"/>
            <a:ext cx="2316163" cy="3035300"/>
            <a:chOff x="3456" y="2408"/>
            <a:chExt cx="1459" cy="1912"/>
          </a:xfrm>
        </p:grpSpPr>
        <p:pic>
          <p:nvPicPr>
            <p:cNvPr id="15373" name="Picture 11" descr="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4" name="Oval 12"/>
            <p:cNvSpPr/>
            <p:nvPr/>
          </p:nvSpPr>
          <p:spPr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6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5365" name="Text Box 13"/>
          <p:cNvSpPr txBox="1"/>
          <p:nvPr/>
        </p:nvSpPr>
        <p:spPr>
          <a:xfrm>
            <a:off x="1676400" y="609600"/>
            <a:ext cx="297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49166" name="Text Box 14"/>
          <p:cNvSpPr txBox="1"/>
          <p:nvPr/>
        </p:nvSpPr>
        <p:spPr>
          <a:xfrm>
            <a:off x="2133600" y="2286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33CC"/>
                </a:solidFill>
                <a:latin typeface=".VnTime" panose="020B7200000000000000" pitchFamily="34" charset="0"/>
              </a:rPr>
              <a:t>Nh÷ng viÖc kh«ng nªn lµm</a:t>
            </a:r>
            <a:endParaRPr lang="en-US" altLang="en-US" sz="2800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9168" name="AutoShape 16"/>
          <p:cNvSpPr/>
          <p:nvPr/>
        </p:nvSpPr>
        <p:spPr>
          <a:xfrm>
            <a:off x="4724400" y="838200"/>
            <a:ext cx="3810000" cy="1524000"/>
          </a:xfrm>
          <a:prstGeom prst="wedgeEllipseCallout">
            <a:avLst>
              <a:gd name="adj1" fmla="val -73958"/>
              <a:gd name="adj2" fmla="val 35315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49169" name="Text Box 17"/>
          <p:cNvSpPr txBox="1"/>
          <p:nvPr/>
        </p:nvSpPr>
        <p:spPr>
          <a:xfrm>
            <a:off x="5410200" y="1066800"/>
            <a:ext cx="3124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§Ó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n­ước ch¶y trµn, kh«ng kho¸ m¸y.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49170" name="AutoShape 18"/>
          <p:cNvSpPr/>
          <p:nvPr/>
        </p:nvSpPr>
        <p:spPr>
          <a:xfrm>
            <a:off x="1676400" y="3505200"/>
            <a:ext cx="3352800" cy="2057400"/>
          </a:xfrm>
          <a:prstGeom prst="cloudCallout">
            <a:avLst>
              <a:gd name="adj1" fmla="val -44176"/>
              <a:gd name="adj2" fmla="val 28551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49171" name="Text Box 19"/>
          <p:cNvSpPr txBox="1"/>
          <p:nvPr/>
        </p:nvSpPr>
        <p:spPr>
          <a:xfrm>
            <a:off x="2057400" y="3810000"/>
            <a:ext cx="3124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§¸nh r¨ng, kh«ng kho¸ m¸y ®Ó nước ch¶y trµn ra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49172" name="AutoShape 20"/>
          <p:cNvSpPr/>
          <p:nvPr/>
        </p:nvSpPr>
        <p:spPr>
          <a:xfrm>
            <a:off x="7696200" y="3124200"/>
            <a:ext cx="1143000" cy="3429000"/>
          </a:xfrm>
          <a:prstGeom prst="wedgeRectCallout">
            <a:avLst>
              <a:gd name="adj1" fmla="val -85000"/>
              <a:gd name="adj2" fmla="val 8194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49173" name="Text Box 21"/>
          <p:cNvSpPr txBox="1"/>
          <p:nvPr/>
        </p:nvSpPr>
        <p:spPr>
          <a:xfrm>
            <a:off x="7696200" y="3344863"/>
            <a:ext cx="1143000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Tưới c©y ®Ó nước 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.VnTime" panose="020B7200000000000000" pitchFamily="34" charset="0"/>
              </a:rPr>
              <a:t>ch¶y trµn lan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8" grpId="0" animBg="1"/>
      <p:bldP spid="49169" grpId="0"/>
      <p:bldP spid="49170" grpId="0" animBg="1"/>
      <p:bldP spid="49171" grpId="0"/>
      <p:bldP spid="49172" grpId="0" animBg="1"/>
      <p:bldP spid="49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3" name="Group 3"/>
          <p:cNvGrpSpPr/>
          <p:nvPr/>
        </p:nvGrpSpPr>
        <p:grpSpPr>
          <a:xfrm>
            <a:off x="0" y="854075"/>
            <a:ext cx="2768600" cy="2112963"/>
            <a:chOff x="192" y="1296"/>
            <a:chExt cx="1584" cy="992"/>
          </a:xfrm>
        </p:grpSpPr>
        <p:pic>
          <p:nvPicPr>
            <p:cNvPr id="17427" name="Picture 4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8" name="Oval 5"/>
            <p:cNvSpPr/>
            <p:nvPr/>
          </p:nvSpPr>
          <p:spPr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1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7411" name="Group 6"/>
          <p:cNvGrpSpPr/>
          <p:nvPr/>
        </p:nvGrpSpPr>
        <p:grpSpPr>
          <a:xfrm>
            <a:off x="3187700" y="876300"/>
            <a:ext cx="2852738" cy="2043113"/>
            <a:chOff x="2016" y="1308"/>
            <a:chExt cx="1632" cy="955"/>
          </a:xfrm>
        </p:grpSpPr>
        <p:pic>
          <p:nvPicPr>
            <p:cNvPr id="17425" name="Picture 7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Oval 8"/>
            <p:cNvSpPr/>
            <p:nvPr/>
          </p:nvSpPr>
          <p:spPr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2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449" name="Group 9"/>
          <p:cNvGrpSpPr/>
          <p:nvPr/>
        </p:nvGrpSpPr>
        <p:grpSpPr>
          <a:xfrm>
            <a:off x="6459538" y="914400"/>
            <a:ext cx="2684462" cy="2043113"/>
            <a:chOff x="3888" y="1296"/>
            <a:chExt cx="1536" cy="987"/>
          </a:xfrm>
        </p:grpSpPr>
        <p:pic>
          <p:nvPicPr>
            <p:cNvPr id="17423" name="Picture 10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4" name="Oval 11"/>
            <p:cNvSpPr/>
            <p:nvPr/>
          </p:nvSpPr>
          <p:spPr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3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7413" name="Group 12"/>
          <p:cNvGrpSpPr/>
          <p:nvPr/>
        </p:nvGrpSpPr>
        <p:grpSpPr>
          <a:xfrm>
            <a:off x="609600" y="3030538"/>
            <a:ext cx="2085975" cy="3705225"/>
            <a:chOff x="1008" y="2385"/>
            <a:chExt cx="912" cy="1935"/>
          </a:xfrm>
        </p:grpSpPr>
        <p:pic>
          <p:nvPicPr>
            <p:cNvPr id="17421" name="Picture 13" descr="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2" name="Oval 14"/>
            <p:cNvSpPr/>
            <p:nvPr/>
          </p:nvSpPr>
          <p:spPr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4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1455" name="Group 15"/>
          <p:cNvGrpSpPr/>
          <p:nvPr/>
        </p:nvGrpSpPr>
        <p:grpSpPr>
          <a:xfrm>
            <a:off x="3241675" y="3025775"/>
            <a:ext cx="1863725" cy="3709988"/>
            <a:chOff x="2304" y="2383"/>
            <a:chExt cx="881" cy="1937"/>
          </a:xfrm>
        </p:grpSpPr>
        <p:pic>
          <p:nvPicPr>
            <p:cNvPr id="17419" name="Picture 16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Oval 17"/>
            <p:cNvSpPr/>
            <p:nvPr/>
          </p:nvSpPr>
          <p:spPr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5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7415" name="Group 18"/>
          <p:cNvGrpSpPr/>
          <p:nvPr/>
        </p:nvGrpSpPr>
        <p:grpSpPr>
          <a:xfrm>
            <a:off x="5576888" y="3094038"/>
            <a:ext cx="2820987" cy="3662362"/>
            <a:chOff x="3456" y="2408"/>
            <a:chExt cx="1459" cy="1912"/>
          </a:xfrm>
        </p:grpSpPr>
        <p:pic>
          <p:nvPicPr>
            <p:cNvPr id="17417" name="Picture 19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8" name="Oval 20"/>
            <p:cNvSpPr/>
            <p:nvPr/>
          </p:nvSpPr>
          <p:spPr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6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7416" name="Text Box 22"/>
          <p:cNvSpPr txBox="1"/>
          <p:nvPr/>
        </p:nvSpPr>
        <p:spPr>
          <a:xfrm>
            <a:off x="1600200" y="0"/>
            <a:ext cx="7162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FFFF"/>
                </a:solidFill>
                <a:latin typeface=".VnTime" panose="020B7200000000000000" pitchFamily="34" charset="0"/>
              </a:rPr>
              <a:t>ChØ ra nh÷ng viÖc nªn lµm trong c¸c h×nh</a:t>
            </a:r>
            <a:r>
              <a:rPr lang="en-US" altLang="en-US" sz="2800" dirty="0">
                <a:solidFill>
                  <a:srgbClr val="CCFFFF"/>
                </a:solidFill>
                <a:latin typeface=".VnTime" panose="020B7200000000000000" pitchFamily="34" charset="0"/>
              </a:rPr>
              <a:t> .</a:t>
            </a:r>
            <a:endParaRPr lang="en-US" altLang="en-US" sz="2800" dirty="0">
              <a:solidFill>
                <a:srgbClr val="CCFF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4" name="Group 2"/>
          <p:cNvGrpSpPr/>
          <p:nvPr/>
        </p:nvGrpSpPr>
        <p:grpSpPr>
          <a:xfrm>
            <a:off x="533400" y="685800"/>
            <a:ext cx="3124200" cy="2413000"/>
            <a:chOff x="192" y="1296"/>
            <a:chExt cx="1584" cy="992"/>
          </a:xfrm>
        </p:grpSpPr>
        <p:pic>
          <p:nvPicPr>
            <p:cNvPr id="19470" name="Picture 3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1" name="Oval 4"/>
            <p:cNvSpPr/>
            <p:nvPr/>
          </p:nvSpPr>
          <p:spPr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1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4037" name="Group 5"/>
          <p:cNvGrpSpPr/>
          <p:nvPr/>
        </p:nvGrpSpPr>
        <p:grpSpPr>
          <a:xfrm>
            <a:off x="457200" y="3276600"/>
            <a:ext cx="2133600" cy="3303588"/>
            <a:chOff x="2304" y="2383"/>
            <a:chExt cx="881" cy="1937"/>
          </a:xfrm>
        </p:grpSpPr>
        <p:pic>
          <p:nvPicPr>
            <p:cNvPr id="19468" name="Picture 6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Oval 7"/>
            <p:cNvSpPr/>
            <p:nvPr/>
          </p:nvSpPr>
          <p:spPr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5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4040" name="Group 8"/>
          <p:cNvGrpSpPr/>
          <p:nvPr/>
        </p:nvGrpSpPr>
        <p:grpSpPr>
          <a:xfrm>
            <a:off x="6705600" y="2362200"/>
            <a:ext cx="2438400" cy="2209800"/>
            <a:chOff x="3888" y="1296"/>
            <a:chExt cx="1536" cy="987"/>
          </a:xfrm>
        </p:grpSpPr>
        <p:pic>
          <p:nvPicPr>
            <p:cNvPr id="19466" name="Picture 9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7" name="Oval 10"/>
            <p:cNvSpPr/>
            <p:nvPr/>
          </p:nvSpPr>
          <p:spPr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 cap="flat" cmpd="sng">
              <a:solidFill>
                <a:srgbClr val="37B7F7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FF0066"/>
                  </a:solidFill>
                </a:rPr>
                <a:t>3</a:t>
              </a:r>
              <a:endParaRPr lang="en-US" altLang="en-US" sz="18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44043" name="Text Box 11"/>
          <p:cNvSpPr txBox="1"/>
          <p:nvPr/>
        </p:nvSpPr>
        <p:spPr>
          <a:xfrm>
            <a:off x="2667000" y="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33CC"/>
                </a:solidFill>
                <a:latin typeface=".VnTime" panose="020B7200000000000000" pitchFamily="34" charset="0"/>
              </a:rPr>
              <a:t>Nh÷ng viÖc nªn lµm</a:t>
            </a:r>
            <a:endParaRPr lang="en-US" altLang="en-US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44044" name="AutoShape 12"/>
          <p:cNvSpPr/>
          <p:nvPr/>
        </p:nvSpPr>
        <p:spPr>
          <a:xfrm>
            <a:off x="4038600" y="457200"/>
            <a:ext cx="4267200" cy="1905000"/>
          </a:xfrm>
          <a:prstGeom prst="wedgeEllipseCallout">
            <a:avLst>
              <a:gd name="adj1" fmla="val -59819"/>
              <a:gd name="adj2" fmla="val 3575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Kho¸ vßi n­ước , kh«ng ®Ó n­ước ch¶y trµn</a:t>
            </a:r>
            <a:endParaRPr lang="en-US" altLang="en-US"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4045" name="AutoShape 13"/>
          <p:cNvSpPr/>
          <p:nvPr/>
        </p:nvSpPr>
        <p:spPr>
          <a:xfrm>
            <a:off x="2743200" y="2590800"/>
            <a:ext cx="3733800" cy="1828800"/>
          </a:xfrm>
          <a:prstGeom prst="wedgeRoundRectCallout">
            <a:avLst>
              <a:gd name="adj1" fmla="val -55954"/>
              <a:gd name="adj2" fmla="val 62759"/>
              <a:gd name="adj3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BÐ ®¸nh r¨ng, lÊy n­íc vµo cèc xong, kho¸ m¸y ngay</a:t>
            </a:r>
            <a:endParaRPr lang="en-US" altLang="en-US"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4046" name="AutoShape 14"/>
          <p:cNvSpPr/>
          <p:nvPr/>
        </p:nvSpPr>
        <p:spPr>
          <a:xfrm>
            <a:off x="2895600" y="4724400"/>
            <a:ext cx="4800600" cy="1828800"/>
          </a:xfrm>
          <a:prstGeom prst="cloudCallout">
            <a:avLst>
              <a:gd name="adj1" fmla="val 16269"/>
              <a:gd name="adj2" fmla="val -93315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Gäi thî ch÷a ngay khi èng nước bÞ háng, nước bÞ rß rØ</a:t>
            </a:r>
            <a:endParaRPr lang="en-US" altLang="en-US"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4047" name="AutoShape 15"/>
          <p:cNvSpPr/>
          <p:nvPr/>
        </p:nvSpPr>
        <p:spPr>
          <a:xfrm>
            <a:off x="3581400" y="1600200"/>
            <a:ext cx="2895600" cy="3429000"/>
          </a:xfrm>
          <a:prstGeom prst="verticalScroll">
            <a:avLst>
              <a:gd name="adj" fmla="val 12500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endParaRPr lang="en-US" altLang="en-US" sz="4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KIỆM</a:t>
            </a:r>
            <a:endParaRPr lang="en-US" altLang="en-US" sz="4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4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 animBg="1"/>
      <p:bldP spid="44044" grpId="1" animBg="1"/>
      <p:bldP spid="44045" grpId="0" animBg="1"/>
      <p:bldP spid="44045" grpId="1" animBg="1"/>
      <p:bldP spid="44046" grpId="0" animBg="1"/>
      <p:bldP spid="44046" grpId="1" animBg="1"/>
      <p:bldP spid="4404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2227</Words>
  <Application>WPS Presentation</Application>
  <PresentationFormat/>
  <Paragraphs>356</Paragraphs>
  <Slides>26</Slides>
  <Notes>26</Notes>
  <HiddenSlides>0</HiddenSlides>
  <MMClips>4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Times New Roman</vt:lpstr>
      <vt:lpstr>.VnTime</vt:lpstr>
      <vt:lpstr>.VnTimeH</vt:lpstr>
      <vt:lpstr>Garamond</vt:lpstr>
      <vt:lpstr>VNI-Times</vt:lpstr>
      <vt:lpstr>.Vn3DH</vt:lpstr>
      <vt:lpstr>.VnBodoniH</vt:lpstr>
      <vt:lpstr>.VnAristote</vt:lpstr>
      <vt:lpstr>Verdana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tre tiet kiem nang luong</dc:title>
  <dc:creator>MAI HIEU</dc:creator>
  <cp:lastModifiedBy>mngiangbienc1 mngiangbienc1</cp:lastModifiedBy>
  <cp:revision>45</cp:revision>
  <dcterms:created xsi:type="dcterms:W3CDTF">2009-11-25T13:25:52Z</dcterms:created>
  <dcterms:modified xsi:type="dcterms:W3CDTF">2024-11-22T02:33:27Z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EFB02F769BF94F5C99F339AE03F9559D_12</vt:lpwstr>
  </property>
  <property fmtid="{D5CDD505-2E9C-101B-9397-08002B2CF9AE}" pid="3" name="KSOProductBuildVer">
    <vt:lpwstr>1033-12.2.0.18911</vt:lpwstr>
  </property>
</Properties>
</file>