
<file path=[Content_Types].xml><?xml version="1.0" encoding="utf-8"?>
<Types xmlns="http://schemas.openxmlformats.org/package/2006/content-types">
  <Default Extension="jpeg" ContentType="image/jpeg"/>
  <Default Extension="jpg" ContentType="image/jpeg"/>
  <Default Extension="mp3" ContentType="audio/m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7" r:id="rId7"/>
    <p:sldId id="268" r:id="rId8"/>
    <p:sldId id="269" r:id="rId9"/>
    <p:sldId id="271" r:id="rId10"/>
    <p:sldId id="266" r:id="rId11"/>
    <p:sldId id="279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026" autoAdjust="0"/>
    <p:restoredTop sz="94660"/>
  </p:normalViewPr>
  <p:slideViewPr>
    <p:cSldViewPr snapToGrid="0" showGuides="1">
      <p:cViewPr varScale="1">
        <p:scale>
          <a:sx n="67" d="100"/>
          <a:sy n="67" d="100"/>
        </p:scale>
        <p:origin x="564" y="5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708375-8FB6-4AB1-A9DF-35DD3F213A7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FEFBBA4-3003-4FE0-97D6-1FD05357444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C94FF15-4010-4341-872E-0D4B36F27F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C97B7D-6912-4A81-9227-0D1E92018CF3}" type="datetimeFigureOut">
              <a:rPr lang="en-US" smtClean="0"/>
              <a:t>9/26/2024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638D706-E542-4AC8-942F-EC570E259B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000703C-B28D-4083-AD19-2677FCB655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14706C-4134-45BE-AC30-66B32FD3B8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30765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34C40D-68C7-4831-8B16-5E836631B4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F335AE1-69D6-4314-B5CF-1CB4A8E39D1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F74D793-40D6-48A8-A03C-DFB698593F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C97B7D-6912-4A81-9227-0D1E92018CF3}" type="datetimeFigureOut">
              <a:rPr lang="en-US" smtClean="0"/>
              <a:t>9/26/2024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949557A-4E2D-40B3-95DA-6813E7397C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2AF0459-D8D8-40A6-B0A6-07C705F1BF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14706C-4134-45BE-AC30-66B32FD3B8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47563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8AEA863-82B9-4F25-8961-0595B51D1F4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B759B7E-03B0-47C2-B1B2-2D1513BDBB9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7625A18-5F9E-4ACB-B0F3-C06DC571C1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C97B7D-6912-4A81-9227-0D1E92018CF3}" type="datetimeFigureOut">
              <a:rPr lang="en-US" smtClean="0"/>
              <a:t>9/26/2024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7066D25-B5CE-45ED-AAC1-40FC18935A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F5411A1-8C8B-4E23-92B8-3D957F2FD0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14706C-4134-45BE-AC30-66B32FD3B8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73065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0B24D9-E4F8-4021-9F5D-BCED52979F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0318A23-2061-4E54-AF78-B44BE28AEAA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813B9A7-9E91-46FB-8E95-B82ED54779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C97B7D-6912-4A81-9227-0D1E92018CF3}" type="datetimeFigureOut">
              <a:rPr lang="en-US" smtClean="0"/>
              <a:t>9/26/2024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706686D-7126-461D-A9BA-4C419057FA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5BBDDEF-A226-42B5-87B7-FC669619C0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14706C-4134-45BE-AC30-66B32FD3B8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2213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F97E4F-B1AF-4B90-BA96-E8B065019B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91398D2-14B1-4F2C-B0F1-7FBF9661248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F6C9767-A9BA-4278-BA27-A9D222DE1F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C97B7D-6912-4A81-9227-0D1E92018CF3}" type="datetimeFigureOut">
              <a:rPr lang="en-US" smtClean="0"/>
              <a:t>9/26/2024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B96F891-6D9D-411A-9B26-3D92F2CAEC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02CDFDB-72F5-453C-BEE5-14A1ACFA70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14706C-4134-45BE-AC30-66B32FD3B8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14024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FAFBD4-F1AF-42A7-ADCC-50AF99D4BF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599A4C9-26CB-4159-9103-7D8EF3F6043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48F0C21-F92D-4C8D-A1BF-BA6D08A70C6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244A737-7CCB-45B2-88E9-6155A05569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C97B7D-6912-4A81-9227-0D1E92018CF3}" type="datetimeFigureOut">
              <a:rPr lang="en-US" smtClean="0"/>
              <a:t>9/26/2024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27DC2F1-2517-478E-AF8B-0346315195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FAE4A9C-5367-4AC0-A40F-534511BCA6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14706C-4134-45BE-AC30-66B32FD3B8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99269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17C566-8842-452D-B630-1BF761C2F3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A1BBD69-3733-48F3-9D2E-26A483A9B3B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993AF0C-4F3C-40B4-AFD9-E634E21780A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6827C68-4329-4361-98FC-F6A61D250CB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F5B5237-5417-4FC4-A159-931E8F78475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822D45B-A88B-4A8B-B2DB-B186E55783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C97B7D-6912-4A81-9227-0D1E92018CF3}" type="datetimeFigureOut">
              <a:rPr lang="en-US" smtClean="0"/>
              <a:t>9/26/2024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BB5E3AF-490C-47E3-8298-8B42EC03E9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D66F282-0831-4289-91AC-227CB1482E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14706C-4134-45BE-AC30-66B32FD3B8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31278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D48BB2-8265-4123-82EB-B774F23ED6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C31095B-25C1-43D1-B4C1-964B7D5F11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C97B7D-6912-4A81-9227-0D1E92018CF3}" type="datetimeFigureOut">
              <a:rPr lang="en-US" smtClean="0"/>
              <a:t>9/26/2024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CB6926E-BB0F-4BF3-9B91-335D957B34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57B5D74-5E1B-4DA0-857D-16CCB696E5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14706C-4134-45BE-AC30-66B32FD3B8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58869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4F44E7C-BDE5-493B-A3DA-6D4021227A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C97B7D-6912-4A81-9227-0D1E92018CF3}" type="datetimeFigureOut">
              <a:rPr lang="en-US" smtClean="0"/>
              <a:t>9/26/2024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F209BB8-D431-4C23-91FB-68FFD0A12F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878489C-B7ED-4212-B946-554A8254D6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14706C-4134-45BE-AC30-66B32FD3B8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93149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98AFB4-8EBC-49DB-A0E7-09FBC281F4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75F5902-7AD0-47A5-84DE-E874DBEAB7A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FD034E1-1C0B-4D75-B1D1-492F9DDCA6B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8854279-8615-4F65-8305-30B9F22043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C97B7D-6912-4A81-9227-0D1E92018CF3}" type="datetimeFigureOut">
              <a:rPr lang="en-US" smtClean="0"/>
              <a:t>9/26/2024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AE2A9E4-F545-46A7-BAC5-5A1CA05BB9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BFD5807-8772-4055-AE6A-ADCA9272B7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14706C-4134-45BE-AC30-66B32FD3B8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19297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D39596-2DA2-4C9F-AE19-D6A659CA00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BBE6A58-0CC7-4B0B-8923-7066EA1D369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4B135AF-F7ED-4DDE-8440-5238C450811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9750A3E-5262-47FF-83A9-0EEFDC1853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C97B7D-6912-4A81-9227-0D1E92018CF3}" type="datetimeFigureOut">
              <a:rPr lang="en-US" smtClean="0"/>
              <a:t>9/26/2024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64370A8-A095-4BD4-B9B3-41CB04931D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294679C-39B2-4DCF-81CE-80398B9630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14706C-4134-45BE-AC30-66B32FD3B8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47337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3BBF824-D6FA-4FF6-9DCB-AED7F5D719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6E5C0B1-95ED-46F4-878A-519B2AD5608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179177A-09C9-4F0F-B5EA-F570BA9496F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C97B7D-6912-4A81-9227-0D1E92018CF3}" type="datetimeFigureOut">
              <a:rPr lang="en-US" smtClean="0"/>
              <a:t>9/26/2024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130068D-87B7-48A7-B659-467B9017A7A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F042FB5-96D1-4668-8203-61F5DFCA79D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14706C-4134-45BE-AC30-66B32FD3B8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77147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8.png"/><Relationship Id="rId5" Type="http://schemas.openxmlformats.org/officeDocument/2006/relationships/image" Target="../media/image15.png"/><Relationship Id="rId4" Type="http://schemas.openxmlformats.org/officeDocument/2006/relationships/image" Target="../media/image14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8.png"/><Relationship Id="rId4" Type="http://schemas.openxmlformats.org/officeDocument/2006/relationships/image" Target="../media/image7.jp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723E15-24B1-4046-B7E1-9695CEDCF81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E92BDBC-BD73-45E0-B732-933E8B04A30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55038D7-9BA1-4FC0-BCD6-A7A4D4EEB57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B45B6E5B-5CB3-4C62-91E0-BE7B9E43755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04946" y="3843245"/>
            <a:ext cx="6624854" cy="150663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B7053D78-B216-4F69-8798-13EF5B8B8E7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43525" y="2019300"/>
            <a:ext cx="1466850" cy="1582738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DBD24762-F2D5-444A-B9BC-9EC047612A80}"/>
              </a:ext>
            </a:extLst>
          </p:cNvPr>
          <p:cNvSpPr txBox="1"/>
          <p:nvPr/>
        </p:nvSpPr>
        <p:spPr>
          <a:xfrm>
            <a:off x="3714750" y="2570752"/>
            <a:ext cx="6191250" cy="85824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250000"/>
              </a:lnSpc>
            </a:pPr>
            <a:r>
              <a:rPr lang="en-US" sz="2400" b="1" dirty="0">
                <a:ln>
                  <a:solidFill>
                    <a:srgbClr val="FF0000"/>
                  </a:solidFill>
                </a:ln>
                <a:solidFill>
                  <a:srgbClr val="00B0F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Algerian" panose="04020705040A02060702" pitchFamily="82" charset="0"/>
                <a:cs typeface="Times New Roman" panose="02020603050405020304" pitchFamily="18" charset="0"/>
              </a:rPr>
              <a:t>LĨNH VỰC PHÁT TRIỂN NHẬN THỨC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48826D1E-B676-46A9-B72D-9921C747334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676853" y="2073934"/>
            <a:ext cx="666843" cy="714475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AFC41F15-FAE1-4AD5-97C5-E80ED35F7682}"/>
              </a:ext>
            </a:extLst>
          </p:cNvPr>
          <p:cNvSpPr txBox="1"/>
          <p:nvPr/>
        </p:nvSpPr>
        <p:spPr>
          <a:xfrm>
            <a:off x="2876550" y="3702706"/>
            <a:ext cx="6096000" cy="17045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2">
              <a:lnSpc>
                <a:spcPct val="150000"/>
              </a:lnSpc>
            </a:pPr>
            <a:r>
              <a:rPr lang="en-US" sz="1800" dirty="0" err="1">
                <a:ln w="0">
                  <a:solidFill>
                    <a:srgbClr val="0070C0"/>
                  </a:solidFill>
                </a:ln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1800" dirty="0">
                <a:ln w="0">
                  <a:solidFill>
                    <a:srgbClr val="0070C0"/>
                  </a:solidFill>
                </a:ln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n w="0">
                  <a:solidFill>
                    <a:srgbClr val="0070C0"/>
                  </a:solidFill>
                </a:ln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tài</a:t>
            </a:r>
            <a:r>
              <a:rPr lang="en-US" sz="1800" dirty="0">
                <a:ln w="0">
                  <a:solidFill>
                    <a:srgbClr val="0070C0"/>
                  </a:solidFill>
                </a:ln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: </a:t>
            </a:r>
            <a:r>
              <a:rPr lang="en-US" sz="1800" dirty="0" err="1">
                <a:ln w="0">
                  <a:solidFill>
                    <a:srgbClr val="0070C0"/>
                  </a:solidFill>
                </a:ln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1800" dirty="0">
                <a:ln w="0">
                  <a:solidFill>
                    <a:srgbClr val="0070C0"/>
                  </a:solidFill>
                </a:ln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n w="0">
                  <a:solidFill>
                    <a:srgbClr val="0070C0"/>
                  </a:solidFill>
                </a:ln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1800" dirty="0">
                <a:ln w="0">
                  <a:solidFill>
                    <a:srgbClr val="0070C0"/>
                  </a:solidFill>
                </a:ln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n w="0">
                  <a:solidFill>
                    <a:srgbClr val="0070C0"/>
                  </a:solidFill>
                </a:ln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mối</a:t>
            </a:r>
            <a:r>
              <a:rPr lang="en-US" sz="1800" dirty="0">
                <a:ln w="0">
                  <a:solidFill>
                    <a:srgbClr val="0070C0"/>
                  </a:solidFill>
                </a:ln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n w="0">
                  <a:solidFill>
                    <a:srgbClr val="0070C0"/>
                  </a:solidFill>
                </a:ln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1800" dirty="0">
                <a:ln w="0">
                  <a:solidFill>
                    <a:srgbClr val="0070C0"/>
                  </a:solidFill>
                </a:ln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n w="0">
                  <a:solidFill>
                    <a:srgbClr val="0070C0"/>
                  </a:solidFill>
                </a:ln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hệ</a:t>
            </a:r>
            <a:r>
              <a:rPr lang="en-US" sz="1800" dirty="0">
                <a:ln w="0">
                  <a:solidFill>
                    <a:srgbClr val="0070C0"/>
                  </a:solidFill>
                </a:ln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n w="0">
                  <a:solidFill>
                    <a:srgbClr val="0070C0"/>
                  </a:solidFill>
                </a:ln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sz="1800" dirty="0">
                <a:ln w="0">
                  <a:solidFill>
                    <a:srgbClr val="0070C0"/>
                  </a:solidFill>
                </a:ln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n w="0">
                  <a:solidFill>
                    <a:srgbClr val="0070C0"/>
                  </a:solidFill>
                </a:ln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1800" dirty="0">
                <a:ln w="0">
                  <a:solidFill>
                    <a:srgbClr val="0070C0"/>
                  </a:solidFill>
                </a:ln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n w="0">
                  <a:solidFill>
                    <a:srgbClr val="0070C0"/>
                  </a:solidFill>
                </a:ln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endParaRPr lang="en-US" sz="1800" dirty="0">
              <a:ln w="0">
                <a:solidFill>
                  <a:srgbClr val="0070C0"/>
                </a:solidFill>
              </a:ln>
              <a:solidFill>
                <a:srgbClr val="00206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2">
              <a:lnSpc>
                <a:spcPct val="150000"/>
              </a:lnSpc>
            </a:pPr>
            <a:r>
              <a:rPr lang="en-US" sz="1800" dirty="0" err="1">
                <a:ln w="0">
                  <a:solidFill>
                    <a:srgbClr val="0070C0"/>
                  </a:solidFill>
                </a:ln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Lứa</a:t>
            </a:r>
            <a:r>
              <a:rPr lang="en-US" sz="1800" dirty="0">
                <a:ln w="0">
                  <a:solidFill>
                    <a:srgbClr val="0070C0"/>
                  </a:solidFill>
                </a:ln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n w="0">
                  <a:solidFill>
                    <a:srgbClr val="0070C0"/>
                  </a:solidFill>
                </a:ln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tuổi</a:t>
            </a:r>
            <a:r>
              <a:rPr lang="en-US" sz="1800" dirty="0">
                <a:ln w="0">
                  <a:solidFill>
                    <a:srgbClr val="0070C0"/>
                  </a:solidFill>
                </a:ln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: </a:t>
            </a:r>
            <a:r>
              <a:rPr lang="en-US" sz="1800" dirty="0" err="1">
                <a:ln w="0">
                  <a:solidFill>
                    <a:srgbClr val="0070C0"/>
                  </a:solidFill>
                </a:ln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Mẫu</a:t>
            </a:r>
            <a:r>
              <a:rPr lang="en-US" sz="1800" dirty="0">
                <a:ln w="0">
                  <a:solidFill>
                    <a:srgbClr val="0070C0"/>
                  </a:solidFill>
                </a:ln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n w="0">
                  <a:solidFill>
                    <a:srgbClr val="0070C0"/>
                  </a:solidFill>
                </a:ln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1800" dirty="0">
                <a:ln w="0">
                  <a:solidFill>
                    <a:srgbClr val="0070C0"/>
                  </a:solidFill>
                </a:ln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n w="0">
                  <a:solidFill>
                    <a:srgbClr val="0070C0"/>
                  </a:solidFill>
                </a:ln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nhỡ</a:t>
            </a:r>
            <a:r>
              <a:rPr lang="en-US" sz="1800" dirty="0">
                <a:ln w="0">
                  <a:solidFill>
                    <a:srgbClr val="0070C0"/>
                  </a:solidFill>
                </a:ln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4-5 </a:t>
            </a:r>
            <a:r>
              <a:rPr lang="en-US" sz="1800" dirty="0" err="1">
                <a:ln w="0">
                  <a:solidFill>
                    <a:srgbClr val="0070C0"/>
                  </a:solidFill>
                </a:ln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tuổi</a:t>
            </a:r>
            <a:endParaRPr lang="en-US" sz="1800" dirty="0">
              <a:ln w="0">
                <a:solidFill>
                  <a:srgbClr val="0070C0"/>
                </a:solidFill>
              </a:ln>
              <a:solidFill>
                <a:srgbClr val="00206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2">
              <a:lnSpc>
                <a:spcPct val="150000"/>
              </a:lnSpc>
            </a:pPr>
            <a:r>
              <a:rPr lang="en-US" sz="1800" dirty="0" err="1">
                <a:ln w="0">
                  <a:solidFill>
                    <a:srgbClr val="0070C0"/>
                  </a:solidFill>
                </a:ln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1800" dirty="0">
                <a:ln w="0">
                  <a:solidFill>
                    <a:srgbClr val="0070C0"/>
                  </a:solidFill>
                </a:ln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n w="0">
                  <a:solidFill>
                    <a:srgbClr val="0070C0"/>
                  </a:solidFill>
                </a:ln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sz="1800" dirty="0">
                <a:ln w="0">
                  <a:solidFill>
                    <a:srgbClr val="0070C0"/>
                  </a:solidFill>
                </a:ln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: Nguyễn </a:t>
            </a:r>
            <a:r>
              <a:rPr lang="en-US" sz="1800" dirty="0" err="1">
                <a:ln w="0">
                  <a:solidFill>
                    <a:srgbClr val="0070C0"/>
                  </a:solidFill>
                </a:ln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r>
              <a:rPr lang="en-US" sz="1800" dirty="0">
                <a:ln w="0">
                  <a:solidFill>
                    <a:srgbClr val="0070C0"/>
                  </a:solidFill>
                </a:ln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n w="0">
                  <a:solidFill>
                    <a:srgbClr val="0070C0"/>
                  </a:solidFill>
                </a:ln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Thường</a:t>
            </a:r>
            <a:endParaRPr lang="en-US" sz="1800" dirty="0">
              <a:ln w="0">
                <a:solidFill>
                  <a:srgbClr val="0070C0"/>
                </a:solidFill>
              </a:ln>
              <a:solidFill>
                <a:srgbClr val="00206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2">
              <a:lnSpc>
                <a:spcPct val="150000"/>
              </a:lnSpc>
            </a:pPr>
            <a:r>
              <a:rPr lang="en-US" sz="1800" dirty="0">
                <a:ln w="0">
                  <a:solidFill>
                    <a:srgbClr val="0070C0"/>
                  </a:solidFill>
                </a:ln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Nguyễn Minh </a:t>
            </a:r>
            <a:r>
              <a:rPr lang="en-US" sz="1800" dirty="0" err="1">
                <a:ln w="0">
                  <a:solidFill>
                    <a:srgbClr val="0070C0"/>
                  </a:solidFill>
                </a:ln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Yến</a:t>
            </a:r>
            <a:endParaRPr lang="en-US" sz="1800" dirty="0">
              <a:ln w="0">
                <a:solidFill>
                  <a:srgbClr val="0070C0"/>
                </a:solidFill>
              </a:ln>
              <a:solidFill>
                <a:srgbClr val="00206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7653636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E4AA82-6382-4C80-BE0D-3C750689CD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777B2E8-0799-402D-BA7E-A982CCBE218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E370C49-982F-4C94-98A1-D215DE953C7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17473" y="124868"/>
            <a:ext cx="5407427" cy="350024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736B06AC-EAFF-4597-A8F4-CB97F5A512F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17473" y="3764952"/>
            <a:ext cx="5407427" cy="30634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83573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19F82CC2-3D24-46AC-869F-1592C788B20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7199234" y="0"/>
            <a:ext cx="4992766" cy="68580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EBB9BE61-F9F8-430D-9345-44F1604B50F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435600" cy="68580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ADA6F87D-7015-4E9D-87BE-19A94D684B29}"/>
              </a:ext>
            </a:extLst>
          </p:cNvPr>
          <p:cNvSpPr txBox="1"/>
          <p:nvPr/>
        </p:nvSpPr>
        <p:spPr>
          <a:xfrm>
            <a:off x="3035300" y="3594100"/>
            <a:ext cx="68707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>
                <a:solidFill>
                  <a:srgbClr val="FF0000"/>
                </a:solidFill>
              </a:rPr>
              <a:t>CÁM ƠN BẠN ĐÃ XEM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42F7E6F-F19F-436B-8BE1-DDB2CFECF96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2765" y="707616"/>
            <a:ext cx="2206469" cy="2314984"/>
          </a:xfrm>
          <a:prstGeom prst="rect">
            <a:avLst/>
          </a:prstGeom>
        </p:spPr>
      </p:pic>
      <p:pic>
        <p:nvPicPr>
          <p:cNvPr id="6" name="y2mate.com - KARAOKE EM ĐI QUA NGÃ TƯ ĐƯỜNG PHỐ BEAT CHUẨN CÓ GIAI ĐIỆU   NHẠC BEAT MẦM NON  VTT VLOG">
            <a:hlinkClick r:id="" action="ppaction://media"/>
            <a:extLst>
              <a:ext uri="{FF2B5EF4-FFF2-40B4-BE49-F238E27FC236}">
                <a16:creationId xmlns:a16="http://schemas.microsoft.com/office/drawing/2014/main" id="{B96C785C-26FC-4BDB-BD02-8BE93F3FC533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0788649" y="5343525"/>
            <a:ext cx="974725" cy="974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75864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8.33333E-7 4.81481E-6 L -2.95987E-17 -3.7037E-7 " pathEditMode="relative" rAng="0" ptsTypes="AA">
                                      <p:cBhvr>
                                        <p:cTn id="6" dur="50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" y="-3565"/>
                                    </p:animMotion>
                                    <p:animRot by="1500000">
                                      <p:cBhvr>
                                        <p:cTn id="7" dur="2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25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25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250" fill="hold">
                                          <p:stCondLst>
                                            <p:cond delay="7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" dur="88633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F2C473-5455-4732-B91C-ECE5249350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" name="Content Placeholder 4" descr="A cartoon of a couple of birds&#10;&#10;Description automatically generated with medium confidence">
            <a:extLst>
              <a:ext uri="{FF2B5EF4-FFF2-40B4-BE49-F238E27FC236}">
                <a16:creationId xmlns:a16="http://schemas.microsoft.com/office/drawing/2014/main" id="{8F65F87E-B0D0-46DA-BBEB-5A0BDE0B761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0754"/>
          </a:xfr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E7A970BA-C8AF-4CD6-8279-CF9A1FA3BE8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4931" y="1056480"/>
            <a:ext cx="6693988" cy="1450974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825CCE77-1757-48C6-B3DE-6E64CA3D3D5C}"/>
              </a:ext>
            </a:extLst>
          </p:cNvPr>
          <p:cNvSpPr txBox="1"/>
          <p:nvPr/>
        </p:nvSpPr>
        <p:spPr>
          <a:xfrm>
            <a:off x="2981325" y="2779046"/>
            <a:ext cx="71247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hát</a:t>
            </a:r>
            <a:r>
              <a:rPr lang="en-US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Vui</a:t>
            </a:r>
            <a:r>
              <a:rPr lang="en-US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endParaRPr lang="en-US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718965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6D72FD-2E41-4BB0-8DAC-141D361001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7" name="Content Placeholder 6" descr="A cartoon bunny and bear with strawberries on a yellow background&#10;&#10;Description automatically generated">
            <a:extLst>
              <a:ext uri="{FF2B5EF4-FFF2-40B4-BE49-F238E27FC236}">
                <a16:creationId xmlns:a16="http://schemas.microsoft.com/office/drawing/2014/main" id="{06683275-B535-4AB5-80D2-EEEF033DCF8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20730"/>
          </a:xfr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8BD5F71F-B3BD-42D8-AC68-1C65073C21B3}"/>
              </a:ext>
            </a:extLst>
          </p:cNvPr>
          <p:cNvSpPr txBox="1"/>
          <p:nvPr/>
        </p:nvSpPr>
        <p:spPr>
          <a:xfrm>
            <a:off x="1809749" y="658574"/>
            <a:ext cx="6829425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</a:rPr>
              <a:t>HĐ1: </a:t>
            </a:r>
            <a:r>
              <a:rPr lang="en-US" sz="2800" b="1" i="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</a:rPr>
              <a:t>Khám</a:t>
            </a:r>
            <a:r>
              <a:rPr lang="en-US" sz="2800" b="1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en-US" sz="2800" b="1" i="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</a:rPr>
              <a:t>phá</a:t>
            </a:r>
            <a:r>
              <a:rPr lang="en-US" sz="2800" b="1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</a:rPr>
              <a:t>: </a:t>
            </a:r>
            <a:r>
              <a:rPr lang="en-US" sz="2800" b="1" i="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</a:rPr>
              <a:t>Trò</a:t>
            </a:r>
            <a:r>
              <a:rPr lang="en-US" sz="2800" b="1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en-US" sz="2800" b="1" i="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</a:rPr>
              <a:t>chơi</a:t>
            </a:r>
            <a:r>
              <a:rPr lang="en-US" sz="2800" b="1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en-US" sz="2800" b="1" i="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</a:rPr>
              <a:t>Tìm</a:t>
            </a:r>
            <a:r>
              <a:rPr lang="en-US" sz="2800" b="1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en-US" sz="2800" b="1" i="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</a:rPr>
              <a:t>bạn</a:t>
            </a:r>
            <a:r>
              <a:rPr lang="en-US" sz="2800" b="1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en-US" sz="2800" b="1" i="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</a:rPr>
              <a:t>thân</a:t>
            </a:r>
            <a:endParaRPr lang="en-US" sz="2800" dirty="0">
              <a:solidFill>
                <a:srgbClr val="FF0000"/>
              </a:solidFill>
            </a:endParaRPr>
          </a:p>
        </p:txBody>
      </p:sp>
      <p:pic>
        <p:nvPicPr>
          <p:cNvPr id="10" name="y2mate.com - TÌNH BẠN DIỆU KỲ ANHVU REMIX Zumba Kids by MINH THUẬNVideo hướng dẫn bấm  góc phải">
            <a:hlinkClick r:id="" action="ppaction://media"/>
            <a:extLst>
              <a:ext uri="{FF2B5EF4-FFF2-40B4-BE49-F238E27FC236}">
                <a16:creationId xmlns:a16="http://schemas.microsoft.com/office/drawing/2014/main" id="{8F54A505-2586-4BD4-BFB5-545C98102C25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892800" y="3225800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03840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91059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EA96CA-5A9C-4CDC-B3F9-839CC702A5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 descr="A yellow and pink flower pattern&#10;&#10;Description automatically generated">
            <a:extLst>
              <a:ext uri="{FF2B5EF4-FFF2-40B4-BE49-F238E27FC236}">
                <a16:creationId xmlns:a16="http://schemas.microsoft.com/office/drawing/2014/main" id="{673BB74D-BDA1-4052-B890-D9B8F9CF249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1451" y="0"/>
            <a:ext cx="12087225" cy="6799064"/>
          </a:xfr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A9A6DC31-99C8-4CA1-BB46-4931ABEDDC80}"/>
              </a:ext>
            </a:extLst>
          </p:cNvPr>
          <p:cNvSpPr txBox="1"/>
          <p:nvPr/>
        </p:nvSpPr>
        <p:spPr>
          <a:xfrm>
            <a:off x="1809750" y="1362760"/>
            <a:ext cx="8382000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3200" b="1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</a:rPr>
              <a:t>HĐ2: Giải thích ( Chia sẻ ): Dạy trẻ so sánh sự bằng nhau về số lượng của 2 nhóm đồ vật.</a:t>
            </a:r>
            <a:endParaRPr lang="en-US" sz="32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600850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CB37E2-93D9-4E30-947A-C4E3D2DE39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3C5C369-5BB4-45DA-B212-7F47AB48643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4E1A5D8-775C-43A1-B1B2-8AE961625D1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658307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CB37E2-93D9-4E30-947A-C4E3D2DE39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3C5C369-5BB4-45DA-B212-7F47AB48643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4E1A5D8-775C-43A1-B1B2-8AE961625D1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DF94B61E-1571-45A6-950B-B15C8B1FCA6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4032" y="3429000"/>
            <a:ext cx="13140517" cy="342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965431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EA96CA-5A9C-4CDC-B3F9-839CC702A5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 descr="A yellow and pink flower pattern&#10;&#10;Description automatically generated">
            <a:extLst>
              <a:ext uri="{FF2B5EF4-FFF2-40B4-BE49-F238E27FC236}">
                <a16:creationId xmlns:a16="http://schemas.microsoft.com/office/drawing/2014/main" id="{673BB74D-BDA1-4052-B890-D9B8F9CF249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1451" y="-9525"/>
            <a:ext cx="12087225" cy="6799064"/>
          </a:xfr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992B68B8-7792-4359-9178-BBB70C2BEB00}"/>
              </a:ext>
            </a:extLst>
          </p:cNvPr>
          <p:cNvSpPr txBox="1"/>
          <p:nvPr/>
        </p:nvSpPr>
        <p:spPr>
          <a:xfrm>
            <a:off x="2000249" y="1487994"/>
            <a:ext cx="8105775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</a:rPr>
              <a:t>HĐ3: </a:t>
            </a:r>
            <a:r>
              <a:rPr lang="en-US" sz="3600" b="1" i="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</a:rPr>
              <a:t>Áp</a:t>
            </a:r>
            <a:r>
              <a:rPr lang="en-US" sz="3600" b="1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en-US" sz="3600" b="1" i="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</a:rPr>
              <a:t>dụng</a:t>
            </a:r>
            <a:r>
              <a:rPr lang="en-US" sz="3600" b="1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</a:rPr>
              <a:t> ( </a:t>
            </a:r>
            <a:r>
              <a:rPr lang="en-US" sz="3600" b="1" i="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</a:rPr>
              <a:t>Mở</a:t>
            </a:r>
            <a:r>
              <a:rPr lang="en-US" sz="3600" b="1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en-US" sz="3600" b="1" i="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</a:rPr>
              <a:t>rộng</a:t>
            </a:r>
            <a:r>
              <a:rPr lang="en-US" sz="3600" b="1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</a:rPr>
              <a:t> – </a:t>
            </a:r>
            <a:r>
              <a:rPr lang="en-US" sz="3600" b="1" i="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</a:rPr>
              <a:t>củng</a:t>
            </a:r>
            <a:r>
              <a:rPr lang="en-US" sz="3600" b="1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en-US" sz="3600" b="1" i="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</a:rPr>
              <a:t>cố</a:t>
            </a:r>
            <a:r>
              <a:rPr lang="en-US" sz="3600" b="1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</a:rPr>
              <a:t>)</a:t>
            </a:r>
            <a:endParaRPr lang="en-US" sz="36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730960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6D72FD-2E41-4BB0-8DAC-141D361001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7" name="Content Placeholder 6" descr="A cartoon bunny and bear with strawberries on a yellow background&#10;&#10;Description automatically generated">
            <a:extLst>
              <a:ext uri="{FF2B5EF4-FFF2-40B4-BE49-F238E27FC236}">
                <a16:creationId xmlns:a16="http://schemas.microsoft.com/office/drawing/2014/main" id="{06683275-B535-4AB5-80D2-EEEF033DCF8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20730"/>
          </a:xfr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E682A86A-3A61-44FC-8739-1C957FB9BD0E}"/>
              </a:ext>
            </a:extLst>
          </p:cNvPr>
          <p:cNvSpPr txBox="1"/>
          <p:nvPr/>
        </p:nvSpPr>
        <p:spPr>
          <a:xfrm>
            <a:off x="2486025" y="1105911"/>
            <a:ext cx="619125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3200" b="1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</a:rPr>
              <a:t>Trò chơi 1: “ Thi xem ai nhanh”</a:t>
            </a:r>
            <a:endParaRPr lang="en-US" sz="32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575257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6D72FD-2E41-4BB0-8DAC-141D361001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7" name="Content Placeholder 6" descr="A cartoon bunny and bear with strawberries on a yellow background&#10;&#10;Description automatically generated">
            <a:extLst>
              <a:ext uri="{FF2B5EF4-FFF2-40B4-BE49-F238E27FC236}">
                <a16:creationId xmlns:a16="http://schemas.microsoft.com/office/drawing/2014/main" id="{06683275-B535-4AB5-80D2-EEEF033DCF8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20730"/>
          </a:xfr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ED4E0D2A-3F43-4208-85DE-5A04523AD713}"/>
              </a:ext>
            </a:extLst>
          </p:cNvPr>
          <p:cNvSpPr txBox="1"/>
          <p:nvPr/>
        </p:nvSpPr>
        <p:spPr>
          <a:xfrm>
            <a:off x="2295525" y="1205984"/>
            <a:ext cx="619125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3600" b="1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</a:rPr>
              <a:t>Trò chơi 2: “Bé khéo tay”</a:t>
            </a:r>
            <a:endParaRPr lang="en-US" sz="36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356661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</TotalTime>
  <Words>110</Words>
  <Application>Microsoft Office PowerPoint</Application>
  <PresentationFormat>Widescreen</PresentationFormat>
  <Paragraphs>12</Paragraphs>
  <Slides>11</Slides>
  <Notes>0</Notes>
  <HiddenSlides>0</HiddenSlides>
  <MMClips>2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7" baseType="lpstr">
      <vt:lpstr>Algerian</vt:lpstr>
      <vt:lpstr>Arial</vt:lpstr>
      <vt:lpstr>Calibri</vt:lpstr>
      <vt:lpstr>Calibri Light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Mymy nguyễn</dc:creator>
  <cp:lastModifiedBy>Mymy nguyễn</cp:lastModifiedBy>
  <cp:revision>1</cp:revision>
  <dcterms:created xsi:type="dcterms:W3CDTF">2024-09-26T17:05:41Z</dcterms:created>
  <dcterms:modified xsi:type="dcterms:W3CDTF">2024-09-26T17:25:11Z</dcterms:modified>
</cp:coreProperties>
</file>