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29"/>
  </p:notesMasterIdLst>
  <p:sldIdLst>
    <p:sldId id="262" r:id="rId7"/>
    <p:sldId id="263" r:id="rId8"/>
    <p:sldId id="256" r:id="rId9"/>
    <p:sldId id="257" r:id="rId10"/>
    <p:sldId id="258" r:id="rId11"/>
    <p:sldId id="259" r:id="rId12"/>
    <p:sldId id="260" r:id="rId13"/>
    <p:sldId id="280" r:id="rId14"/>
    <p:sldId id="266" r:id="rId15"/>
    <p:sldId id="284" r:id="rId16"/>
    <p:sldId id="281" r:id="rId17"/>
    <p:sldId id="269" r:id="rId18"/>
    <p:sldId id="285" r:id="rId19"/>
    <p:sldId id="282" r:id="rId20"/>
    <p:sldId id="273" r:id="rId21"/>
    <p:sldId id="286" r:id="rId22"/>
    <p:sldId id="283" r:id="rId23"/>
    <p:sldId id="276" r:id="rId24"/>
    <p:sldId id="287" r:id="rId25"/>
    <p:sldId id="288" r:id="rId26"/>
    <p:sldId id="278" r:id="rId27"/>
    <p:sldId id="279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83" d="100"/>
          <a:sy n="83" d="100"/>
        </p:scale>
        <p:origin x="80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E9B5-05BB-4A13-9EBE-D64C938BCE47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6881-23AF-4561-A3CF-966719AF90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56881-23AF-4561-A3CF-966719AF90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E136-014E-43B2-9876-7364DED1B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38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817B-B6BB-4095-B93E-B7BE85E65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8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9437-03AA-401C-A60A-98817C3C2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0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D6E05-AFA3-4214-B15B-665EC39BF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99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BCC92-C953-4954-B935-762B36C2D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9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DBBAA-6789-4345-9219-4ADAC437E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7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96A9-FE7B-457F-9703-EA45D3FC7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636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20DE-8818-42BA-A5B8-C4C91262C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78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8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FC8B-28BC-46A6-ADE4-D90D10BBD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6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015CF-083E-4A82-B4C6-5271BFAE3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76667-D52C-4D5A-AE7F-8B7939150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807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4FAE3-6886-47F8-8084-7C43623A0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03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1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7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97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49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7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7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81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96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4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80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42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30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2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49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9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25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0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04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41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8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72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78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2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7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4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8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5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50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71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44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74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82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53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8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94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44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34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58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6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9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70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607A-5EBC-46A2-8035-181A91F6FC0D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4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4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4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5863E-B180-4739-A657-AFE7EE94C4F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6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8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2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6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7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8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-1" r="3198" b="33861"/>
          <a:stretch/>
        </p:blipFill>
        <p:spPr bwMode="auto">
          <a:xfrm>
            <a:off x="0" y="-116925"/>
            <a:ext cx="9144000" cy="52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0648" y="590961"/>
            <a:ext cx="5932585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016354"/>
            <a:ext cx="6838154" cy="76944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THƠ: ĐOÀN TÀU LĂN BÁNH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1892" y="3379789"/>
            <a:ext cx="184730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Time" pitchFamily="34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2469966" y="-116925"/>
            <a:ext cx="4572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065153" y="1769456"/>
            <a:ext cx="5381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44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49"/>
            <a:ext cx="7848600" cy="417195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7027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912435" y="714192"/>
            <a:ext cx="5791200" cy="4467225"/>
            <a:chOff x="1872" y="288"/>
            <a:chExt cx="3648" cy="3752"/>
          </a:xfrm>
        </p:grpSpPr>
        <p:sp>
          <p:nvSpPr>
            <p:cNvPr id="17418" name="Oval 5"/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19" name="Line 6"/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0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1" name="Line 8"/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2" name="Text Box 9"/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7424" name="Text Box 11"/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17425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8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7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7" name="Text Box 14"/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17413" name="Group 15"/>
          <p:cNvGrpSpPr>
            <a:grpSpLocks/>
          </p:cNvGrpSpPr>
          <p:nvPr/>
        </p:nvGrpSpPr>
        <p:grpSpPr bwMode="auto">
          <a:xfrm rot="-883164">
            <a:off x="1471613" y="160338"/>
            <a:ext cx="2924175" cy="1460500"/>
            <a:chOff x="366" y="185"/>
            <a:chExt cx="1842" cy="1227"/>
          </a:xfrm>
        </p:grpSpPr>
        <p:sp>
          <p:nvSpPr>
            <p:cNvPr id="17416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17" name="Oval 17"/>
            <p:cNvSpPr>
              <a:spLocks noChangeArrowheads="1"/>
            </p:cNvSpPr>
            <p:nvPr/>
          </p:nvSpPr>
          <p:spPr bwMode="auto">
            <a:xfrm>
              <a:off x="366" y="185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7122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26372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71" fill="hold"/>
                                        <p:tgtEl>
                                          <p:spTgt spid="47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3413125" y="23701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8435" name="Group 1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18437" name="Picture 12" descr="dayho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480" cy="403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13" descr="day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0"/>
              <a:ext cx="480" cy="40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14" descr="dayho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28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5" descr="dayho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80"/>
              <a:ext cx="5328" cy="24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371600" y="1262419"/>
            <a:ext cx="66278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54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Tàu được em bé làm bằng những cái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gì</a:t>
            </a:r>
            <a:r>
              <a:rPr lang="vi-VN" sz="54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?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  </a:t>
            </a:r>
            <a:r>
              <a:rPr lang="vi-VN" sz="54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Nó chạy như thế nào?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6065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17195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900050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3048000" y="664277"/>
            <a:ext cx="5791200" cy="4467225"/>
            <a:chOff x="1872" y="288"/>
            <a:chExt cx="3648" cy="3752"/>
          </a:xfrm>
        </p:grpSpPr>
        <p:sp>
          <p:nvSpPr>
            <p:cNvPr id="21514" name="Oval 5"/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5" name="Line 6"/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6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7" name="Line 8"/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21519" name="Text Box 10"/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1520" name="Text Box 11"/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21521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8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7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14"/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21509" name="Group 15"/>
          <p:cNvGrpSpPr>
            <a:grpSpLocks/>
          </p:cNvGrpSpPr>
          <p:nvPr/>
        </p:nvGrpSpPr>
        <p:grpSpPr bwMode="auto">
          <a:xfrm rot="-883164">
            <a:off x="1354138" y="174625"/>
            <a:ext cx="3043237" cy="1462088"/>
            <a:chOff x="291" y="184"/>
            <a:chExt cx="1917" cy="1228"/>
          </a:xfrm>
        </p:grpSpPr>
        <p:sp>
          <p:nvSpPr>
            <p:cNvPr id="21512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3" name="Oval 17"/>
            <p:cNvSpPr>
              <a:spLocks noChangeArrowheads="1"/>
            </p:cNvSpPr>
            <p:nvPr/>
          </p:nvSpPr>
          <p:spPr bwMode="auto">
            <a:xfrm>
              <a:off x="291" y="184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9172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22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29744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71" fill="hold"/>
                                        <p:tgtEl>
                                          <p:spTgt spid="49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7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" y="1121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57200" y="1281296"/>
            <a:ext cx="5867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/>
              </a:rPr>
              <a:t>+</a:t>
            </a:r>
            <a:r>
              <a:rPr lang="vi-VN" sz="4000" dirty="0">
                <a:solidFill>
                  <a:srgbClr val="002060"/>
                </a:solidFill>
                <a:latin typeface="Times New Roman"/>
              </a:rPr>
              <a:t>Bé nói gì với mẹ? </a:t>
            </a:r>
            <a:endParaRPr lang="en-US" sz="4000" dirty="0">
              <a:solidFill>
                <a:srgbClr val="00206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/>
              </a:rPr>
              <a:t>+</a:t>
            </a:r>
            <a:r>
              <a:rPr lang="vi-VN" sz="4000" dirty="0">
                <a:solidFill>
                  <a:srgbClr val="002060"/>
                </a:solidFill>
                <a:latin typeface="Times New Roman"/>
              </a:rPr>
              <a:t>Bé đã đưa cái gì cho mẹ</a:t>
            </a:r>
            <a:r>
              <a:rPr lang="en-US" sz="40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450786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514350"/>
            <a:ext cx="7924800" cy="4171950"/>
            <a:chOff x="609600" y="685800"/>
            <a:chExt cx="7924800" cy="5562600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44" y="692573"/>
              <a:ext cx="3955856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965771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0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2743200" y="739509"/>
            <a:ext cx="5791200" cy="4467225"/>
            <a:chOff x="1872" y="288"/>
            <a:chExt cx="3648" cy="3752"/>
          </a:xfrm>
        </p:grpSpPr>
        <p:sp>
          <p:nvSpPr>
            <p:cNvPr id="24586" name="Oval 5"/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" name="Line 6"/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" name="Line 8"/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" name="Text Box 9"/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4592" name="Text Box 11"/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24593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8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7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Text Box 14"/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24581" name="Group 15"/>
          <p:cNvGrpSpPr>
            <a:grpSpLocks/>
          </p:cNvGrpSpPr>
          <p:nvPr/>
        </p:nvGrpSpPr>
        <p:grpSpPr bwMode="auto">
          <a:xfrm rot="-883164">
            <a:off x="1454150" y="203200"/>
            <a:ext cx="2947988" cy="1420813"/>
            <a:chOff x="351" y="219"/>
            <a:chExt cx="1857" cy="1193"/>
          </a:xfrm>
        </p:grpSpPr>
        <p:sp>
          <p:nvSpPr>
            <p:cNvPr id="24584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" name="Oval 17"/>
            <p:cNvSpPr>
              <a:spLocks noChangeArrowheads="1"/>
            </p:cNvSpPr>
            <p:nvPr/>
          </p:nvSpPr>
          <p:spPr bwMode="auto">
            <a:xfrm>
              <a:off x="351" y="219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51218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19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7564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71" fill="hold"/>
                                        <p:tgtEl>
                                          <p:spTgt spid="51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31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51097" y="685384"/>
            <a:ext cx="61403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/>
            <a:r>
              <a:rPr lang="en-US" sz="3200" dirty="0">
                <a:solidFill>
                  <a:srgbClr val="C00000"/>
                </a:solidFill>
                <a:latin typeface="Times New Roman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Times New Roman"/>
              </a:rPr>
              <a:t>Cuối cùng chuyện gì xảy ra?</a:t>
            </a:r>
            <a:endParaRPr lang="en-US" sz="3200" dirty="0">
              <a:solidFill>
                <a:srgbClr val="C00000"/>
              </a:solidFill>
              <a:latin typeface="Times New Roman"/>
            </a:endParaRPr>
          </a:p>
          <a:p>
            <a:pPr lvl="0" algn="just" eaLnBrk="1" hangingPunct="1"/>
            <a:r>
              <a:rPr lang="en-US" sz="3200" dirty="0">
                <a:solidFill>
                  <a:srgbClr val="C00000"/>
                </a:solidFill>
                <a:latin typeface="Times New Roman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Giải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thích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“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hãm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phanh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”: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sự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giảm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bớt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ngừng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sự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vận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/>
            </a:endParaRPr>
          </a:p>
          <a:p>
            <a:pPr lvl="0" algn="just" eaLnBrk="1" hangingPunct="1"/>
            <a:r>
              <a:rPr lang="vi-VN" sz="3200" dirty="0">
                <a:solidFill>
                  <a:srgbClr val="C00000"/>
                </a:solidFill>
                <a:latin typeface="Times New Roman"/>
              </a:rPr>
              <a:t>=&gt; Giáo dục trẻ: Có mơ ước và thực hiện mơ ước của mình </a:t>
            </a:r>
            <a:r>
              <a:rPr lang="vi-VN" sz="3200" dirty="0">
                <a:solidFill>
                  <a:srgbClr val="002060"/>
                </a:solidFill>
                <a:latin typeface="Times New Roman"/>
              </a:rPr>
              <a:t>…</a:t>
            </a:r>
          </a:p>
        </p:txBody>
      </p:sp>
      <p:pic>
        <p:nvPicPr>
          <p:cNvPr id="32775" name="Picture 7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33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19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19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874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2291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7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"/>
            <a:ext cx="9144000" cy="5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685131" y="12848"/>
            <a:ext cx="6840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147126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Doan-Tau-Nho-Xiu-CLB-Hoa-M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00" end="81250.208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31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62000" y="1200150"/>
            <a:ext cx="723899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/>
            <a:r>
              <a:rPr lang="en-US" sz="3200" dirty="0">
                <a:solidFill>
                  <a:srgbClr val="C00000"/>
                </a:solidFill>
                <a:latin typeface="Times New Roman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Giải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thích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“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hãm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phanh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”: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sự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giảm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bớt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ngừng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sự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vận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/>
            </a:endParaRPr>
          </a:p>
          <a:p>
            <a:pPr lvl="0" algn="just" eaLnBrk="1" hangingPunct="1"/>
            <a:r>
              <a:rPr lang="vi-VN" sz="3200" dirty="0">
                <a:solidFill>
                  <a:srgbClr val="C00000"/>
                </a:solidFill>
                <a:latin typeface="Times New Roman"/>
              </a:rPr>
              <a:t>=&gt; Giáo dục trẻ: Có mơ ước và thực hiện mơ ước của mình </a:t>
            </a:r>
            <a:r>
              <a:rPr lang="en-US" sz="3200" dirty="0">
                <a:solidFill>
                  <a:srgbClr val="002060"/>
                </a:solidFill>
                <a:latin typeface="Times New Roman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32775" name="Picture 7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33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19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19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9192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06874693816278_fil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667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2895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14750"/>
            <a:ext cx="2895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14750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47800" y="800100"/>
            <a:ext cx="586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81928" name="WordArt 8"/>
          <p:cNvSpPr>
            <a:spLocks noChangeArrowheads="1" noChangeShapeType="1" noTextEdit="1"/>
          </p:cNvSpPr>
          <p:nvPr/>
        </p:nvSpPr>
        <p:spPr bwMode="auto">
          <a:xfrm>
            <a:off x="1828800" y="-65901"/>
            <a:ext cx="5905500" cy="247066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08679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286250"/>
            <a:ext cx="8229600" cy="857250"/>
          </a:xfrm>
        </p:spPr>
        <p:txBody>
          <a:bodyPr/>
          <a:lstStyle/>
          <a:p>
            <a:pPr eaLnBrk="1" hangingPunct="1"/>
            <a:endParaRPr lang="en-US" altLang="en-US" sz="24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28676" name="Picture 2" descr="EJ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EJ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WordArt 9"/>
          <p:cNvSpPr>
            <a:spLocks noChangeArrowheads="1" noChangeShapeType="1" noTextEdit="1"/>
          </p:cNvSpPr>
          <p:nvPr/>
        </p:nvSpPr>
        <p:spPr bwMode="auto">
          <a:xfrm>
            <a:off x="1371600" y="971550"/>
            <a:ext cx="6296025" cy="2679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Buổi học kết thúc.</a:t>
            </a:r>
          </a:p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ngoan.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510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398" y="514350"/>
            <a:ext cx="7882003" cy="4114800"/>
            <a:chOff x="656397" y="685800"/>
            <a:chExt cx="6938203" cy="4533900"/>
          </a:xfrm>
        </p:grpSpPr>
        <p:pic>
          <p:nvPicPr>
            <p:cNvPr id="1026" name="Picture 2" descr="D:\download_03122012\doan tau lan banh\logo_rongthe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3122012\doan tau lan banh\bia-acop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54"/>
            <a:stretch/>
          </p:blipFill>
          <p:spPr bwMode="auto">
            <a:xfrm>
              <a:off x="656397" y="685800"/>
              <a:ext cx="3454400" cy="453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817255" y="-144869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thơ</a:t>
            </a:r>
            <a:r>
              <a:rPr lang="en-US" altLang="en-US" sz="3200" b="1" dirty="0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837814" y="4802223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Hữu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12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49"/>
            <a:ext cx="7848600" cy="417195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17195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514350"/>
            <a:ext cx="7924800" cy="4171950"/>
            <a:chOff x="609600" y="685800"/>
            <a:chExt cx="7924800" cy="5562600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44" y="692573"/>
              <a:ext cx="3955856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965771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2291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2894879" y="732930"/>
            <a:ext cx="5791200" cy="4467225"/>
            <a:chOff x="1793" y="-72"/>
            <a:chExt cx="3648" cy="3752"/>
          </a:xfrm>
        </p:grpSpPr>
        <p:sp>
          <p:nvSpPr>
            <p:cNvPr id="14346" name="Oval 5"/>
            <p:cNvSpPr>
              <a:spLocks noChangeArrowheads="1"/>
            </p:cNvSpPr>
            <p:nvPr/>
          </p:nvSpPr>
          <p:spPr bwMode="auto">
            <a:xfrm>
              <a:off x="1793" y="-72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7" name="Line 6"/>
            <p:cNvSpPr>
              <a:spLocks noChangeShapeType="1"/>
            </p:cNvSpPr>
            <p:nvPr/>
          </p:nvSpPr>
          <p:spPr bwMode="auto">
            <a:xfrm>
              <a:off x="3600" y="-72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8" name="Line 7"/>
            <p:cNvSpPr>
              <a:spLocks noChangeShapeType="1"/>
            </p:cNvSpPr>
            <p:nvPr/>
          </p:nvSpPr>
          <p:spPr bwMode="auto">
            <a:xfrm>
              <a:off x="2016" y="84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9" name="Line 8"/>
            <p:cNvSpPr>
              <a:spLocks noChangeShapeType="1"/>
            </p:cNvSpPr>
            <p:nvPr/>
          </p:nvSpPr>
          <p:spPr bwMode="auto">
            <a:xfrm flipH="1">
              <a:off x="2112" y="79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Text Box 9"/>
            <p:cNvSpPr txBox="1">
              <a:spLocks noChangeArrowheads="1"/>
            </p:cNvSpPr>
            <p:nvPr/>
          </p:nvSpPr>
          <p:spPr bwMode="auto">
            <a:xfrm>
              <a:off x="3744" y="26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dirty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4351" name="Text Box 10"/>
            <p:cNvSpPr txBox="1">
              <a:spLocks noChangeArrowheads="1"/>
            </p:cNvSpPr>
            <p:nvPr/>
          </p:nvSpPr>
          <p:spPr bwMode="auto">
            <a:xfrm>
              <a:off x="4560" y="117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4352" name="Text Box 11"/>
            <p:cNvSpPr txBox="1">
              <a:spLocks noChangeArrowheads="1"/>
            </p:cNvSpPr>
            <p:nvPr/>
          </p:nvSpPr>
          <p:spPr bwMode="auto">
            <a:xfrm>
              <a:off x="3696" y="223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14353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42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1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14"/>
            <p:cNvSpPr txBox="1">
              <a:spLocks noChangeArrowheads="1"/>
            </p:cNvSpPr>
            <p:nvPr/>
          </p:nvSpPr>
          <p:spPr bwMode="auto">
            <a:xfrm>
              <a:off x="2993" y="26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dirty="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14341" name="Group 15"/>
          <p:cNvGrpSpPr>
            <a:grpSpLocks/>
          </p:cNvGrpSpPr>
          <p:nvPr/>
        </p:nvGrpSpPr>
        <p:grpSpPr bwMode="auto">
          <a:xfrm rot="-883164">
            <a:off x="1325563" y="152400"/>
            <a:ext cx="3028950" cy="1501775"/>
            <a:chOff x="300" y="150"/>
            <a:chExt cx="1908" cy="1262"/>
          </a:xfrm>
        </p:grpSpPr>
        <p:sp>
          <p:nvSpPr>
            <p:cNvPr id="14344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Oval 17"/>
            <p:cNvSpPr>
              <a:spLocks noChangeArrowheads="1"/>
            </p:cNvSpPr>
            <p:nvPr/>
          </p:nvSpPr>
          <p:spPr bwMode="auto">
            <a:xfrm>
              <a:off x="300" y="150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96274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9720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41314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6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7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4956" y="3855244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265304" y="971550"/>
            <a:ext cx="6858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C00000"/>
                </a:solidFill>
                <a:latin typeface="Times New Roman"/>
              </a:rPr>
              <a:t>+ </a:t>
            </a:r>
            <a:r>
              <a:rPr lang="vi-VN" sz="4000" dirty="0">
                <a:solidFill>
                  <a:srgbClr val="C00000"/>
                </a:solidFill>
                <a:latin typeface="Times New Roman"/>
              </a:rPr>
              <a:t>Bài thơ nói về cái gì? </a:t>
            </a:r>
            <a:r>
              <a:rPr lang="en-US" sz="4000" dirty="0">
                <a:solidFill>
                  <a:srgbClr val="C00000"/>
                </a:solidFill>
                <a:latin typeface="Times New Roman"/>
              </a:rPr>
              <a:t>      </a:t>
            </a:r>
          </a:p>
          <a:p>
            <a:r>
              <a:rPr lang="en-US" sz="4000" dirty="0">
                <a:solidFill>
                  <a:srgbClr val="C00000"/>
                </a:solidFill>
              </a:rPr>
              <a:t>+ </a:t>
            </a: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 rời ga tiếng động cơ của tàu kêu như thế nào?</a:t>
            </a:r>
            <a:b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Và tiếng còi tàu kêu thế nào?</a:t>
            </a:r>
          </a:p>
        </p:txBody>
      </p:sp>
    </p:spTree>
    <p:extLst>
      <p:ext uri="{BB962C8B-B14F-4D97-AF65-F5344CB8AC3E}">
        <p14:creationId xmlns:p14="http://schemas.microsoft.com/office/powerpoint/2010/main" val="8642462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258</Words>
  <Application>Microsoft Office PowerPoint</Application>
  <PresentationFormat>On-screen Show (16:9)</PresentationFormat>
  <Paragraphs>44</Paragraphs>
  <Slides>22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.VnTime</vt:lpstr>
      <vt:lpstr>Arial</vt:lpstr>
      <vt:lpstr>Calibri</vt:lpstr>
      <vt:lpstr>Forte</vt:lpstr>
      <vt:lpstr>Times New Roman</vt:lpstr>
      <vt:lpstr>Office Theme</vt:lpstr>
      <vt:lpstr>1_Default Design</vt:lpstr>
      <vt:lpstr>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DELL</cp:lastModifiedBy>
  <cp:revision>11</cp:revision>
  <dcterms:created xsi:type="dcterms:W3CDTF">2013-01-09T12:24:16Z</dcterms:created>
  <dcterms:modified xsi:type="dcterms:W3CDTF">2024-03-17T09:35:01Z</dcterms:modified>
</cp:coreProperties>
</file>