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1"/>
  </p:notesMasterIdLst>
  <p:sldIdLst>
    <p:sldId id="257" r:id="rId4"/>
    <p:sldId id="277" r:id="rId5"/>
    <p:sldId id="274" r:id="rId6"/>
    <p:sldId id="265" r:id="rId7"/>
    <p:sldId id="275" r:id="rId8"/>
    <p:sldId id="27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5887" autoAdjust="0"/>
  </p:normalViewPr>
  <p:slideViewPr>
    <p:cSldViewPr>
      <p:cViewPr varScale="1">
        <p:scale>
          <a:sx n="63" d="100"/>
          <a:sy n="63" d="100"/>
        </p:scale>
        <p:origin x="6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5CD5B-83D3-4026-A5C2-14B398785406}" type="datetimeFigureOut">
              <a:rPr lang="en-US" smtClean="0"/>
              <a:t>10/6/2024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F8FCF-3AF5-4097-9F03-7FFF9682E1AE}" type="slidenum">
              <a:rPr lang="en-US" smtClean="0"/>
              <a:t>‹#›</a:t>
            </a:fld>
            <a:endParaRPr lang="en-US"/>
          </a:p>
        </p:txBody>
      </p:sp>
    </p:spTree>
    <p:extLst>
      <p:ext uri="{BB962C8B-B14F-4D97-AF65-F5344CB8AC3E}">
        <p14:creationId xmlns:p14="http://schemas.microsoft.com/office/powerpoint/2010/main" val="237326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8099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dirty="0">
                <a:solidFill>
                  <a:schemeClr val="tx1"/>
                </a:solidFill>
                <a:effectLst/>
                <a:latin typeface="Arial" charset="0"/>
                <a:ea typeface="+mn-ea"/>
                <a:cs typeface="Arial" charset="0"/>
              </a:rPr>
              <a:t>Lời chào có một ý nghĩa rất quan trọng. Lời chào trước hết thể hiện thái độ lễ phép, tôn kính của người dưới đối với người trên. Nhận được lời chào, </a:t>
            </a:r>
            <a:r>
              <a:rPr lang="en-US" sz="1200" b="0" i="0" kern="1200" dirty="0" err="1">
                <a:solidFill>
                  <a:schemeClr val="tx1"/>
                </a:solidFill>
                <a:effectLst/>
                <a:latin typeface="Arial" charset="0"/>
                <a:ea typeface="+mn-ea"/>
                <a:cs typeface="Arial" charset="0"/>
              </a:rPr>
              <a:t>mọi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người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sẽ</a:t>
            </a:r>
            <a:r>
              <a:rPr lang="en-US" sz="1200" b="0" i="0" kern="1200" baseline="0" dirty="0">
                <a:solidFill>
                  <a:schemeClr val="tx1"/>
                </a:solidFill>
                <a:effectLst/>
                <a:latin typeface="Arial" charset="0"/>
                <a:ea typeface="+mn-ea"/>
                <a:cs typeface="Arial" charset="0"/>
              </a:rPr>
              <a:t> </a:t>
            </a:r>
            <a:r>
              <a:rPr lang="vi-VN" sz="1200" b="0" i="0" kern="1200" dirty="0">
                <a:solidFill>
                  <a:schemeClr val="tx1"/>
                </a:solidFill>
                <a:effectLst/>
                <a:latin typeface="Arial" charset="0"/>
                <a:ea typeface="+mn-ea"/>
                <a:cs typeface="Arial" charset="0"/>
              </a:rPr>
              <a:t>vui vẻ, hạnh phúc khi nhận được tình cảm yêu mến của những người xung quanh dành cho mình</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Vì</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vậy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a:t>
            </a:r>
            <a:r>
              <a:rPr lang="vi-VN" sz="1200" b="0" i="0" kern="1200" dirty="0">
                <a:solidFill>
                  <a:schemeClr val="tx1"/>
                </a:solidFill>
                <a:effectLst/>
                <a:latin typeface="Arial" charset="0"/>
                <a:ea typeface="+mn-ea"/>
                <a:cs typeface="Arial" charset="0"/>
              </a:rPr>
              <a:t> khi đi học hay đi đâu về các con biết chào hỏi ông, bà, bố ,me. Và cả những người xung quanh như vậy mới là một em bé ngoan, lễ phép các con nhớ chưa nào</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hãy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lại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bài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thơ</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nhiều</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lần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bố</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mẹ</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ông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cũng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nghe</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nhé</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hãy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bố</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mẹ</a:t>
            </a:r>
            <a:r>
              <a:rPr lang="en-US" sz="1200" b="0" i="0" kern="1200" baseline="0" dirty="0">
                <a:solidFill>
                  <a:schemeClr val="tx1"/>
                </a:solidFill>
                <a:effectLst/>
                <a:latin typeface="Arial" charset="0"/>
                <a:ea typeface="+mn-ea"/>
                <a:cs typeface="Arial" charset="0"/>
              </a:rPr>
              <a:t> quay video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gửi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cô</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nhé</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Giờ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của</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chúng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mình</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đến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đây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hết</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rồi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Xin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chào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hẹn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gặp</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lại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trong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những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giờ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sau</a:t>
            </a:r>
            <a:r>
              <a:rPr lang="en-US" sz="1200" b="0" i="0" kern="1200" baseline="0" dirty="0">
                <a:solidFill>
                  <a:schemeClr val="tx1"/>
                </a:solidFill>
                <a:effectLst/>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E4AE271D-0E9F-430C-9CFC-D0B222919D8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3624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957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68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184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8E6377-47BF-4689-8BF4-DECDBE05A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33610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978E9-7E4D-47ED-A69A-40EB162EC8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46446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4CBCE4-8FEA-4035-A10D-2125FC498A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341"/>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313515-5230-4825-8562-E606A5735A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053309"/>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DE0260-3699-4C61-A6CD-D400F021A4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0822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533C7D-E9C9-4E0D-AC18-CF34DFB803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83030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E3E772-829E-4532-AF30-A290CEBB24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40820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181DFA-2265-4D33-A749-8C015C9AC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8622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808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ADA333-2ED1-4B8D-8D6C-81024DD5D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41973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9AB49-5F28-4C50-A453-E60E9B8D2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43559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DD12B0-2F17-468B-B822-1E6A87B13B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365819"/>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8E6377-47BF-4689-8BF4-DECDBE05A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44577"/>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978E9-7E4D-47ED-A69A-40EB162EC8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384955"/>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4CBCE4-8FEA-4035-A10D-2125FC498A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9037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313515-5230-4825-8562-E606A5735A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7325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DE0260-3699-4C61-A6CD-D400F021A4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06691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533C7D-E9C9-4E0D-AC18-CF34DFB803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412345"/>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E3E772-829E-4532-AF30-A290CEBB24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53152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2631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181DFA-2265-4D33-A749-8C015C9AC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18896"/>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ADA333-2ED1-4B8D-8D6C-81024DD5D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31982"/>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9AB49-5F28-4C50-A453-E60E9B8D2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637927"/>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DD12B0-2F17-468B-B822-1E6A87B13B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80238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568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232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97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355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36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125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355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50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2024/10/6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5792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3.jp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400" y="10160"/>
            <a:ext cx="12217400" cy="6892632"/>
            <a:chOff x="0" y="0"/>
            <a:chExt cx="9283680" cy="6892632"/>
          </a:xfrm>
        </p:grpSpPr>
        <p:pic>
          <p:nvPicPr>
            <p:cNvPr id="5" name="4"/>
            <p:cNvPicPr>
              <a:picLocks noChangeAspect="1"/>
            </p:cNvPicPr>
            <p:nvPr/>
          </p:nvPicPr>
          <p:blipFill rotWithShape="1">
            <a:blip r:embed="rId5">
              <a:extLst>
                <a:ext uri="{28A0092B-C50C-407E-A947-70E740481C1C}">
                  <a14:useLocalDpi xmlns:a14="http://schemas.microsoft.com/office/drawing/2010/main" val="0"/>
                </a:ext>
              </a:extLst>
            </a:blip>
            <a:srcRect l="34267" t="41719"/>
            <a:stretch/>
          </p:blipFill>
          <p:spPr>
            <a:xfrm>
              <a:off x="4572000" y="3776557"/>
              <a:ext cx="4685994" cy="3116075"/>
            </a:xfrm>
            <a:prstGeom prst="rect">
              <a:avLst/>
            </a:prstGeom>
          </p:spPr>
        </p:pic>
        <p:pic>
          <p:nvPicPr>
            <p:cNvPr id="6" name="5"/>
            <p:cNvPicPr>
              <a:picLocks noChangeAspect="1"/>
            </p:cNvPicPr>
            <p:nvPr/>
          </p:nvPicPr>
          <p:blipFill rotWithShape="1">
            <a:blip r:embed="rId6">
              <a:extLst>
                <a:ext uri="{28A0092B-C50C-407E-A947-70E740481C1C}">
                  <a14:useLocalDpi xmlns:a14="http://schemas.microsoft.com/office/drawing/2010/main" val="0"/>
                </a:ext>
              </a:extLst>
            </a:blip>
            <a:srcRect r="80000" b="64444"/>
            <a:stretch/>
          </p:blipFill>
          <p:spPr>
            <a:xfrm>
              <a:off x="0" y="0"/>
              <a:ext cx="1658112" cy="2210816"/>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4533" t="32474" r="80000" b="43585"/>
            <a:stretch/>
          </p:blipFill>
          <p:spPr>
            <a:xfrm rot="403540">
              <a:off x="91278" y="2390771"/>
              <a:ext cx="1414272" cy="1641856"/>
            </a:xfrm>
            <a:prstGeom prst="rect">
              <a:avLst/>
            </a:prstGeom>
          </p:spPr>
        </p:pic>
        <p:pic>
          <p:nvPicPr>
            <p:cNvPr id="8" name="7"/>
            <p:cNvPicPr>
              <a:picLocks noChangeAspect="1"/>
            </p:cNvPicPr>
            <p:nvPr/>
          </p:nvPicPr>
          <p:blipFill rotWithShape="1">
            <a:blip r:embed="rId8">
              <a:extLst>
                <a:ext uri="{28A0092B-C50C-407E-A947-70E740481C1C}">
                  <a14:useLocalDpi xmlns:a14="http://schemas.microsoft.com/office/drawing/2010/main" val="0"/>
                </a:ext>
              </a:extLst>
            </a:blip>
            <a:srcRect l="34267" t="5689" r="54000" b="64444"/>
            <a:stretch/>
          </p:blipFill>
          <p:spPr>
            <a:xfrm>
              <a:off x="585216" y="4572000"/>
              <a:ext cx="1072896" cy="2048256"/>
            </a:xfrm>
            <a:prstGeom prst="rect">
              <a:avLst/>
            </a:prstGeom>
          </p:spPr>
        </p:pic>
        <p:pic>
          <p:nvPicPr>
            <p:cNvPr id="9" name="8"/>
            <p:cNvPicPr>
              <a:picLocks noChangeAspect="1"/>
            </p:cNvPicPr>
            <p:nvPr/>
          </p:nvPicPr>
          <p:blipFill rotWithShape="1">
            <a:blip r:embed="rId9">
              <a:extLst>
                <a:ext uri="{28A0092B-C50C-407E-A947-70E740481C1C}">
                  <a14:useLocalDpi xmlns:a14="http://schemas.microsoft.com/office/drawing/2010/main" val="0"/>
                </a:ext>
              </a:extLst>
            </a:blip>
            <a:srcRect l="69333" t="3081" r="19867" b="71083"/>
            <a:stretch/>
          </p:blipFill>
          <p:spPr>
            <a:xfrm rot="21180225">
              <a:off x="8065911" y="219456"/>
              <a:ext cx="987552" cy="1771904"/>
            </a:xfrm>
            <a:prstGeom prst="rect">
              <a:avLst/>
            </a:prstGeom>
          </p:spPr>
        </p:pic>
        <p:pic>
          <p:nvPicPr>
            <p:cNvPr id="13" name="12"/>
            <p:cNvPicPr>
              <a:picLocks noChangeAspect="1"/>
            </p:cNvPicPr>
            <p:nvPr/>
          </p:nvPicPr>
          <p:blipFill rotWithShape="1">
            <a:blip r:embed="rId10">
              <a:extLst>
                <a:ext uri="{28A0092B-C50C-407E-A947-70E740481C1C}">
                  <a14:useLocalDpi xmlns:a14="http://schemas.microsoft.com/office/drawing/2010/main" val="0"/>
                </a:ext>
              </a:extLst>
            </a:blip>
            <a:srcRect l="67133" t="32474" r="14267" b="22252"/>
            <a:stretch/>
          </p:blipFill>
          <p:spPr>
            <a:xfrm>
              <a:off x="7580805" y="3750529"/>
              <a:ext cx="1702875" cy="3108713"/>
            </a:xfrm>
            <a:prstGeom prst="rect">
              <a:avLst/>
            </a:prstGeom>
          </p:spPr>
        </p:pic>
      </p:grpSp>
      <p:pic>
        <p:nvPicPr>
          <p:cNvPr id="3" name="slide1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39264" y="6076477"/>
            <a:ext cx="406400" cy="406400"/>
          </a:xfrm>
          <a:prstGeom prst="rect">
            <a:avLst/>
          </a:prstGeom>
        </p:spPr>
      </p:pic>
      <p:sp>
        <p:nvSpPr>
          <p:cNvPr id="21" name="TextBox 20">
            <a:extLst>
              <a:ext uri="{FF2B5EF4-FFF2-40B4-BE49-F238E27FC236}">
                <a16:creationId xmlns:a16="http://schemas.microsoft.com/office/drawing/2014/main" id="{2F540B5A-AD23-4D99-8BEE-1AFDC81444AA}"/>
              </a:ext>
            </a:extLst>
          </p:cNvPr>
          <p:cNvSpPr txBox="1"/>
          <p:nvPr/>
        </p:nvSpPr>
        <p:spPr>
          <a:xfrm>
            <a:off x="2645663" y="797801"/>
            <a:ext cx="7909247" cy="707886"/>
          </a:xfrm>
          <a:prstGeom prst="rect">
            <a:avLst/>
          </a:prstGeom>
          <a:noFill/>
        </p:spPr>
        <p:txBody>
          <a:bodyPr wrap="square">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a:r>
              <a:rPr lang="en-US" sz="2000" b="1" dirty="0">
                <a:solidFill>
                  <a:srgbClr val="002060"/>
                </a:solidFill>
                <a:latin typeface="Times New Roman" panose="02020603050405020304" pitchFamily="18" charset="0"/>
                <a:cs typeface="Times New Roman" panose="02020603050405020304" pitchFamily="18" charset="0"/>
              </a:rPr>
              <a:t>TRƯỜNG MẦM NON GIANG BIÊN</a:t>
            </a:r>
          </a:p>
        </p:txBody>
      </p:sp>
      <p:pic>
        <p:nvPicPr>
          <p:cNvPr id="22" name="Picture 21">
            <a:extLst>
              <a:ext uri="{FF2B5EF4-FFF2-40B4-BE49-F238E27FC236}">
                <a16:creationId xmlns:a16="http://schemas.microsoft.com/office/drawing/2014/main" id="{EA49D306-D29C-4336-83E6-6ED721FB78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0" y="1681891"/>
            <a:ext cx="600413" cy="629942"/>
          </a:xfrm>
          <a:prstGeom prst="rect">
            <a:avLst/>
          </a:prstGeom>
        </p:spPr>
      </p:pic>
      <p:sp>
        <p:nvSpPr>
          <p:cNvPr id="23" name="TextBox 22">
            <a:extLst>
              <a:ext uri="{FF2B5EF4-FFF2-40B4-BE49-F238E27FC236}">
                <a16:creationId xmlns:a16="http://schemas.microsoft.com/office/drawing/2014/main" id="{67A2653B-EEEA-42D6-B591-AB7FAEBFDA1A}"/>
              </a:ext>
            </a:extLst>
          </p:cNvPr>
          <p:cNvSpPr txBox="1"/>
          <p:nvPr/>
        </p:nvSpPr>
        <p:spPr>
          <a:xfrm>
            <a:off x="2165291" y="2446490"/>
            <a:ext cx="838962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LĨNH VỰC PHÁT TRIỂN THẨM MỸ</a:t>
            </a:r>
          </a:p>
        </p:txBody>
      </p:sp>
      <p:sp>
        <p:nvSpPr>
          <p:cNvPr id="25" name="TextBox 24">
            <a:extLst>
              <a:ext uri="{FF2B5EF4-FFF2-40B4-BE49-F238E27FC236}">
                <a16:creationId xmlns:a16="http://schemas.microsoft.com/office/drawing/2014/main" id="{77490B88-054B-439E-95FE-BC6934F02E83}"/>
              </a:ext>
            </a:extLst>
          </p:cNvPr>
          <p:cNvSpPr txBox="1"/>
          <p:nvPr/>
        </p:nvSpPr>
        <p:spPr>
          <a:xfrm>
            <a:off x="4267200" y="3429000"/>
            <a:ext cx="6705600" cy="1938992"/>
          </a:xfrm>
          <a:prstGeom prst="rect">
            <a:avLst/>
          </a:prstGeom>
          <a:noFill/>
        </p:spPr>
        <p:txBody>
          <a:bodyPr wrap="square">
            <a:spAutoFit/>
          </a:bodyPr>
          <a:lstStyle/>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Đề</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tài</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NDTT: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Dạy</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hát</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Khúc</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hát</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đôi</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bàn</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tay</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p>
          <a:p>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NDKH: NH "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Năm</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ngón</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tay</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ngoan</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Lứa</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tuổi</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MGN 4- 5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tuổi</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Giáo</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viên</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Nguyễn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Thị</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Thường</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Nguyễn Minh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Yến</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409200"/>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797040"/>
          </a:xfrm>
          <a:prstGeom prst="rect">
            <a:avLst/>
          </a:prstGeom>
        </p:spPr>
      </p:pic>
      <p:sp>
        <p:nvSpPr>
          <p:cNvPr id="2" name="TextBox 1"/>
          <p:cNvSpPr txBox="1"/>
          <p:nvPr/>
        </p:nvSpPr>
        <p:spPr>
          <a:xfrm>
            <a:off x="2857500" y="381000"/>
            <a:ext cx="6477000" cy="3170099"/>
          </a:xfrm>
          <a:prstGeom prst="rect">
            <a:avLst/>
          </a:prstGeom>
          <a:noFill/>
        </p:spPr>
        <p:txBody>
          <a:bodyPr wrap="square" rtlCol="0">
            <a:spAutoFit/>
          </a:bodyPr>
          <a:lstStyle/>
          <a:p>
            <a:endParaRPr lang="en-US" sz="4000" b="1" dirty="0">
              <a:solidFill>
                <a:srgbClr val="FF0000"/>
              </a:solidFill>
              <a:latin typeface="Times New Roman" panose="02020603050405020304" pitchFamily="18" charset="0"/>
              <a:cs typeface="Times New Roman" panose="02020603050405020304" pitchFamily="18" charset="0"/>
            </a:endParaRPr>
          </a:p>
          <a:p>
            <a:pPr algn="just">
              <a:spcAft>
                <a:spcPts val="0"/>
              </a:spcAft>
            </a:pPr>
            <a:r>
              <a:rPr lang="vi-VN" sz="4000" b="1" i="0" dirty="0">
                <a:solidFill>
                  <a:srgbClr val="000000"/>
                </a:solidFill>
                <a:effectLst/>
                <a:latin typeface="Times New Roman" panose="02020603050405020304" pitchFamily="18" charset="0"/>
              </a:rPr>
              <a:t>1. Ổn định tổ chức:</a:t>
            </a:r>
            <a:endParaRPr lang="vi-VN" sz="4000" b="0" i="0" dirty="0">
              <a:solidFill>
                <a:srgbClr val="000000"/>
              </a:solidFill>
              <a:effectLst/>
              <a:latin typeface="Times New Roman" panose="02020603050405020304" pitchFamily="18" charset="0"/>
            </a:endParaRPr>
          </a:p>
          <a:p>
            <a:pPr algn="just">
              <a:spcAft>
                <a:spcPts val="0"/>
              </a:spcAft>
            </a:pPr>
            <a:r>
              <a:rPr lang="vi-VN" sz="4000" b="1" i="0" dirty="0">
                <a:solidFill>
                  <a:srgbClr val="000000"/>
                </a:solidFill>
                <a:effectLst/>
                <a:latin typeface="Times New Roman" panose="02020603050405020304" pitchFamily="18" charset="0"/>
              </a:rPr>
              <a:t>- </a:t>
            </a:r>
            <a:r>
              <a:rPr lang="vi-VN" sz="4000" b="0" i="0" dirty="0">
                <a:solidFill>
                  <a:srgbClr val="000000"/>
                </a:solidFill>
                <a:effectLst/>
                <a:latin typeface="Times New Roman" panose="02020603050405020304" pitchFamily="18" charset="0"/>
              </a:rPr>
              <a:t>Cho trẻ đọc thơ và chơi trò chơi “Ngón tay”</a:t>
            </a:r>
          </a:p>
          <a:p>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797040"/>
          </a:xfrm>
          <a:prstGeom prst="rect">
            <a:avLst/>
          </a:prstGeom>
        </p:spPr>
      </p:pic>
      <p:sp>
        <p:nvSpPr>
          <p:cNvPr id="4" name="TextBox 3"/>
          <p:cNvSpPr txBox="1"/>
          <p:nvPr/>
        </p:nvSpPr>
        <p:spPr>
          <a:xfrm>
            <a:off x="1132663" y="863895"/>
            <a:ext cx="9926674"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II. </a:t>
            </a:r>
            <a:r>
              <a:rPr lang="en-US" sz="4800" dirty="0" err="1">
                <a:solidFill>
                  <a:srgbClr val="FF0000"/>
                </a:solidFill>
                <a:latin typeface="Times New Roman" panose="02020603050405020304" pitchFamily="18" charset="0"/>
                <a:cs typeface="Times New Roman" panose="02020603050405020304" pitchFamily="18" charset="0"/>
              </a:rPr>
              <a:t>Phương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pháp</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hình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thức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tổ</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chức</a:t>
            </a:r>
            <a:r>
              <a:rPr lang="en-US" sz="4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THU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324600"/>
            <a:ext cx="406400" cy="406400"/>
          </a:xfrm>
          <a:prstGeom prst="rect">
            <a:avLst/>
          </a:prstGeom>
        </p:spPr>
      </p:pic>
    </p:spTree>
    <p:extLst>
      <p:ext uri="{BB962C8B-B14F-4D97-AF65-F5344CB8AC3E}">
        <p14:creationId xmlns:p14="http://schemas.microsoft.com/office/powerpoint/2010/main" val="40669384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00"/>
            <a:ext cx="12192000" cy="10466300"/>
          </a:xfrm>
          <a:prstGeom prst="rect">
            <a:avLst/>
          </a:prstGeom>
        </p:spPr>
      </p:pic>
      <p:sp>
        <p:nvSpPr>
          <p:cNvPr id="6" name="TextBox 5"/>
          <p:cNvSpPr txBox="1"/>
          <p:nvPr/>
        </p:nvSpPr>
        <p:spPr>
          <a:xfrm>
            <a:off x="2870200" y="1917700"/>
            <a:ext cx="6959600" cy="923330"/>
          </a:xfrm>
          <a:prstGeom prst="rect">
            <a:avLst/>
          </a:prstGeom>
          <a:noFill/>
        </p:spPr>
        <p:txBody>
          <a:bodyPr wrap="square" rtlCol="0">
            <a:spAutoFit/>
          </a:bodyPr>
          <a:lstStyle/>
          <a:p>
            <a:r>
              <a:rPr lang="en-US" sz="5400" dirty="0" err="1">
                <a:solidFill>
                  <a:srgbClr val="FF0000"/>
                </a:solidFill>
                <a:latin typeface="Times New Roman" panose="02020603050405020304" pitchFamily="18" charset="0"/>
                <a:cs typeface="Times New Roman" panose="02020603050405020304" pitchFamily="18" charset="0"/>
              </a:rPr>
              <a:t>Trẻ</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biểu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diễn</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8" name="y2mate.com - Karaoke Em đi qua ngã tư đường phố  beat chuẩn hạ tone dễ há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58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797040"/>
          </a:xfrm>
          <a:prstGeom prst="rect">
            <a:avLst/>
          </a:prstGeom>
        </p:spPr>
      </p:pic>
      <p:sp>
        <p:nvSpPr>
          <p:cNvPr id="2" name="TextBox 1"/>
          <p:cNvSpPr txBox="1"/>
          <p:nvPr/>
        </p:nvSpPr>
        <p:spPr>
          <a:xfrm>
            <a:off x="2692400" y="1892300"/>
            <a:ext cx="6477000" cy="2554545"/>
          </a:xfrm>
          <a:prstGeom prst="rect">
            <a:avLst/>
          </a:prstGeom>
          <a:noFill/>
        </p:spPr>
        <p:txBody>
          <a:bodyPr wrap="square" rtlCol="0">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Nghe </a:t>
            </a:r>
            <a:r>
              <a:rPr lang="en-US" sz="4000" b="1" i="0" dirty="0" err="1">
                <a:solidFill>
                  <a:srgbClr val="FF0000"/>
                </a:solidFill>
                <a:effectLst/>
                <a:latin typeface="Times New Roman" panose="02020603050405020304" pitchFamily="18" charset="0"/>
                <a:cs typeface="Times New Roman" panose="02020603050405020304" pitchFamily="18" charset="0"/>
              </a:rPr>
              <a:t>hát</a:t>
            </a:r>
            <a:r>
              <a:rPr lang="en-US" sz="4000" b="1" i="0" dirty="0">
                <a:solidFill>
                  <a:srgbClr val="FF0000"/>
                </a:solidFill>
                <a:effectLst/>
                <a:latin typeface="Times New Roman" panose="02020603050405020304" pitchFamily="18" charset="0"/>
                <a:cs typeface="Times New Roman" panose="02020603050405020304" pitchFamily="18" charset="0"/>
              </a:rPr>
              <a:t>: " </a:t>
            </a:r>
            <a:r>
              <a:rPr lang="en-US" sz="4000" b="1" i="0" dirty="0" err="1">
                <a:solidFill>
                  <a:srgbClr val="FF0000"/>
                </a:solidFill>
                <a:effectLst/>
                <a:latin typeface="Times New Roman" panose="02020603050405020304" pitchFamily="18" charset="0"/>
                <a:cs typeface="Times New Roman" panose="02020603050405020304" pitchFamily="18" charset="0"/>
              </a:rPr>
              <a:t>Năm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ngón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tay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ngoan</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9632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 y="30480"/>
            <a:ext cx="12192000" cy="6858000"/>
          </a:xfrm>
          <a:prstGeom prst="rect">
            <a:avLst/>
          </a:prstGeom>
        </p:spPr>
      </p:pic>
      <p:sp>
        <p:nvSpPr>
          <p:cNvPr id="8" name="TextBox 7"/>
          <p:cNvSpPr txBox="1"/>
          <p:nvPr/>
        </p:nvSpPr>
        <p:spPr>
          <a:xfrm>
            <a:off x="3289788" y="1600200"/>
            <a:ext cx="5600700" cy="1998176"/>
          </a:xfrm>
          <a:prstGeom prst="rect">
            <a:avLst/>
          </a:prstGeom>
          <a:noFill/>
        </p:spPr>
        <p:txBody>
          <a:bodyPr wrap="square" rtlCol="0">
            <a:spAutoFit/>
          </a:bodyPr>
          <a:lstStyle/>
          <a:p>
            <a:pPr algn="ctr" fontAlgn="base">
              <a:lnSpc>
                <a:spcPct val="150000"/>
              </a:lnSpc>
              <a:spcBef>
                <a:spcPct val="0"/>
              </a:spcBef>
              <a:spcAft>
                <a:spcPct val="0"/>
              </a:spcAft>
            </a:pP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Lời</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kết</a:t>
            </a:r>
            <a:endPar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endParaRPr>
          </a:p>
          <a:p>
            <a:pPr algn="ctr" fontAlgn="base">
              <a:lnSpc>
                <a:spcPct val="150000"/>
              </a:lnSpc>
              <a:spcBef>
                <a:spcPct val="0"/>
              </a:spcBef>
              <a:spcAft>
                <a:spcPct val="0"/>
              </a:spcAft>
            </a:pP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Chào</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tạm</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biệt</a:t>
            </a:r>
            <a:endPar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endParaRPr>
          </a:p>
        </p:txBody>
      </p:sp>
      <p:pic>
        <p:nvPicPr>
          <p:cNvPr id="3" name="Slide cuối.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10303" y="5257800"/>
            <a:ext cx="406400" cy="406400"/>
          </a:xfrm>
          <a:prstGeom prst="rect">
            <a:avLst/>
          </a:prstGeom>
        </p:spPr>
      </p:pic>
    </p:spTree>
    <p:extLst>
      <p:ext uri="{BB962C8B-B14F-4D97-AF65-F5344CB8AC3E}">
        <p14:creationId xmlns:p14="http://schemas.microsoft.com/office/powerpoint/2010/main" val="40272504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mediacall" presetSubtype="0" fill="hold" nodeType="afterEffect">
                                  <p:stCondLst>
                                    <p:cond delay="0"/>
                                  </p:stCondLst>
                                  <p:childTnLst>
                                    <p:cmd type="call" cmd="playFrom(0.0)">
                                      <p:cBhvr>
                                        <p:cTn id="19" dur="31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273</Words>
  <Application>Microsoft Office PowerPoint</Application>
  <PresentationFormat>Widescreen</PresentationFormat>
  <Paragraphs>22</Paragraphs>
  <Slides>7</Slides>
  <Notes>2</Notes>
  <HiddenSlides>0</HiddenSlides>
  <MMClips>4</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Times New Roman</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Mymy nguyễn</cp:lastModifiedBy>
  <cp:revision>20</cp:revision>
  <dcterms:created xsi:type="dcterms:W3CDTF">2021-10-02T01:17:54Z</dcterms:created>
  <dcterms:modified xsi:type="dcterms:W3CDTF">2024-10-06T07:54:11Z</dcterms:modified>
</cp:coreProperties>
</file>