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7" r:id="rId2"/>
    <p:sldId id="262" r:id="rId3"/>
    <p:sldId id="265" r:id="rId4"/>
    <p:sldId id="267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4" r:id="rId19"/>
    <p:sldId id="285" r:id="rId20"/>
    <p:sldId id="286" r:id="rId21"/>
    <p:sldId id="287" r:id="rId22"/>
    <p:sldId id="288" r:id="rId23"/>
    <p:sldId id="289" r:id="rId2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4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7E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89" d="100"/>
          <a:sy n="89" d="100"/>
        </p:scale>
        <p:origin x="-1258" y="5"/>
      </p:cViewPr>
      <p:guideLst>
        <p:guide orient="horz" pos="214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88F28-6758-409A-A63E-83BC0CB94766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8D19A-B03E-4E58-8276-DB2F6529E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606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7F5A15-1A8C-46DF-BD2C-7C5EB96A389C}" type="slidenum">
              <a:rPr lang="en-US" altLang="en-US">
                <a:solidFill>
                  <a:prstClr val="black"/>
                </a:solidFill>
              </a:rPr>
              <a:t>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7097385-31AD-4414-9A53-84CA7F106F0E}" type="slidenum">
              <a:rPr lang="en-US" altLang="en-US">
                <a:solidFill>
                  <a:prstClr val="black"/>
                </a:solidFill>
              </a:rPr>
              <a:t>23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25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0BF66-8E32-4224-BEB1-70B943F218A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DE93A-7EA6-44C8-BB57-7A5AEB319A7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F9CC3-F854-4C92-9165-862FCEB237E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68A8E-C1E2-41BC-95EA-715C27495121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1EC31-171D-4FBF-950C-0EC8D7C873FA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E2CF2-5611-4428-8E93-BD83EE2621C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D305E-AA80-4ED3-B00F-E0316E6B7B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95659-E81C-44EB-9D5C-161AE050CCCA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B420F-E356-451D-AB62-F6D3724B495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26F53-2369-48FB-A1B1-68BA1260D7E0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9905E-4474-4879-A561-53064FCBB201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DEA66-C011-49EB-9835-6CBFEB56554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06460-7A1D-4F4F-90D1-8C1DCDD86DB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861A1F-7F29-4FB7-9EF0-AE3AD12DF8A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tags" Target="../tags/tag19.xml"/><Relationship Id="rId7" Type="http://schemas.openxmlformats.org/officeDocument/2006/relationships/image" Target="../media/image15.jpe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.xml"/><Relationship Id="rId9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GIF"/><Relationship Id="rId10" Type="http://schemas.openxmlformats.org/officeDocument/2006/relationships/image" Target="../media/image26.GIF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8.png"/><Relationship Id="rId7" Type="http://schemas.openxmlformats.org/officeDocument/2006/relationships/image" Target="../media/image23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GIF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7" Type="http://schemas.openxmlformats.org/officeDocument/2006/relationships/image" Target="../media/image4.png"/><Relationship Id="rId2" Type="http://schemas.microsoft.com/office/2007/relationships/media" Target="../media/media1.wmv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8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Relationship Id="rId6" Type="http://schemas.openxmlformats.org/officeDocument/2006/relationships/image" Target="../media/image23.GIF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GIF"/><Relationship Id="rId4" Type="http://schemas.openxmlformats.org/officeDocument/2006/relationships/image" Target="../media/image20.png"/><Relationship Id="rId9" Type="http://schemas.openxmlformats.org/officeDocument/2006/relationships/image" Target="../media/image2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8.png"/><Relationship Id="rId7" Type="http://schemas.openxmlformats.org/officeDocument/2006/relationships/image" Target="../media/image23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21.GIF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31.GIF"/><Relationship Id="rId3" Type="http://schemas.openxmlformats.org/officeDocument/2006/relationships/tags" Target="../tags/tag26.xml"/><Relationship Id="rId21" Type="http://schemas.openxmlformats.org/officeDocument/2006/relationships/image" Target="../media/image34.GIF"/><Relationship Id="rId7" Type="http://schemas.openxmlformats.org/officeDocument/2006/relationships/tags" Target="../tags/tag30.xml"/><Relationship Id="rId12" Type="http://schemas.openxmlformats.org/officeDocument/2006/relationships/tags" Target="../tags/tag35.xml"/><Relationship Id="rId17" Type="http://schemas.openxmlformats.org/officeDocument/2006/relationships/image" Target="../media/image30.wmf"/><Relationship Id="rId2" Type="http://schemas.openxmlformats.org/officeDocument/2006/relationships/tags" Target="../tags/tag25.xml"/><Relationship Id="rId16" Type="http://schemas.openxmlformats.org/officeDocument/2006/relationships/image" Target="../media/image29.wmf"/><Relationship Id="rId20" Type="http://schemas.openxmlformats.org/officeDocument/2006/relationships/image" Target="../media/image33.GIF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tags" Target="../tags/tag34.xml"/><Relationship Id="rId5" Type="http://schemas.openxmlformats.org/officeDocument/2006/relationships/tags" Target="../tags/tag28.xml"/><Relationship Id="rId15" Type="http://schemas.openxmlformats.org/officeDocument/2006/relationships/audio" Target="../media/audio1.wav"/><Relationship Id="rId10" Type="http://schemas.openxmlformats.org/officeDocument/2006/relationships/tags" Target="../tags/tag33.xml"/><Relationship Id="rId19" Type="http://schemas.openxmlformats.org/officeDocument/2006/relationships/image" Target="../media/image32.GIF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8.jpe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2700"/>
            <a:ext cx="9144000" cy="9906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447800" y="2209800"/>
            <a:ext cx="5921375" cy="82994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C7E3F"/>
                </a:solidFill>
              </a:rPr>
              <a:t>Đề tài: Trò chuyện về ngày tết trung thu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C7E3F"/>
                </a:solidFill>
              </a:rPr>
              <a:t>LỚP </a:t>
            </a:r>
            <a:r>
              <a:rPr lang="en-US" altLang="en-US" sz="2400" b="1" dirty="0" smtClean="0">
                <a:solidFill>
                  <a:srgbClr val="0C7E3F"/>
                </a:solidFill>
              </a:rPr>
              <a:t>MGN B3</a:t>
            </a:r>
            <a:endParaRPr lang="en-US" altLang="en-US" sz="2400" b="1" dirty="0">
              <a:solidFill>
                <a:srgbClr val="0C7E3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8699" y="1271973"/>
            <a:ext cx="6520180" cy="52197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pic>
        <p:nvPicPr>
          <p:cNvPr id="410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66"/>
          <a:stretch>
            <a:fillRect/>
          </a:stretch>
        </p:blipFill>
        <p:spPr bwMode="auto">
          <a:xfrm>
            <a:off x="0" y="3636645"/>
            <a:ext cx="9144000" cy="322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81" y="304799"/>
            <a:ext cx="7993811" cy="577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wheel spokes="3"/>
    <p:sndAc>
      <p:stSnd>
        <p:snd r:embed="rId3" name="chimes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-1"/>
            <a:ext cx="913707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wheel spokes="3"/>
    <p:sndAc>
      <p:stSnd>
        <p:snd r:embed="rId3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wheel spokes="3"/>
    <p:sndAc>
      <p:stSnd>
        <p:snd r:embed="rId3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/>
          <p:cNvGrpSpPr/>
          <p:nvPr/>
        </p:nvGrpSpPr>
        <p:grpSpPr bwMode="auto">
          <a:xfrm>
            <a:off x="0" y="0"/>
            <a:ext cx="9144000" cy="6948488"/>
            <a:chOff x="0" y="0"/>
            <a:chExt cx="5760" cy="4377"/>
          </a:xfrm>
        </p:grpSpPr>
        <p:pic>
          <p:nvPicPr>
            <p:cNvPr id="23556" name="Picture 3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37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7" name="Picture 4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37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8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98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9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0" name="Picture 7" descr="01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1" name="Picture 8" descr="01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44" y="0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2" name="Picture 9" descr="01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97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3" name="Picture 10" descr="01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44" y="3597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55" name="Text Box 14"/>
          <p:cNvSpPr txBox="1">
            <a:spLocks noChangeArrowheads="1"/>
          </p:cNvSpPr>
          <p:nvPr/>
        </p:nvSpPr>
        <p:spPr bwMode="auto">
          <a:xfrm>
            <a:off x="692150" y="762000"/>
            <a:ext cx="8001000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480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800">
                <a:solidFill>
                  <a:srgbClr val="0000FF"/>
                </a:solidFill>
                <a:latin typeface="Times New Roman" panose="02020603050405020304" pitchFamily="18" charset="0"/>
              </a:rPr>
              <a:t>Vào ngày tết trung thu có những hoạt động gì?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4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wheel spokes="3"/>
    <p:sndAc>
      <p:stSnd>
        <p:snd r:embed="rId3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55"/>
            <a:ext cx="9156458" cy="687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wheel spokes="3"/>
    <p:sndAc>
      <p:stSnd>
        <p:snd r:embed="rId3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GA dien tu hien\anh day hoc\trung thu\7_8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D:\GA dien tu hien\anh day hoc\trung thu\1190344419_nv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 descr="D:\GA dien tu hien\anh day hoc\trung thu\Rong%20ran%20len%20may%20theo%20Su%20tu2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wheel spokes="3"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3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3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wheel spokes="3"/>
    <p:sndAc>
      <p:stSnd>
        <p:snd r:embed="rId3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/>
          <p:nvPr/>
        </p:nvGrpSpPr>
        <p:grpSpPr bwMode="auto">
          <a:xfrm>
            <a:off x="0" y="0"/>
            <a:ext cx="9144000" cy="6948488"/>
            <a:chOff x="0" y="0"/>
            <a:chExt cx="5760" cy="4377"/>
          </a:xfrm>
        </p:grpSpPr>
        <p:pic>
          <p:nvPicPr>
            <p:cNvPr id="27652" name="Picture 3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37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3" name="Picture 4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37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4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98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7" descr="01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8" descr="01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44" y="0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8" name="Picture 9" descr="01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97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9" name="Picture 10" descr="01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44" y="3597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1" name="Text Box 14"/>
          <p:cNvSpPr txBox="1">
            <a:spLocks noChangeArrowheads="1"/>
          </p:cNvSpPr>
          <p:nvPr/>
        </p:nvSpPr>
        <p:spPr bwMode="auto">
          <a:xfrm>
            <a:off x="1562100" y="1752600"/>
            <a:ext cx="6019800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6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chơi</a:t>
            </a:r>
            <a:endParaRPr lang="en-US" altLang="en-US" sz="6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Ai </a:t>
            </a:r>
            <a:r>
              <a:rPr lang="en-US" altLang="en-US" sz="6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6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minh</a:t>
            </a:r>
            <a:endParaRPr lang="en-US" altLang="en-US" sz="6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wheel spokes="3"/>
    <p:sndAc>
      <p:stSnd>
        <p:snd r:embed="rId3" name="chimes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User\Desktop\Tap huan MN Thuy Phuong 2018\File nguon Game\Cop oi cau o dau\dũ liẹu\ppt\media\imag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0"/>
            <a:ext cx="9197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 32"/>
          <p:cNvGrpSpPr/>
          <p:nvPr/>
        </p:nvGrpSpPr>
        <p:grpSpPr bwMode="auto">
          <a:xfrm>
            <a:off x="4308475" y="2882900"/>
            <a:ext cx="1525588" cy="1479550"/>
            <a:chOff x="837434" y="3341516"/>
            <a:chExt cx="1143766" cy="1109571"/>
          </a:xfrm>
        </p:grpSpPr>
        <p:pic>
          <p:nvPicPr>
            <p:cNvPr id="30743" name="Picture 3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2" t="21481" r="25742" b="21852"/>
            <a:stretch>
              <a:fillRect/>
            </a:stretch>
          </p:blipFill>
          <p:spPr bwMode="auto">
            <a:xfrm>
              <a:off x="842620" y="3341516"/>
              <a:ext cx="1138580" cy="1109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44" name="TextBox 34"/>
            <p:cNvSpPr txBox="1">
              <a:spLocks noChangeArrowheads="1"/>
            </p:cNvSpPr>
            <p:nvPr/>
          </p:nvSpPr>
          <p:spPr bwMode="auto">
            <a:xfrm>
              <a:off x="837434" y="3714750"/>
              <a:ext cx="988492" cy="300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Mùa hè</a:t>
              </a:r>
            </a:p>
          </p:txBody>
        </p:sp>
      </p:grpSp>
      <p:grpSp>
        <p:nvGrpSpPr>
          <p:cNvPr id="45" name="Group 44"/>
          <p:cNvGrpSpPr/>
          <p:nvPr/>
        </p:nvGrpSpPr>
        <p:grpSpPr bwMode="auto">
          <a:xfrm>
            <a:off x="7077075" y="3879850"/>
            <a:ext cx="1617663" cy="1479550"/>
            <a:chOff x="816553" y="3341516"/>
            <a:chExt cx="1213313" cy="1109571"/>
          </a:xfrm>
        </p:grpSpPr>
        <p:pic>
          <p:nvPicPr>
            <p:cNvPr id="30741" name="Picture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2" t="21481" r="25742" b="21852"/>
            <a:stretch>
              <a:fillRect/>
            </a:stretch>
          </p:blipFill>
          <p:spPr bwMode="auto">
            <a:xfrm>
              <a:off x="842620" y="3341516"/>
              <a:ext cx="1138580" cy="1109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42" name="TextBox 46"/>
            <p:cNvSpPr txBox="1">
              <a:spLocks noChangeArrowheads="1"/>
            </p:cNvSpPr>
            <p:nvPr/>
          </p:nvSpPr>
          <p:spPr bwMode="auto">
            <a:xfrm>
              <a:off x="816553" y="3654996"/>
              <a:ext cx="1213313" cy="300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Mùa xuân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303838"/>
            <a:ext cx="9779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0"/>
            <a:ext cx="8086725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64840">
            <a:off x="9487694" y="740569"/>
            <a:ext cx="6985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DF051285.wav">
            <a:hlinkClick r:id="" action="ppaction://media"/>
          </p:cNvPr>
          <p:cNvPicPr>
            <a:picLocks noChangeAspect="1"/>
          </p:cNvPicPr>
          <p:nvPr>
            <a:wavAudioFile r:embed="rId1" name="DF056017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4090988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magic.wav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1922463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chon sai.wma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28194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vui mung nhay.wma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5303838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1266825" y="962025"/>
            <a:ext cx="61404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FFFFFF"/>
                </a:solidFill>
              </a:rPr>
              <a:t>Tết trung thu diễn ra mùa nào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FFFFFF"/>
                </a:solidFill>
              </a:rPr>
              <a:t>trong năm? </a:t>
            </a:r>
          </a:p>
        </p:txBody>
      </p:sp>
      <p:grpSp>
        <p:nvGrpSpPr>
          <p:cNvPr id="42" name="Group 41"/>
          <p:cNvGrpSpPr/>
          <p:nvPr/>
        </p:nvGrpSpPr>
        <p:grpSpPr bwMode="auto">
          <a:xfrm>
            <a:off x="4953000" y="4911725"/>
            <a:ext cx="1698625" cy="1479550"/>
            <a:chOff x="832209" y="3341516"/>
            <a:chExt cx="1273425" cy="1109571"/>
          </a:xfrm>
        </p:grpSpPr>
        <p:pic>
          <p:nvPicPr>
            <p:cNvPr id="30739" name="Picture 4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2" t="21481" r="25742" b="21852"/>
            <a:stretch>
              <a:fillRect/>
            </a:stretch>
          </p:blipFill>
          <p:spPr bwMode="auto">
            <a:xfrm>
              <a:off x="842620" y="3341516"/>
              <a:ext cx="1138580" cy="1109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40" name="TextBox 43"/>
            <p:cNvSpPr txBox="1">
              <a:spLocks noChangeArrowheads="1"/>
            </p:cNvSpPr>
            <p:nvPr/>
          </p:nvSpPr>
          <p:spPr bwMode="auto">
            <a:xfrm>
              <a:off x="832209" y="3621474"/>
              <a:ext cx="1273425" cy="34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Mùa đ</a:t>
              </a: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</a:p>
          </p:txBody>
        </p:sp>
      </p:grpSp>
      <p:grpSp>
        <p:nvGrpSpPr>
          <p:cNvPr id="29" name="Group 28"/>
          <p:cNvGrpSpPr/>
          <p:nvPr/>
        </p:nvGrpSpPr>
        <p:grpSpPr bwMode="auto">
          <a:xfrm>
            <a:off x="1762125" y="5053013"/>
            <a:ext cx="1517650" cy="1479550"/>
            <a:chOff x="842620" y="3341516"/>
            <a:chExt cx="1138580" cy="1109571"/>
          </a:xfrm>
        </p:grpSpPr>
        <p:pic>
          <p:nvPicPr>
            <p:cNvPr id="30737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2" t="21481" r="25742" b="21852"/>
            <a:stretch>
              <a:fillRect/>
            </a:stretch>
          </p:blipFill>
          <p:spPr bwMode="auto">
            <a:xfrm>
              <a:off x="842620" y="3341516"/>
              <a:ext cx="1138580" cy="1109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8" name="TextBox 27"/>
            <p:cNvSpPr txBox="1">
              <a:spLocks noChangeArrowheads="1"/>
            </p:cNvSpPr>
            <p:nvPr/>
          </p:nvSpPr>
          <p:spPr bwMode="auto">
            <a:xfrm>
              <a:off x="891312" y="3753190"/>
              <a:ext cx="1084673" cy="300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Mùa thu</a:t>
              </a:r>
              <a:endParaRPr lang="en-US" altLang="en-US" sz="27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675" y="4038600"/>
            <a:ext cx="1420813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Picture 5" descr="C:\Users\ADMIN\Desktop\Tai nguyen thiet ke tro choi\Bảng gỗ\tro ve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6030913"/>
            <a:ext cx="220980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86 2.09877E-6 -0.23889 0.00802 -0.24282 0.0179 C -0.24699 0.02901 -0.24907 0.04197 -0.25092 0.05494 C -0.25301 0.0679 -0.25092 0.07901 -0.24907 0.09105 C -0.24699 0.10216 -0.24398 0.11389 -0.23657 0.12407 C -0.23078 0.13395 -0.22083 0.14197 -0.20949 0.14815 C -0.1993 0.15401 -0.18703 0.15802 -0.17523 0.15987 C -0.16296 0.16203 -0.15092 0.16203 -0.13958 0.15987 C -0.12754 0.15802 -0.11643 0.15308 -0.10764 0.14506 C -0.09791 0.13796 -0.09004 0.12901 -0.08611 0.1179 C -0.08125 0.10802 -0.07939 0.09413 -0.07939 0.08302 C -0.07801 0.07191 -0.07939 0.05895 -0.08449 0.04784 C -0.08912 0.03796 -0.09791 0.02994 -0.11018 0.02592 C -0.12268 0.02284 -0.13495 0.02685 -0.14282 0.03395 C -0.14977 0.04105 -0.15486 0.05185 -0.15625 0.06512 C -0.15625 0.07808 -0.15486 0.09012 -0.14977 0.1 C -0.14467 0.10987 -0.14606 0.11203 -0.12569 0.125 C -0.10764 0.13889 -0.08912 0.13487 -0.07801 0.13611 C -0.06713 0.13611 -0.0581 0.1321 -0.04676 0.12808 C -0.03426 0.12315 -0.0243 0.11389 -0.01713 0.10586 C -0.01018 0.09815 -0.0076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5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3.20988E-6 L -0.03263 -0.14723 C -0.03935 -0.18025 -0.04953 -0.19815 -0.06041 -0.19815 C -0.07222 -0.19815 -0.08217 -0.18025 -0.08865 -0.14723 L -0.12106 3.20988E-6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6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3175"/>
            <a:ext cx="9199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5" name="Group 44"/>
          <p:cNvGrpSpPr/>
          <p:nvPr/>
        </p:nvGrpSpPr>
        <p:grpSpPr bwMode="auto">
          <a:xfrm>
            <a:off x="7112000" y="3879850"/>
            <a:ext cx="1517650" cy="1479550"/>
            <a:chOff x="842620" y="3341516"/>
            <a:chExt cx="1138580" cy="1109571"/>
          </a:xfrm>
        </p:grpSpPr>
        <p:pic>
          <p:nvPicPr>
            <p:cNvPr id="31767" name="Picture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2" t="21481" r="25742" b="21852"/>
            <a:stretch>
              <a:fillRect/>
            </a:stretch>
          </p:blipFill>
          <p:spPr bwMode="auto">
            <a:xfrm>
              <a:off x="842620" y="3341516"/>
              <a:ext cx="1138580" cy="1109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8" name="TextBox 46"/>
            <p:cNvSpPr txBox="1">
              <a:spLocks noChangeArrowheads="1"/>
            </p:cNvSpPr>
            <p:nvPr/>
          </p:nvSpPr>
          <p:spPr bwMode="auto">
            <a:xfrm>
              <a:off x="880577" y="3714750"/>
              <a:ext cx="902201" cy="623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Quả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4297363"/>
            <a:ext cx="9779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28"/>
          <p:cNvGrpSpPr/>
          <p:nvPr/>
        </p:nvGrpSpPr>
        <p:grpSpPr bwMode="auto">
          <a:xfrm>
            <a:off x="3606800" y="3889375"/>
            <a:ext cx="1631950" cy="1477963"/>
            <a:chOff x="800260" y="3341516"/>
            <a:chExt cx="1223300" cy="1109571"/>
          </a:xfrm>
        </p:grpSpPr>
        <p:pic>
          <p:nvPicPr>
            <p:cNvPr id="31765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2" t="21481" r="25742" b="21852"/>
            <a:stretch>
              <a:fillRect/>
            </a:stretch>
          </p:blipFill>
          <p:spPr bwMode="auto">
            <a:xfrm>
              <a:off x="842620" y="3341516"/>
              <a:ext cx="1138580" cy="1109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6" name="TextBox 27"/>
            <p:cNvSpPr txBox="1">
              <a:spLocks noChangeArrowheads="1"/>
            </p:cNvSpPr>
            <p:nvPr/>
          </p:nvSpPr>
          <p:spPr bwMode="auto">
            <a:xfrm>
              <a:off x="800260" y="3586692"/>
              <a:ext cx="1223300" cy="623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Đèn ông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sao</a:t>
              </a:r>
            </a:p>
          </p:txBody>
        </p:sp>
      </p:grpSp>
      <p:pic>
        <p:nvPicPr>
          <p:cNvPr id="31750" name="Picture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0"/>
            <a:ext cx="8086725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64840">
            <a:off x="9487694" y="740569"/>
            <a:ext cx="6985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2038" y="2633663"/>
            <a:ext cx="1420812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DF051317.wav">
            <a:hlinkClick r:id="" action="ppaction://media"/>
          </p:cNvPr>
          <p:cNvPicPr>
            <a:picLocks noChangeAspect="1"/>
          </p:cNvPicPr>
          <p:nvPr>
            <a:wavAudioFile r:embed="rId1" name="DF056017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4090988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magic.wav">
            <a:hlinkClick r:id="" action="ppaction://medi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1922463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chon sai.wma">
            <a:hlinkClick r:id="" action="ppaction://medi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28194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vui mung nhay.wma">
            <a:hlinkClick r:id="" action="ppaction://medi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5303838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749300" y="1092200"/>
            <a:ext cx="74056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FFFFFF"/>
                </a:solidFill>
              </a:rPr>
              <a:t>Đồ chơi nào thường xuất hiện trong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FFFFFF"/>
                </a:solidFill>
              </a:rPr>
              <a:t>ngày tết trung thu?</a:t>
            </a:r>
          </a:p>
        </p:txBody>
      </p:sp>
      <p:grpSp>
        <p:nvGrpSpPr>
          <p:cNvPr id="33" name="Group 32"/>
          <p:cNvGrpSpPr/>
          <p:nvPr/>
        </p:nvGrpSpPr>
        <p:grpSpPr bwMode="auto">
          <a:xfrm>
            <a:off x="1303338" y="5294313"/>
            <a:ext cx="1612900" cy="1479550"/>
            <a:chOff x="771144" y="3341516"/>
            <a:chExt cx="1210056" cy="1109571"/>
          </a:xfrm>
        </p:grpSpPr>
        <p:pic>
          <p:nvPicPr>
            <p:cNvPr id="31763" name="Picture 3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2" t="21481" r="25742" b="21852"/>
            <a:stretch>
              <a:fillRect/>
            </a:stretch>
          </p:blipFill>
          <p:spPr bwMode="auto">
            <a:xfrm>
              <a:off x="842620" y="3341516"/>
              <a:ext cx="1138580" cy="1109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4" name="TextBox 34"/>
            <p:cNvSpPr txBox="1">
              <a:spLocks noChangeArrowheads="1"/>
            </p:cNvSpPr>
            <p:nvPr/>
          </p:nvSpPr>
          <p:spPr bwMode="auto">
            <a:xfrm>
              <a:off x="771144" y="3714750"/>
              <a:ext cx="1121076" cy="346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Búp bê</a:t>
              </a:r>
            </a:p>
          </p:txBody>
        </p:sp>
      </p:grpSp>
      <p:grpSp>
        <p:nvGrpSpPr>
          <p:cNvPr id="42" name="Group 41"/>
          <p:cNvGrpSpPr/>
          <p:nvPr/>
        </p:nvGrpSpPr>
        <p:grpSpPr bwMode="auto">
          <a:xfrm>
            <a:off x="4883150" y="5292725"/>
            <a:ext cx="1517650" cy="1479550"/>
            <a:chOff x="842620" y="3341516"/>
            <a:chExt cx="1138580" cy="1109571"/>
          </a:xfrm>
        </p:grpSpPr>
        <p:pic>
          <p:nvPicPr>
            <p:cNvPr id="31761" name="Picture 4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2" t="21481" r="25742" b="21852"/>
            <a:stretch>
              <a:fillRect/>
            </a:stretch>
          </p:blipFill>
          <p:spPr bwMode="auto">
            <a:xfrm>
              <a:off x="842620" y="3341516"/>
              <a:ext cx="1138580" cy="1109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2" name="TextBox 43"/>
            <p:cNvSpPr txBox="1">
              <a:spLocks noChangeArrowheads="1"/>
            </p:cNvSpPr>
            <p:nvPr/>
          </p:nvSpPr>
          <p:spPr bwMode="auto">
            <a:xfrm>
              <a:off x="906432" y="3714750"/>
              <a:ext cx="850489" cy="346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Ô tô</a:t>
              </a:r>
            </a:p>
          </p:txBody>
        </p:sp>
      </p:grpSp>
      <p:pic>
        <p:nvPicPr>
          <p:cNvPr id="31760" name="Picture 5" descr="C:\Users\ADMIN\Desktop\Tai nguyen thiet ke tro choi\Bảng gỗ\tro ve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6030913"/>
            <a:ext cx="220980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5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15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15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1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1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6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5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1.35802E-6 L -0.03263 -0.14722 C -0.03935 -0.18025 -0.04953 -0.19815 -0.06041 -0.19815 C -0.07222 -0.19815 -0.08217 -0.18025 -0.08865 -0.14722 L -0.12106 -1.35802E-6 " pathEditMode="relative" rAng="0" ptsTypes="AAAAA">
                                      <p:cBhvr>
                                        <p:cTn id="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6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25 Rectángulo"/>
          <p:cNvSpPr/>
          <p:nvPr/>
        </p:nvSpPr>
        <p:spPr>
          <a:xfrm>
            <a:off x="-38100" y="-14288"/>
            <a:ext cx="9144000" cy="77628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Các con hãy xem một đoạn video</a:t>
            </a:r>
            <a:endParaRPr lang="es-E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ttt chuan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15794" t="18980" r="12396" b="17224"/>
          <a:stretch>
            <a:fillRect/>
          </a:stretch>
        </p:blipFill>
        <p:spPr>
          <a:xfrm>
            <a:off x="1232154" y="1676400"/>
            <a:ext cx="6603492" cy="3962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ransition>
    <p:wheel spokes="3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3175"/>
            <a:ext cx="9199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5" name="Group 44"/>
          <p:cNvGrpSpPr/>
          <p:nvPr/>
        </p:nvGrpSpPr>
        <p:grpSpPr bwMode="auto">
          <a:xfrm>
            <a:off x="7108825" y="3862388"/>
            <a:ext cx="1517650" cy="1479550"/>
            <a:chOff x="842620" y="3341516"/>
            <a:chExt cx="1138580" cy="1109571"/>
          </a:xfrm>
        </p:grpSpPr>
        <p:pic>
          <p:nvPicPr>
            <p:cNvPr id="32791" name="Picture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2" t="21481" r="25742" b="21852"/>
            <a:stretch>
              <a:fillRect/>
            </a:stretch>
          </p:blipFill>
          <p:spPr bwMode="auto">
            <a:xfrm>
              <a:off x="842620" y="3341516"/>
              <a:ext cx="1138580" cy="1109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92" name="TextBox 46"/>
            <p:cNvSpPr txBox="1">
              <a:spLocks noChangeArrowheads="1"/>
            </p:cNvSpPr>
            <p:nvPr/>
          </p:nvSpPr>
          <p:spPr bwMode="auto">
            <a:xfrm>
              <a:off x="857730" y="3714750"/>
              <a:ext cx="947899" cy="623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Bánh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tẻ</a:t>
              </a:r>
            </a:p>
          </p:txBody>
        </p:sp>
      </p:grpSp>
      <p:grpSp>
        <p:nvGrpSpPr>
          <p:cNvPr id="42" name="Group 41"/>
          <p:cNvGrpSpPr/>
          <p:nvPr/>
        </p:nvGrpSpPr>
        <p:grpSpPr bwMode="auto">
          <a:xfrm>
            <a:off x="3663950" y="3886200"/>
            <a:ext cx="1517650" cy="1479550"/>
            <a:chOff x="842620" y="3341516"/>
            <a:chExt cx="1138580" cy="1109571"/>
          </a:xfrm>
        </p:grpSpPr>
        <p:pic>
          <p:nvPicPr>
            <p:cNvPr id="32789" name="Picture 4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2" t="21481" r="25742" b="21852"/>
            <a:stretch>
              <a:fillRect/>
            </a:stretch>
          </p:blipFill>
          <p:spPr bwMode="auto">
            <a:xfrm>
              <a:off x="842620" y="3341516"/>
              <a:ext cx="1138580" cy="1109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90" name="TextBox 43"/>
            <p:cNvSpPr txBox="1">
              <a:spLocks noChangeArrowheads="1"/>
            </p:cNvSpPr>
            <p:nvPr/>
          </p:nvSpPr>
          <p:spPr bwMode="auto">
            <a:xfrm>
              <a:off x="934084" y="3441452"/>
              <a:ext cx="992397" cy="90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Bánh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chưng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2773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0"/>
            <a:ext cx="8086725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64840">
            <a:off x="9487694" y="740569"/>
            <a:ext cx="6985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DF051332.wav">
            <a:hlinkClick r:id="" action="ppaction://media"/>
          </p:cNvPr>
          <p:cNvPicPr>
            <a:picLocks noChangeAspect="1"/>
          </p:cNvPicPr>
          <p:nvPr>
            <a:wavAudioFile r:embed="rId1" name="DF056017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4090988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magic.wav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1922463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chon sai.wma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28194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vui mung nhay.wma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5303838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 32"/>
          <p:cNvGrpSpPr/>
          <p:nvPr/>
        </p:nvGrpSpPr>
        <p:grpSpPr bwMode="auto">
          <a:xfrm>
            <a:off x="1381125" y="5294313"/>
            <a:ext cx="1517650" cy="1479550"/>
            <a:chOff x="842620" y="3341516"/>
            <a:chExt cx="1138580" cy="1109571"/>
          </a:xfrm>
        </p:grpSpPr>
        <p:pic>
          <p:nvPicPr>
            <p:cNvPr id="32787" name="Picture 3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2" t="21481" r="25742" b="21852"/>
            <a:stretch>
              <a:fillRect/>
            </a:stretch>
          </p:blipFill>
          <p:spPr bwMode="auto">
            <a:xfrm>
              <a:off x="842620" y="3341516"/>
              <a:ext cx="1138580" cy="1109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8" name="TextBox 34"/>
            <p:cNvSpPr txBox="1">
              <a:spLocks noChangeArrowheads="1"/>
            </p:cNvSpPr>
            <p:nvPr/>
          </p:nvSpPr>
          <p:spPr bwMode="auto">
            <a:xfrm>
              <a:off x="879977" y="3714750"/>
              <a:ext cx="903405" cy="380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7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Chè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5708650"/>
            <a:ext cx="9779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28"/>
          <p:cNvGrpSpPr/>
          <p:nvPr/>
        </p:nvGrpSpPr>
        <p:grpSpPr bwMode="auto">
          <a:xfrm>
            <a:off x="4767263" y="5286375"/>
            <a:ext cx="1638300" cy="1487488"/>
            <a:chOff x="751901" y="3498807"/>
            <a:chExt cx="1229299" cy="1116116"/>
          </a:xfrm>
        </p:grpSpPr>
        <p:pic>
          <p:nvPicPr>
            <p:cNvPr id="32785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2" t="21481" r="25742" b="21852"/>
            <a:stretch>
              <a:fillRect/>
            </a:stretch>
          </p:blipFill>
          <p:spPr bwMode="auto">
            <a:xfrm>
              <a:off x="842620" y="3498807"/>
              <a:ext cx="1138580" cy="1109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6" name="TextBox 27"/>
            <p:cNvSpPr txBox="1">
              <a:spLocks noChangeArrowheads="1"/>
            </p:cNvSpPr>
            <p:nvPr/>
          </p:nvSpPr>
          <p:spPr bwMode="auto">
            <a:xfrm>
              <a:off x="751901" y="3714750"/>
              <a:ext cx="1159560" cy="900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Bánh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nướng,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dẻo 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56063" y="4019550"/>
            <a:ext cx="14224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1003300" y="962025"/>
            <a:ext cx="73866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FFFFFF"/>
                </a:solidFill>
              </a:rPr>
              <a:t>Mâm cỗ trung thu thường có những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FFFFFF"/>
                </a:solidFill>
              </a:rPr>
              <a:t>món ăn gì?</a:t>
            </a:r>
          </a:p>
        </p:txBody>
      </p:sp>
      <p:pic>
        <p:nvPicPr>
          <p:cNvPr id="32784" name="Picture 5" descr="C:\Users\ADMIN\Desktop\Tai nguyen thiet ke tro choi\Bảng gỗ\tro ve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6030913"/>
            <a:ext cx="220980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99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99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99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99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99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99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5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7 L -0.03264 -0.14722 C -0.03935 -0.18025 -0.04954 -0.19815 -0.06042 -0.19815 C -0.07246 -0.19815 -0.08218 -0.18025 -0.08866 -0.14722 L -0.12107 3.7037E-7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2.71605E-6 L -0.03263 -0.14722 C -0.03935 -0.18024 -0.04953 -0.19815 -0.06041 -0.19815 C -0.07222 -0.19815 -0.08217 -0.18024 -0.08865 -0.14722 L -0.12106 -2.71605E-6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3175"/>
            <a:ext cx="9199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4281488"/>
            <a:ext cx="9779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28"/>
          <p:cNvGrpSpPr/>
          <p:nvPr/>
        </p:nvGrpSpPr>
        <p:grpSpPr bwMode="auto">
          <a:xfrm>
            <a:off x="7118350" y="3871913"/>
            <a:ext cx="1517650" cy="1535112"/>
            <a:chOff x="842620" y="3341516"/>
            <a:chExt cx="1138580" cy="1150647"/>
          </a:xfrm>
        </p:grpSpPr>
        <p:pic>
          <p:nvPicPr>
            <p:cNvPr id="33815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2" t="21481" r="25742" b="21852"/>
            <a:stretch>
              <a:fillRect/>
            </a:stretch>
          </p:blipFill>
          <p:spPr bwMode="auto">
            <a:xfrm>
              <a:off x="842620" y="3341516"/>
              <a:ext cx="1138580" cy="1109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16" name="TextBox 27"/>
            <p:cNvSpPr txBox="1">
              <a:spLocks noChangeArrowheads="1"/>
            </p:cNvSpPr>
            <p:nvPr/>
          </p:nvSpPr>
          <p:spPr bwMode="auto">
            <a:xfrm>
              <a:off x="855720" y="3591990"/>
              <a:ext cx="1014044" cy="900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Rước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ông sao</a:t>
              </a:r>
            </a:p>
          </p:txBody>
        </p:sp>
      </p:grpSp>
      <p:grpSp>
        <p:nvGrpSpPr>
          <p:cNvPr id="42" name="Group 41"/>
          <p:cNvGrpSpPr/>
          <p:nvPr/>
        </p:nvGrpSpPr>
        <p:grpSpPr bwMode="auto">
          <a:xfrm>
            <a:off x="3635375" y="3886200"/>
            <a:ext cx="1546225" cy="1479550"/>
            <a:chOff x="821002" y="3341515"/>
            <a:chExt cx="1160198" cy="1109571"/>
          </a:xfrm>
        </p:grpSpPr>
        <p:pic>
          <p:nvPicPr>
            <p:cNvPr id="33813" name="Picture 4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2" t="21481" r="25742" b="21852"/>
            <a:stretch>
              <a:fillRect/>
            </a:stretch>
          </p:blipFill>
          <p:spPr bwMode="auto">
            <a:xfrm>
              <a:off x="842620" y="3341515"/>
              <a:ext cx="1138580" cy="1109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14" name="TextBox 43"/>
            <p:cNvSpPr txBox="1">
              <a:spLocks noChangeArrowheads="1"/>
            </p:cNvSpPr>
            <p:nvPr/>
          </p:nvSpPr>
          <p:spPr bwMode="auto">
            <a:xfrm>
              <a:off x="821002" y="3714750"/>
              <a:ext cx="1021356" cy="692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7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Thổi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7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kèn</a:t>
              </a:r>
            </a:p>
          </p:txBody>
        </p:sp>
      </p:grpSp>
      <p:pic>
        <p:nvPicPr>
          <p:cNvPr id="33798" name="Picture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0"/>
            <a:ext cx="8086725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64840">
            <a:off x="9487694" y="740569"/>
            <a:ext cx="6985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86438" y="2617788"/>
            <a:ext cx="1420812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DF051348.wav">
            <a:hlinkClick r:id="" action="ppaction://media"/>
          </p:cNvPr>
          <p:cNvPicPr>
            <a:picLocks noChangeAspect="1"/>
          </p:cNvPicPr>
          <p:nvPr>
            <a:wavAudioFile r:embed="rId1" name="DF056017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4090988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magic.wav">
            <a:hlinkClick r:id="" action="ppaction://medi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1922463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chon sai.wma">
            <a:hlinkClick r:id="" action="ppaction://medi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28194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vui mung nhay.wma">
            <a:hlinkClick r:id="" action="ppaction://medi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5303838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1397000" y="962025"/>
            <a:ext cx="62722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FFFFFF"/>
                </a:solidFill>
              </a:rPr>
              <a:t>Hoạt động nào thường diễn ra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FFFFFF"/>
                </a:solidFill>
              </a:rPr>
              <a:t>vào ngày tết trung thu?</a:t>
            </a:r>
          </a:p>
        </p:txBody>
      </p:sp>
      <p:grpSp>
        <p:nvGrpSpPr>
          <p:cNvPr id="45" name="Group 44"/>
          <p:cNvGrpSpPr/>
          <p:nvPr/>
        </p:nvGrpSpPr>
        <p:grpSpPr bwMode="auto">
          <a:xfrm>
            <a:off x="4876800" y="5294313"/>
            <a:ext cx="1517650" cy="1479550"/>
            <a:chOff x="842620" y="3355164"/>
            <a:chExt cx="1138580" cy="1109571"/>
          </a:xfrm>
        </p:grpSpPr>
        <p:pic>
          <p:nvPicPr>
            <p:cNvPr id="33811" name="Picture 4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2" t="21481" r="25742" b="21852"/>
            <a:stretch>
              <a:fillRect/>
            </a:stretch>
          </p:blipFill>
          <p:spPr bwMode="auto">
            <a:xfrm>
              <a:off x="842620" y="3355164"/>
              <a:ext cx="1138580" cy="1109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12" name="TextBox 46"/>
            <p:cNvSpPr txBox="1">
              <a:spLocks noChangeArrowheads="1"/>
            </p:cNvSpPr>
            <p:nvPr/>
          </p:nvSpPr>
          <p:spPr bwMode="auto">
            <a:xfrm>
              <a:off x="854726" y="3714750"/>
              <a:ext cx="953914" cy="623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Chọi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trâu</a:t>
              </a:r>
            </a:p>
          </p:txBody>
        </p:sp>
      </p:grpSp>
      <p:grpSp>
        <p:nvGrpSpPr>
          <p:cNvPr id="33" name="Group 32"/>
          <p:cNvGrpSpPr/>
          <p:nvPr/>
        </p:nvGrpSpPr>
        <p:grpSpPr bwMode="auto">
          <a:xfrm>
            <a:off x="1397000" y="5294313"/>
            <a:ext cx="1519238" cy="1479550"/>
            <a:chOff x="842620" y="3341516"/>
            <a:chExt cx="1138580" cy="1109571"/>
          </a:xfrm>
        </p:grpSpPr>
        <p:pic>
          <p:nvPicPr>
            <p:cNvPr id="33809" name="Picture 3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2" t="21481" r="25742" b="21852"/>
            <a:stretch>
              <a:fillRect/>
            </a:stretch>
          </p:blipFill>
          <p:spPr bwMode="auto">
            <a:xfrm>
              <a:off x="842620" y="3341516"/>
              <a:ext cx="1138580" cy="1109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34"/>
            <p:cNvSpPr txBox="1">
              <a:spLocks noChangeArrowheads="1"/>
            </p:cNvSpPr>
            <p:nvPr/>
          </p:nvSpPr>
          <p:spPr bwMode="auto">
            <a:xfrm>
              <a:off x="861656" y="3715341"/>
              <a:ext cx="939893" cy="622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457200" indent="-457200"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AutoNum type="alphaUcPeriod"/>
                <a:defRPr/>
              </a:pPr>
              <a:r>
                <a:rPr lang="en-US" altLang="en-US" sz="2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Cấy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lúa </a:t>
              </a:r>
            </a:p>
          </p:txBody>
        </p:sp>
      </p:grpSp>
      <p:pic>
        <p:nvPicPr>
          <p:cNvPr id="33808" name="Picture 5" descr="C:\Users\ADMIN\Desktop\Tai nguyen thiet ke tro choi\Bảng gỗ\tro ve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6030913"/>
            <a:ext cx="220980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49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49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49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49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49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49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5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2.71605E-6 L -0.03263 -0.14722 C -0.03935 -0.18024 -0.04953 -0.19815 -0.06041 -0.19815 C -0.07222 -0.19815 -0.08217 -0.18024 -0.08865 -0.14722 L -0.12106 -2.71605E-6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4"/>
          <p:cNvGrpSpPr/>
          <p:nvPr/>
        </p:nvGrpSpPr>
        <p:grpSpPr bwMode="auto">
          <a:xfrm>
            <a:off x="0" y="0"/>
            <a:ext cx="9144000" cy="6948488"/>
            <a:chOff x="0" y="0"/>
            <a:chExt cx="5760" cy="4377"/>
          </a:xfrm>
        </p:grpSpPr>
        <p:pic>
          <p:nvPicPr>
            <p:cNvPr id="34821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37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2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37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3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98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4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5" name="Picture 9" descr="01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6" name="Picture 10" descr="01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44" y="0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7" name="Picture 11" descr="01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97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8" name="Picture 12" descr="01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44" y="3597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20" name="Text Box 20"/>
          <p:cNvSpPr txBox="1">
            <a:spLocks noChangeArrowheads="1"/>
          </p:cNvSpPr>
          <p:nvPr/>
        </p:nvSpPr>
        <p:spPr bwMode="auto">
          <a:xfrm>
            <a:off x="1143000" y="1219200"/>
            <a:ext cx="64770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7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chơi</a:t>
            </a:r>
            <a:endParaRPr lang="en-US" altLang="en-US" sz="7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7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sz="7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ai</a:t>
            </a:r>
            <a:r>
              <a:rPr lang="en-US" altLang="en-US" sz="7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nhanh</a:t>
            </a:r>
            <a:endParaRPr lang="en-US" altLang="en-US" sz="7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wheel spokes="3"/>
    <p:sndAc>
      <p:stSnd>
        <p:snd r:embed="rId3" name="chimes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33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J012403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13637" y="-122237"/>
            <a:ext cx="15081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UY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5026025"/>
            <a:ext cx="200025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J0124039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6394" y="5118894"/>
            <a:ext cx="15732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UY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200025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sun14[1]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18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5410200"/>
            <a:ext cx="129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0" y="457200"/>
            <a:ext cx="6858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1371600" y="1676400"/>
            <a:ext cx="6858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V="1">
            <a:off x="0" y="1447800"/>
            <a:ext cx="685800" cy="6096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 flipV="1">
            <a:off x="1295400" y="304800"/>
            <a:ext cx="685800" cy="6096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1600200" y="1219200"/>
            <a:ext cx="838200" cy="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1524000" y="1219200"/>
            <a:ext cx="838200" cy="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>
            <a:off x="2047875" y="4046538"/>
            <a:ext cx="0" cy="762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2057400" y="2362200"/>
            <a:ext cx="0" cy="762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35855" name="Picture 15" descr="n3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2863" y="28575"/>
            <a:ext cx="90424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6" name="Picture 16" descr="n3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1600" y="6715125"/>
            <a:ext cx="90424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7" name="Picture 17" descr="n3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-3332163" y="3379788"/>
            <a:ext cx="684847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8" name="Picture 18" descr="n3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5651500" y="3379788"/>
            <a:ext cx="684847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9" name="Picture 31" descr="white_W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019800"/>
            <a:ext cx="6096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0" name="Text Box 32"/>
          <p:cNvSpPr txBox="1">
            <a:spLocks noChangeArrowheads="1"/>
          </p:cNvSpPr>
          <p:nvPr/>
        </p:nvSpPr>
        <p:spPr bwMode="auto">
          <a:xfrm>
            <a:off x="2743200" y="6096000"/>
            <a:ext cx="5105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4000">
              <a:solidFill>
                <a:srgbClr val="FF0000"/>
              </a:solidFill>
              <a:latin typeface=".VnArial NarrowH" panose="020B7200000000000000" pitchFamily="34" charset="0"/>
            </a:endParaRPr>
          </a:p>
        </p:txBody>
      </p:sp>
      <p:pic>
        <p:nvPicPr>
          <p:cNvPr id="35861" name="Picture 33" descr="xsgs_9002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8096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2" name="Text Box 39"/>
          <p:cNvSpPr txBox="1">
            <a:spLocks noChangeArrowheads="1"/>
          </p:cNvSpPr>
          <p:nvPr/>
        </p:nvSpPr>
        <p:spPr bwMode="auto">
          <a:xfrm>
            <a:off x="2524125" y="2189202"/>
            <a:ext cx="419735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6600" b="1" i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THE END</a:t>
            </a:r>
            <a:endParaRPr lang="en-US" altLang="en-US" sz="6600" b="1" i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wheel spokes="3"/>
    <p:sndAc>
      <p:stSnd>
        <p:snd r:embed="rId1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8185 L 0.10417 -0.6658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373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1" presetClass="entr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21" presetClass="entr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nimBg="1"/>
      <p:bldP spid="3080" grpId="0" animBg="1"/>
      <p:bldP spid="3081" grpId="0" animBg="1"/>
      <p:bldP spid="3082" grpId="0" animBg="1"/>
      <p:bldP spid="3083" grpId="0" animBg="1"/>
      <p:bldP spid="3084" grpId="0" animBg="1"/>
      <p:bldP spid="3085" grpId="0" animBg="1"/>
      <p:bldP spid="308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/>
          <p:nvPr/>
        </p:nvGrpSpPr>
        <p:grpSpPr bwMode="auto">
          <a:xfrm>
            <a:off x="0" y="0"/>
            <a:ext cx="9144000" cy="6948488"/>
            <a:chOff x="0" y="0"/>
            <a:chExt cx="5760" cy="4377"/>
          </a:xfrm>
        </p:grpSpPr>
        <p:pic>
          <p:nvPicPr>
            <p:cNvPr id="11268" name="Picture 3" descr="flower[1][1][1]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37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9" name="Picture 4" descr="flower[1][1][1]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37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0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98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1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7" descr="012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8" descr="012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44" y="0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4" name="Picture 9" descr="012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97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5" name="Picture 10" descr="012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44" y="3597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67" name="Text Box 14"/>
          <p:cNvSpPr txBox="1">
            <a:spLocks noChangeArrowheads="1"/>
          </p:cNvSpPr>
          <p:nvPr/>
        </p:nvSpPr>
        <p:spPr bwMode="auto">
          <a:xfrm>
            <a:off x="917575" y="1689100"/>
            <a:ext cx="8001000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400" b="1">
                <a:solidFill>
                  <a:srgbClr val="C00000"/>
                </a:solidFill>
                <a:latin typeface="Times New Roman" panose="02020603050405020304" pitchFamily="18" charset="0"/>
              </a:rPr>
              <a:t>Hoạt động 2: </a:t>
            </a: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</a:rPr>
              <a:t>Đàm thoại </a:t>
            </a:r>
            <a:endParaRPr lang="en-US" altLang="en-US" sz="4400" b="1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Tết trung thu diễn ra vào thời gian nào?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Tết trung thu diễn ra vào mùa nào?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4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wheel spokes="3"/>
    <p:sndAc>
      <p:stSnd>
        <p:snd r:embed="rId4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/>
          <p:nvPr/>
        </p:nvGrpSpPr>
        <p:grpSpPr bwMode="auto">
          <a:xfrm>
            <a:off x="0" y="0"/>
            <a:ext cx="9144000" cy="6948488"/>
            <a:chOff x="0" y="0"/>
            <a:chExt cx="5760" cy="4377"/>
          </a:xfrm>
        </p:grpSpPr>
        <p:pic>
          <p:nvPicPr>
            <p:cNvPr id="13316" name="Picture 3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37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7" name="Picture 4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37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8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98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9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0" name="Picture 7" descr="01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1" name="Picture 8" descr="01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44" y="0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2" name="Picture 9" descr="01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97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3" name="Picture 10" descr="01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44" y="3597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5" name="Text Box 14"/>
          <p:cNvSpPr txBox="1">
            <a:spLocks noChangeArrowheads="1"/>
          </p:cNvSpPr>
          <p:nvPr/>
        </p:nvSpPr>
        <p:spPr bwMode="auto">
          <a:xfrm>
            <a:off x="692150" y="762000"/>
            <a:ext cx="8001000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480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800">
                <a:solidFill>
                  <a:srgbClr val="0000FF"/>
                </a:solidFill>
                <a:latin typeface="Times New Roman" panose="02020603050405020304" pitchFamily="18" charset="0"/>
              </a:rPr>
              <a:t>Tết trung thu là ngày lễ dành cho ai?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4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wheel spokes="3"/>
    <p:sndAc>
      <p:stSnd>
        <p:snd r:embed="rId3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/>
          <p:nvPr/>
        </p:nvGrpSpPr>
        <p:grpSpPr bwMode="auto">
          <a:xfrm>
            <a:off x="0" y="0"/>
            <a:ext cx="9144000" cy="6948488"/>
            <a:chOff x="0" y="0"/>
            <a:chExt cx="5760" cy="4377"/>
          </a:xfrm>
        </p:grpSpPr>
        <p:pic>
          <p:nvPicPr>
            <p:cNvPr id="15364" name="Picture 3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37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5" name="Picture 4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37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6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98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7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Picture 7" descr="01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8" descr="01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44" y="0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0" name="Picture 9" descr="01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97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1" name="Picture 10" descr="01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44" y="3597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3" name="Text Box 14"/>
          <p:cNvSpPr txBox="1">
            <a:spLocks noChangeArrowheads="1"/>
          </p:cNvSpPr>
          <p:nvPr/>
        </p:nvSpPr>
        <p:spPr bwMode="auto">
          <a:xfrm>
            <a:off x="692150" y="762000"/>
            <a:ext cx="8001000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480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800">
                <a:solidFill>
                  <a:srgbClr val="0000FF"/>
                </a:solidFill>
                <a:latin typeface="Times New Roman" panose="02020603050405020304" pitchFamily="18" charset="0"/>
              </a:rPr>
              <a:t>Tết trung thu thường có những đồ chơi nào?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4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wheel spokes="3"/>
    <p:sndAc>
      <p:stSnd>
        <p:snd r:embed="rId3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0" name="Picture 8" descr="D:\GA dien tu hien\anh day hoc\trung thu\untitled1.b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9144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wheel spokes="3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7412" name="Picture 4" descr="D:\GA dien tu hien\anh day hoc\trung thu\16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wheel spokes="3"/>
    <p:sndAc>
      <p:stSnd>
        <p:snd r:embed="rId4" name="chimes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/>
          <p:nvPr/>
        </p:nvGrpSpPr>
        <p:grpSpPr bwMode="auto">
          <a:xfrm>
            <a:off x="0" y="0"/>
            <a:ext cx="9144000" cy="6948488"/>
            <a:chOff x="0" y="0"/>
            <a:chExt cx="5760" cy="4377"/>
          </a:xfrm>
        </p:grpSpPr>
        <p:pic>
          <p:nvPicPr>
            <p:cNvPr id="18436" name="Picture 3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37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7" name="Picture 4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37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8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98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9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0" name="Picture 7" descr="01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1" name="Picture 8" descr="01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44" y="0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2" name="Picture 9" descr="01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97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3" name="Picture 10" descr="01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44" y="3597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35" name="Text Box 14"/>
          <p:cNvSpPr txBox="1">
            <a:spLocks noChangeArrowheads="1"/>
          </p:cNvSpPr>
          <p:nvPr/>
        </p:nvSpPr>
        <p:spPr bwMode="auto">
          <a:xfrm>
            <a:off x="698500" y="1889125"/>
            <a:ext cx="80010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Bánh gì chỉ có vào ngày tết trung thu?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Con thấy loại quả nào thường bày trong mâm cỗ trung thu?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4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wheel spokes="3"/>
    <p:sndAc>
      <p:stSnd>
        <p:snd r:embed="rId3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525162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3297382"/>
            <a:ext cx="4747491" cy="3560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>
    <p:wheel spokes="3"/>
    <p:sndAc>
      <p:stSnd>
        <p:snd r:embed="rId3" name="chimes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3f0b0b98d1bc1abce63774a51814c48322abc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52039269,D:\tro truyen tet trung thu, thuy tien c5\Media.ppcx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52039269,D:\tro truyen tet trung thu, thuy tien c5\Media.ppcx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52039269,D:\tro truyen tet trung thu, thuy tien c5\Media.ppc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52039269,D:\tro truyen tet trung thu, thuy tien c5\Media.ppcx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2,152039269,D:\tro truyen tet trung thu, thuy tien c5\Media.ppcx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52039269,D:\tro truyen tet trung thu, thuy tien c5\Media.ppcx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52039269,D:\tro truyen tet trung thu, thuy tien c5\Media.ppcx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52039269,D:\tro truyen tet trung thu, thuy tien c5\Media.ppcx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DFF5672-CFE0-457A-99D0-F1A4331A3F3F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927C17EC-E883-4E18-8271-0050F1DFE30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52039269,D:\tro truyen tet trung thu, thuy tien c5\Media.ppcx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FAE52B7B-E871-4A32-967D-858D4EEFAF2B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52039269,D:\tro truyen tet trung thu, thuy tien c5\Media.ppcx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1,152039269,D:\tro truyen tet trung thu, thuy tien c5\Media.ppcx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7,152039269,D:\tro truyen tet trung thu, thuy tien c5\Media.ppcx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9,152039269,D:\tro truyen tet trung thu, thuy tien c5\Media.ppcx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F7EF2117-2100-4543-B2D5-A45F6757173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FA7E31D7-55C9-4D83-BCC3-028295E74006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AFECBB6-4617-4F77-855F-31472A16CE29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370A2C1F-069A-4614-991D-9C59A04D205B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9CE1A34-0193-4E99-BF79-D732E55C935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52039269,D:\tro truyen tet trung thu, thuy tien c5\Media.ppcx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3C8ABAC-3406-4C05-9C7A-2143C8CB017E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ADB6E52-5C48-4C58-880F-757531B4C8E5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488F667-AD95-44FA-9F78-5EF22CD84440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06A2C08-3956-44CD-90EB-40AEEECA1134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E99AE156-6257-455C-9389-8412591D83E2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FEB803BB-80F7-4034-9AF5-3CB8ED84AC24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52039269,D:\tro truyen tet trung thu, thuy tien c5\Media.ppcx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152039269,D:\tro truyen tet trung thu, thuy tien c5\Media.ppcx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52039269,D:\tro truyen tet trung thu, thuy tien c5\Media.ppc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BDE52DA-A274-41F8-94FE-CA0B86DD1E9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52039269,D:\tro truyen tet trung thu, thuy tien c5\Media.ppcx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EECFD90-9F31-41CB-8E45-3D660449335E}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252</Words>
  <Application>Microsoft Office PowerPoint</Application>
  <PresentationFormat>On-screen Show (4:3)</PresentationFormat>
  <Paragraphs>60</Paragraphs>
  <Slides>23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.VnArial NarrowH</vt:lpstr>
      <vt:lpstr>Times New Roman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PC</cp:lastModifiedBy>
  <cp:revision>12</cp:revision>
  <dcterms:created xsi:type="dcterms:W3CDTF">2018-09-10T12:35:00Z</dcterms:created>
  <dcterms:modified xsi:type="dcterms:W3CDTF">2024-09-16T15:00:00Z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72E3EF39F58549959ED9C7D9637C8875_12</vt:lpwstr>
  </property>
  <property fmtid="{D5CDD505-2E9C-101B-9397-08002B2CF9AE}" pid="3" name="KSOProductBuildVer">
    <vt:lpwstr>1033-12.2.0.13110</vt:lpwstr>
  </property>
</Properties>
</file>