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315" r:id="rId2"/>
    <p:sldId id="314" r:id="rId3"/>
    <p:sldId id="308" r:id="rId4"/>
    <p:sldId id="294" r:id="rId5"/>
    <p:sldId id="298" r:id="rId6"/>
    <p:sldId id="300" r:id="rId7"/>
    <p:sldId id="296" r:id="rId8"/>
    <p:sldId id="301" r:id="rId9"/>
    <p:sldId id="303" r:id="rId10"/>
    <p:sldId id="302" r:id="rId11"/>
    <p:sldId id="304" r:id="rId12"/>
    <p:sldId id="305" r:id="rId13"/>
    <p:sldId id="306" r:id="rId14"/>
    <p:sldId id="307" r:id="rId15"/>
    <p:sldId id="297" r:id="rId16"/>
    <p:sldId id="312" r:id="rId17"/>
    <p:sldId id="31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9900"/>
    <a:srgbClr val="B2B2B2"/>
    <a:srgbClr val="AED7F0"/>
    <a:srgbClr val="0000FF"/>
    <a:srgbClr val="FFFF00"/>
    <a:srgbClr val="8E0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94609" autoAdjust="0"/>
  </p:normalViewPr>
  <p:slideViewPr>
    <p:cSldViewPr>
      <p:cViewPr>
        <p:scale>
          <a:sx n="74" d="100"/>
          <a:sy n="74" d="100"/>
        </p:scale>
        <p:origin x="-14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 smtClean="0">
                <a:latin typeface="Arial" charset="0"/>
              </a:defRPr>
            </a:lvl1pPr>
          </a:lstStyle>
          <a:p>
            <a:pPr>
              <a:defRPr/>
            </a:pPr>
            <a:fld id="{F15CA4C2-DDA6-47EC-8344-360A328D8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3E89D1-F1FE-49F2-9829-5EF35E2A3630}" type="slidenum">
              <a:rPr lang="en-US" altLang="en-US" sz="1200" baseline="0">
                <a:latin typeface="Arial" charset="0"/>
              </a:rPr>
              <a:pPr/>
              <a:t>1</a:t>
            </a:fld>
            <a:endParaRPr lang="en-US" altLang="en-US" sz="1200" baseline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1256F7-00F2-4661-A56C-F6471D104ECB}" type="slidenum">
              <a:rPr lang="en-US" altLang="en-US" sz="1200" baseline="0">
                <a:latin typeface="Arial" charset="0"/>
              </a:rPr>
              <a:pPr/>
              <a:t>4</a:t>
            </a:fld>
            <a:endParaRPr lang="en-US" altLang="en-US" sz="1200" baseline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9CBAF4-95CE-45FD-92DD-840BE37CDB92}" type="slidenum">
              <a:rPr lang="en-US" altLang="en-US" sz="1200" baseline="0">
                <a:latin typeface="Arial" charset="0"/>
              </a:rPr>
              <a:pPr/>
              <a:t>6</a:t>
            </a:fld>
            <a:endParaRPr lang="en-US" altLang="en-US" sz="1200" baseline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90395E-71F4-4678-B1DA-D8971C68BFD6}" type="slidenum">
              <a:rPr lang="en-US" altLang="en-US" sz="1200" baseline="0">
                <a:latin typeface="Arial" charset="0"/>
              </a:rPr>
              <a:pPr/>
              <a:t>15</a:t>
            </a:fld>
            <a:endParaRPr lang="en-US" altLang="en-US" sz="1200" baseline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3EC4D1-9B2A-4AF1-96CD-D73870A53659}" type="slidenum">
              <a:rPr lang="en-US" altLang="en-US" sz="1200" baseline="0">
                <a:latin typeface="Arial" charset="0"/>
              </a:rPr>
              <a:pPr/>
              <a:t>16</a:t>
            </a:fld>
            <a:endParaRPr lang="en-US" altLang="en-US" sz="1200" baseline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68AA-2D78-4D7C-863A-834A09C4E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49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B0B2-DCE7-4488-B165-8F2F47636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5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F568-1C37-440F-BE25-592BADC47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2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7205-EF59-4EC5-90C1-6181E0B1A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52520-180D-4771-9EBC-FB3F15B57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5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E873-2DAC-49CB-97D1-52168AEB7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4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99E5-D3AD-4701-A34E-ABDB47F97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98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DCF2-CA7B-4BDD-BAA1-221EEC9EE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2AA9-C708-4E16-B46F-557D3D3FD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B1CC-0DB9-425E-97CB-FCED518A9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79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79E1-0761-486E-A2B1-5433A1F2A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6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latin typeface="Arial" charset="0"/>
              </a:defRPr>
            </a:lvl1pPr>
          </a:lstStyle>
          <a:p>
            <a:pPr>
              <a:defRPr/>
            </a:pPr>
            <a:fld id="{7DD5B4C4-0CE7-425D-9E40-4FD5F0D43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5.gif"/><Relationship Id="rId11" Type="http://schemas.openxmlformats.org/officeDocument/2006/relationships/image" Target="../media/image16.gif"/><Relationship Id="rId5" Type="http://schemas.openxmlformats.org/officeDocument/2006/relationships/image" Target="../media/image24.gif"/><Relationship Id="rId10" Type="http://schemas.openxmlformats.org/officeDocument/2006/relationships/image" Target="../media/image13.gif"/><Relationship Id="rId4" Type="http://schemas.openxmlformats.org/officeDocument/2006/relationships/image" Target="../media/image23.wmf"/><Relationship Id="rId9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MOT%20DOAN%20TAU%20CAT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26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gif"/><Relationship Id="rId7" Type="http://schemas.openxmlformats.org/officeDocument/2006/relationships/image" Target="../media/image15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28600"/>
            <a:ext cx="1104900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495300"/>
            <a:ext cx="1104900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-685800" y="0"/>
            <a:ext cx="1828800" cy="8382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-838200" y="5867400"/>
            <a:ext cx="1981200" cy="9906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8229600" y="5791200"/>
            <a:ext cx="1676400" cy="10668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2463800" y="3001963"/>
            <a:ext cx="45481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cs typeface="Times New Roman" pitchFamily="18" charset="0"/>
              </a:rPr>
              <a:t>LÀM QUEN VĂN HỌC</a:t>
            </a:r>
          </a:p>
        </p:txBody>
      </p:sp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-3352800" y="379095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aseline="0"/>
              <a:t> </a:t>
            </a:r>
            <a:endParaRPr lang="en-US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381259" y="0"/>
            <a:ext cx="6934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FF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Times New Roman"/>
                <a:cs typeface="Times New Roman"/>
              </a:rPr>
              <a:t>PHÒNG GIÁO DỤC VÀ ĐÀO TẠO QUẬN LONG BIÊN</a:t>
            </a:r>
          </a:p>
          <a:p>
            <a:pPr algn="ctr"/>
            <a:r>
              <a:rPr lang="vi-VN" sz="3600" b="1" kern="10">
                <a:solidFill>
                  <a:srgbClr val="0000FF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3600" b="1" kern="10" smtClean="0">
                <a:solidFill>
                  <a:srgbClr val="0000FF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Times New Roman"/>
                <a:cs typeface="Times New Roman"/>
              </a:rPr>
              <a:t>GIANG BIÊN</a:t>
            </a:r>
            <a:endParaRPr lang="en-US" sz="3600" b="1" kern="10">
              <a:solidFill>
                <a:srgbClr val="0000FF"/>
              </a:solidFill>
              <a:effectLst>
                <a:outerShdw blurRad="38100" dist="38100" dir="2700000" algn="t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WordArt 11"/>
          <p:cNvSpPr>
            <a:spLocks noChangeArrowheads="1" noChangeShapeType="1" noTextEdit="1"/>
          </p:cNvSpPr>
          <p:nvPr/>
        </p:nvSpPr>
        <p:spPr bwMode="auto">
          <a:xfrm>
            <a:off x="2542146" y="3733800"/>
            <a:ext cx="5105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“Con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baseline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Lớp MGN B3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42" y="1524000"/>
            <a:ext cx="9483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52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52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5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</a:rPr>
              <a:t>BÀI THƠ DO AI SÁNG TÁC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0000FF"/>
                </a:solidFill>
              </a:rPr>
              <a:t>BÀI THƠ NÓI VỀ </a:t>
            </a:r>
          </a:p>
          <a:p>
            <a:pPr algn="ctr" eaLnBrk="1" hangingPunct="1"/>
            <a:r>
              <a:rPr lang="en-US" altLang="en-US" sz="8000" b="1">
                <a:solidFill>
                  <a:srgbClr val="0000FF"/>
                </a:solidFill>
              </a:rPr>
              <a:t>PHƯƠNG TIỆN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9600" b="1">
                <a:solidFill>
                  <a:srgbClr val="0000FF"/>
                </a:solidFill>
              </a:rPr>
              <a:t>CON TÀU </a:t>
            </a:r>
          </a:p>
          <a:p>
            <a:pPr algn="ctr" eaLnBrk="1" hangingPunct="1"/>
            <a:r>
              <a:rPr lang="en-US" altLang="en-US" sz="9600" b="1">
                <a:solidFill>
                  <a:srgbClr val="0000FF"/>
                </a:solidFill>
              </a:rPr>
              <a:t>CÓ MÀU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3058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800" b="1">
                <a:solidFill>
                  <a:srgbClr val="0000FF"/>
                </a:solidFill>
              </a:rPr>
              <a:t>KHI TÀU CHUYỂN BÁNH THÌ LÀM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1534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8800" b="1">
                <a:solidFill>
                  <a:srgbClr val="0000FF"/>
                </a:solidFill>
              </a:rPr>
              <a:t>TIẾNG CÒI TÀU </a:t>
            </a:r>
          </a:p>
          <a:p>
            <a:pPr algn="ctr" eaLnBrk="1" hangingPunct="1"/>
            <a:r>
              <a:rPr lang="en-US" altLang="en-US" sz="8800" b="1">
                <a:solidFill>
                  <a:srgbClr val="0000FF"/>
                </a:solidFill>
              </a:rPr>
              <a:t>KÊU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2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22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76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baseline="0">
                <a:solidFill>
                  <a:srgbClr val="0000FF"/>
                </a:solidFill>
              </a:rPr>
              <a:t>  </a:t>
            </a:r>
          </a:p>
        </p:txBody>
      </p:sp>
      <p:pic>
        <p:nvPicPr>
          <p:cNvPr id="17412" name="Picture 8" descr="73F7F4B54C444E3EA61C054A11BBF17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762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81000" y="6019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1066800" y="457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aseline="0">
              <a:latin typeface="Arial" charset="0"/>
              <a:cs typeface="Arial" charset="0"/>
            </a:endParaRPr>
          </a:p>
        </p:txBody>
      </p:sp>
      <p:sp>
        <p:nvSpPr>
          <p:cNvPr id="2" name="AutoShape 18"/>
          <p:cNvSpPr>
            <a:spLocks noChangeArrowheads="1"/>
          </p:cNvSpPr>
          <p:nvPr/>
        </p:nvSpPr>
        <p:spPr bwMode="auto">
          <a:xfrm>
            <a:off x="4267200" y="5791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aseline="0">
              <a:latin typeface="Arial" charset="0"/>
              <a:cs typeface="Arial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286000" y="5562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400800" y="579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334000" y="381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pic>
        <p:nvPicPr>
          <p:cNvPr id="17419" name="Picture 1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76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7" descr="Star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419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8" descr="73F7F4B54C444E3EA61C054A11BBF17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762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0" descr="k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Rectangle 21"/>
          <p:cNvSpPr>
            <a:spLocks noChangeArrowheads="1"/>
          </p:cNvSpPr>
          <p:nvPr/>
        </p:nvSpPr>
        <p:spPr bwMode="auto">
          <a:xfrm>
            <a:off x="1676400" y="2209800"/>
            <a:ext cx="59436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US" altLang="en-US" sz="6000" b="1">
                <a:solidFill>
                  <a:srgbClr val="0000FF"/>
                </a:solidFill>
              </a:rPr>
              <a:t>HOẠT ĐỘNG 3: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6000" b="1">
                <a:solidFill>
                  <a:srgbClr val="0000FF"/>
                </a:solidFill>
              </a:rPr>
              <a:t>DẠY BÉ ĐỌC THƠ</a:t>
            </a:r>
          </a:p>
        </p:txBody>
      </p:sp>
      <p:pic>
        <p:nvPicPr>
          <p:cNvPr id="17425" name="Picture 22" descr="Picture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0500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3" descr="Picture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086600" y="167640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4" descr="Picture3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5" descr="Picture3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6" descr="Picture3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7" descr="Picture3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8" descr="Picture3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9" descr="Picture3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2" name="AutoShape 20"/>
          <p:cNvSpPr>
            <a:spLocks noChangeArrowheads="1"/>
          </p:cNvSpPr>
          <p:nvPr/>
        </p:nvSpPr>
        <p:spPr bwMode="auto">
          <a:xfrm>
            <a:off x="7086600" y="1143000"/>
            <a:ext cx="533400" cy="533400"/>
          </a:xfrm>
          <a:custGeom>
            <a:avLst/>
            <a:gdLst>
              <a:gd name="T0" fmla="*/ 207433 w 685800"/>
              <a:gd name="T1" fmla="*/ 0 h 609600"/>
              <a:gd name="T2" fmla="*/ 1 w 685800"/>
              <a:gd name="T3" fmla="*/ 178273 h 609600"/>
              <a:gd name="T4" fmla="*/ 79232 w 685800"/>
              <a:gd name="T5" fmla="*/ 466723 h 609600"/>
              <a:gd name="T6" fmla="*/ 335634 w 685800"/>
              <a:gd name="T7" fmla="*/ 466723 h 609600"/>
              <a:gd name="T8" fmla="*/ 414866 w 685800"/>
              <a:gd name="T9" fmla="*/ 178273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1676400" y="6629400"/>
            <a:ext cx="609600" cy="533400"/>
          </a:xfrm>
          <a:custGeom>
            <a:avLst/>
            <a:gdLst>
              <a:gd name="T0" fmla="*/ 270933 w 685800"/>
              <a:gd name="T1" fmla="*/ 0 h 609600"/>
              <a:gd name="T2" fmla="*/ 1 w 685800"/>
              <a:gd name="T3" fmla="*/ 178273 h 609600"/>
              <a:gd name="T4" fmla="*/ 103487 w 685800"/>
              <a:gd name="T5" fmla="*/ 466723 h 609600"/>
              <a:gd name="T6" fmla="*/ 438380 w 685800"/>
              <a:gd name="T7" fmla="*/ 466723 h 609600"/>
              <a:gd name="T8" fmla="*/ 541866 w 685800"/>
              <a:gd name="T9" fmla="*/ 178273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5105400" y="6858000"/>
            <a:ext cx="609600" cy="304800"/>
          </a:xfrm>
          <a:custGeom>
            <a:avLst/>
            <a:gdLst>
              <a:gd name="T0" fmla="*/ 270933 w 685800"/>
              <a:gd name="T1" fmla="*/ 0 h 609600"/>
              <a:gd name="T2" fmla="*/ 1 w 685800"/>
              <a:gd name="T3" fmla="*/ 58212 h 609600"/>
              <a:gd name="T4" fmla="*/ 103487 w 685800"/>
              <a:gd name="T5" fmla="*/ 152400 h 609600"/>
              <a:gd name="T6" fmla="*/ 438380 w 685800"/>
              <a:gd name="T7" fmla="*/ 152400 h 609600"/>
              <a:gd name="T8" fmla="*/ 541866 w 685800"/>
              <a:gd name="T9" fmla="*/ 58212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8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914400" y="1524000"/>
            <a:ext cx="533400" cy="457200"/>
          </a:xfrm>
          <a:custGeom>
            <a:avLst/>
            <a:gdLst>
              <a:gd name="T0" fmla="*/ 207433 w 685800"/>
              <a:gd name="T1" fmla="*/ 0 h 609600"/>
              <a:gd name="T2" fmla="*/ 1 w 685800"/>
              <a:gd name="T3" fmla="*/ 130976 h 609600"/>
              <a:gd name="T4" fmla="*/ 79232 w 685800"/>
              <a:gd name="T5" fmla="*/ 342899 h 609600"/>
              <a:gd name="T6" fmla="*/ 335634 w 685800"/>
              <a:gd name="T7" fmla="*/ 342899 h 609600"/>
              <a:gd name="T8" fmla="*/ 414866 w 685800"/>
              <a:gd name="T9" fmla="*/ 13097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1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4038600" y="0"/>
            <a:ext cx="609600" cy="609600"/>
          </a:xfrm>
          <a:custGeom>
            <a:avLst/>
            <a:gdLst>
              <a:gd name="T0" fmla="*/ 270933 w 685800"/>
              <a:gd name="T1" fmla="*/ 0 h 609600"/>
              <a:gd name="T2" fmla="*/ 1 w 685800"/>
              <a:gd name="T3" fmla="*/ 232846 h 609600"/>
              <a:gd name="T4" fmla="*/ 103487 w 685800"/>
              <a:gd name="T5" fmla="*/ 609598 h 609600"/>
              <a:gd name="T6" fmla="*/ 438380 w 685800"/>
              <a:gd name="T7" fmla="*/ 609598 h 609600"/>
              <a:gd name="T8" fmla="*/ 541866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3581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458200" y="2133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grpSp>
        <p:nvGrpSpPr>
          <p:cNvPr id="17440" name="Group 37"/>
          <p:cNvGrpSpPr>
            <a:grpSpLocks/>
          </p:cNvGrpSpPr>
          <p:nvPr/>
        </p:nvGrpSpPr>
        <p:grpSpPr bwMode="auto">
          <a:xfrm>
            <a:off x="152400" y="0"/>
            <a:ext cx="8991600" cy="762000"/>
            <a:chOff x="96" y="48"/>
            <a:chExt cx="5664" cy="619"/>
          </a:xfrm>
        </p:grpSpPr>
        <p:pic>
          <p:nvPicPr>
            <p:cNvPr id="17441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3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2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3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5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31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7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Picture 34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0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1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2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3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7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9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0" name="Picture 13" descr="2.gif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64518" grpId="0" animBg="1"/>
      <p:bldP spid="3" grpId="0" animBg="1"/>
      <p:bldP spid="4" grpId="0" animBg="1"/>
      <p:bldP spid="5" grpId="0" animBg="1"/>
      <p:bldP spid="6453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400" b="1" baseline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5" descr="1587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8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676400" y="2438400"/>
            <a:ext cx="6096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NDKH: HÁT VÀ VẬN ĐỘNG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6600" b="1">
                <a:solidFill>
                  <a:srgbClr val="FF0000"/>
                </a:solidFill>
              </a:rPr>
              <a:t>ĐOÀN TÀU NHỎ XÍU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57150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8458200" y="2819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04800" y="2971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9624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2819400" y="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aseline="0">
              <a:latin typeface="Arial" charset="0"/>
              <a:cs typeface="Arial" charset="0"/>
            </a:endParaRPr>
          </a:p>
        </p:txBody>
      </p:sp>
      <p:pic>
        <p:nvPicPr>
          <p:cNvPr id="18444" name="Picture 12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1419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Picture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0574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Picture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20574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2" name="AutoShape 20"/>
          <p:cNvSpPr>
            <a:spLocks noChangeArrowheads="1"/>
          </p:cNvSpPr>
          <p:nvPr/>
        </p:nvSpPr>
        <p:spPr bwMode="auto">
          <a:xfrm>
            <a:off x="5562600" y="6400800"/>
            <a:ext cx="457200" cy="457200"/>
          </a:xfrm>
          <a:custGeom>
            <a:avLst/>
            <a:gdLst>
              <a:gd name="T0" fmla="*/ 152400 w 685800"/>
              <a:gd name="T1" fmla="*/ 0 h 609600"/>
              <a:gd name="T2" fmla="*/ 1 w 685800"/>
              <a:gd name="T3" fmla="*/ 130976 h 609600"/>
              <a:gd name="T4" fmla="*/ 58211 w 685800"/>
              <a:gd name="T5" fmla="*/ 342899 h 609600"/>
              <a:gd name="T6" fmla="*/ 246589 w 685800"/>
              <a:gd name="T7" fmla="*/ 342899 h 609600"/>
              <a:gd name="T8" fmla="*/ 304799 w 685800"/>
              <a:gd name="T9" fmla="*/ 13097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1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0" y="0"/>
            <a:ext cx="685800" cy="609600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57" name="MOT DOAN TAU C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660" fill="hold"/>
                                        <p:tgtEl>
                                          <p:spTgt spid="87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7"/>
                </p:tgtEl>
              </p:cMediaNode>
            </p:audio>
          </p:childTnLst>
        </p:cTn>
      </p:par>
    </p:tnLst>
    <p:bldLst>
      <p:bldP spid="64518" grpId="0" animBg="1"/>
      <p:bldP spid="2" grpId="0" animBg="1"/>
      <p:bldP spid="3" grpId="0" animBg="1"/>
      <p:bldP spid="4" grpId="0" animBg="1"/>
      <p:bldP spid="6453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 descr="Picture8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vi-VN" altLang="en-US" sz="2800" b="1" baseline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0" y="-381000"/>
            <a:ext cx="9144000" cy="7239000"/>
            <a:chOff x="240" y="432"/>
            <a:chExt cx="5376" cy="3366"/>
          </a:xfrm>
        </p:grpSpPr>
        <p:pic>
          <p:nvPicPr>
            <p:cNvPr id="19461" name="Picture 9" descr="3FEAD6BCD758488D9543CB410EF6ED2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72" y="2460"/>
              <a:ext cx="6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2" name="Group 8"/>
            <p:cNvGrpSpPr>
              <a:grpSpLocks/>
            </p:cNvGrpSpPr>
            <p:nvPr/>
          </p:nvGrpSpPr>
          <p:grpSpPr bwMode="auto">
            <a:xfrm>
              <a:off x="244" y="490"/>
              <a:ext cx="5326" cy="3315"/>
              <a:chOff x="192" y="716"/>
              <a:chExt cx="5136" cy="2692"/>
            </a:xfrm>
          </p:grpSpPr>
          <p:pic>
            <p:nvPicPr>
              <p:cNvPr id="19464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176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10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00"/>
                <a:ext cx="57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6" name="Picture 11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30" y="78"/>
                <a:ext cx="540" cy="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7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1974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8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-42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7" descr="C:\Documents and Settings\THANH NHAH\Desktop\Bé Thọ\H.động\H.động 12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716"/>
                <a:ext cx="720" cy="720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  <p:pic>
          <p:nvPicPr>
            <p:cNvPr id="7" name="Picture 28" descr="C:\Documents and Settings\THANH NHAH\Desktop\Bé Thọ\H.động\H.động 1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0" y="435"/>
              <a:ext cx="720" cy="952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19460" name="WordArt 13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Xin cảm ơn </a:t>
            </a:r>
            <a:endParaRPr lang="en-US" sz="44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858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GÂY HỨNG THÚ</a:t>
            </a:r>
          </a:p>
        </p:txBody>
      </p:sp>
      <p:pic>
        <p:nvPicPr>
          <p:cNvPr id="4100" name="Picture 7" descr="Picture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oto-gia-re84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44196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1365493863_499793076_1-Hinh-anh-ca--Cho-thue-xe-may-da-Lat-Thng-L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91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TOTEM 911-16 - 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Tàu-Sài-Gò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563" y="1704975"/>
            <a:ext cx="8077200" cy="30241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endParaRPr lang="en-US" altLang="en-US" sz="1800" baseline="0" smtClean="0">
              <a:solidFill>
                <a:srgbClr val="FFFF66"/>
              </a:solidFill>
              <a:cs typeface="Arial" panose="020B0604020202020204" pitchFamily="34" charset="0"/>
            </a:endParaRPr>
          </a:p>
        </p:txBody>
      </p:sp>
      <p:pic>
        <p:nvPicPr>
          <p:cNvPr id="6147" name="Picture 26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88482" y="3218657"/>
            <a:ext cx="6767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6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181725"/>
            <a:ext cx="86137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6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79388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6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25293" y="3218657"/>
            <a:ext cx="6767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572000" y="838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7848600" y="5486400"/>
            <a:ext cx="5334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096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64532" name="AutoShape 20"/>
          <p:cNvSpPr>
            <a:spLocks noChangeArrowheads="1"/>
          </p:cNvSpPr>
          <p:nvPr/>
        </p:nvSpPr>
        <p:spPr bwMode="auto">
          <a:xfrm>
            <a:off x="762000" y="5410200"/>
            <a:ext cx="685800" cy="609600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819400" y="914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aseline="0">
              <a:latin typeface="Arial" charset="0"/>
              <a:cs typeface="Arial" charset="0"/>
            </a:endParaRPr>
          </a:p>
        </p:txBody>
      </p:sp>
      <p:pic>
        <p:nvPicPr>
          <p:cNvPr id="6156" name="Picture 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76600" y="5334000"/>
            <a:ext cx="5334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6019800" y="838200"/>
            <a:ext cx="685800" cy="609600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791200" y="5410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aseline="0">
              <a:latin typeface="Arial" charset="0"/>
              <a:cs typeface="Arial" charset="0"/>
            </a:endParaRPr>
          </a:p>
        </p:txBody>
      </p:sp>
      <p:sp>
        <p:nvSpPr>
          <p:cNvPr id="6160" name="WordArt 20"/>
          <p:cNvSpPr>
            <a:spLocks noChangeArrowheads="1" noChangeShapeType="1" noTextEdit="1"/>
          </p:cNvSpPr>
          <p:nvPr/>
        </p:nvSpPr>
        <p:spPr bwMode="auto">
          <a:xfrm>
            <a:off x="1554163" y="2219325"/>
            <a:ext cx="6477000" cy="1927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1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Giới thiệu và đọc mẫu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61" name="Picture 21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60960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453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33400" y="1676400"/>
            <a:ext cx="8077200" cy="335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 baseline="0">
              <a:solidFill>
                <a:srgbClr val="FFFF66"/>
              </a:solidFill>
              <a:latin typeface="+mn-lt"/>
            </a:endParaRPr>
          </a:p>
        </p:txBody>
      </p:sp>
      <p:pic>
        <p:nvPicPr>
          <p:cNvPr id="7171" name="Picture 26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88482" y="3218657"/>
            <a:ext cx="6767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6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181725"/>
            <a:ext cx="86137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6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79388"/>
            <a:ext cx="853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6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25293" y="3218657"/>
            <a:ext cx="67675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572000" y="838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7848600" y="5486400"/>
            <a:ext cx="5334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09600" y="609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64532" name="AutoShape 20"/>
          <p:cNvSpPr>
            <a:spLocks noChangeArrowheads="1"/>
          </p:cNvSpPr>
          <p:nvPr/>
        </p:nvSpPr>
        <p:spPr bwMode="auto">
          <a:xfrm>
            <a:off x="762000" y="5410200"/>
            <a:ext cx="685800" cy="609600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057400" y="1143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aseline="0">
              <a:latin typeface="Arial" charset="0"/>
              <a:cs typeface="Arial" charset="0"/>
            </a:endParaRPr>
          </a:p>
        </p:txBody>
      </p:sp>
      <p:pic>
        <p:nvPicPr>
          <p:cNvPr id="7180" name="Picture 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76600" y="5334000"/>
            <a:ext cx="5334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 baseline="0">
              <a:latin typeface="Arial" charset="0"/>
              <a:cs typeface="Arial" charset="0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6019800" y="838200"/>
            <a:ext cx="685800" cy="609600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791200" y="5410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 baseline="0">
              <a:latin typeface="Arial" charset="0"/>
              <a:cs typeface="Arial" charset="0"/>
            </a:endParaRPr>
          </a:p>
        </p:txBody>
      </p:sp>
      <p:sp>
        <p:nvSpPr>
          <p:cNvPr id="7184" name="WordArt 18"/>
          <p:cNvSpPr>
            <a:spLocks noChangeArrowheads="1" noChangeShapeType="1" noTextEdit="1"/>
          </p:cNvSpPr>
          <p:nvPr/>
        </p:nvSpPr>
        <p:spPr bwMode="auto">
          <a:xfrm>
            <a:off x="1147763" y="2286000"/>
            <a:ext cx="6848475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 NỘI DUNG, TRÍCH DẪN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453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Tàu-Sài-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1000" y="457200"/>
            <a:ext cx="35814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Xình xịch xình xịch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Con tàu xanh xanh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Nó chạy nhanh nhanh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Còi reo vui quá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U...u...u...u</a:t>
            </a:r>
          </a:p>
          <a:p>
            <a:pPr eaLnBrk="1" hangingPunct="1">
              <a:spcBef>
                <a:spcPct val="30000"/>
              </a:spcBef>
            </a:pPr>
            <a:endParaRPr lang="en-US" alt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609600"/>
            <a:ext cx="1981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57825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3622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066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1676400"/>
            <a:ext cx="873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600950" y="4362450"/>
            <a:ext cx="1695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Picture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152400" y="76200"/>
            <a:ext cx="8991600" cy="982663"/>
            <a:chOff x="96" y="48"/>
            <a:chExt cx="5664" cy="619"/>
          </a:xfrm>
        </p:grpSpPr>
        <p:pic>
          <p:nvPicPr>
            <p:cNvPr id="924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3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31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8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34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8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1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9" name="Text Box 43"/>
          <p:cNvSpPr txBox="1">
            <a:spLocks noChangeArrowheads="1"/>
          </p:cNvSpPr>
          <p:nvPr/>
        </p:nvSpPr>
        <p:spPr bwMode="auto">
          <a:xfrm>
            <a:off x="1295400" y="2286000"/>
            <a:ext cx="6705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7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9240" name="Picture 44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42925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WordArt 4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65532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</a:rPr>
              <a:t>CÔ VỪA ĐỌC CHO CẢ LỚP NGHE </a:t>
            </a:r>
          </a:p>
          <a:p>
            <a:pPr algn="ctr" eaLnBrk="1" hangingPunct="1"/>
            <a:r>
              <a:rPr lang="en-US" altLang="en-US" sz="5400" b="1">
                <a:solidFill>
                  <a:srgbClr val="0000FF"/>
                </a:solidFill>
              </a:rPr>
              <a:t>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àu-Sài-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81000" y="457200"/>
            <a:ext cx="35814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Xình xịch xình xịch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Con tàu xanh xanh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Nó chạy nhanh nhanh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Còi reo vui quá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U...u...u...u</a:t>
            </a:r>
          </a:p>
          <a:p>
            <a:pPr eaLnBrk="1" hangingPunct="1">
              <a:spcBef>
                <a:spcPct val="30000"/>
              </a:spcBef>
            </a:pPr>
            <a:endParaRPr lang="en-US" alt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042547676,C:\Documents and Settings\Administrator\Desktop\fai nop\doibannho\Media.ppcx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1291</TotalTime>
  <Words>175</Words>
  <Application>Microsoft Office PowerPoint</Application>
  <PresentationFormat>On-screen Show (4:3)</PresentationFormat>
  <Paragraphs>44</Paragraphs>
  <Slides>17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LopB3</cp:lastModifiedBy>
  <cp:revision>85</cp:revision>
  <dcterms:created xsi:type="dcterms:W3CDTF">2010-12-01T15:18:36Z</dcterms:created>
  <dcterms:modified xsi:type="dcterms:W3CDTF">2024-08-19T10:02:10Z</dcterms:modified>
</cp:coreProperties>
</file>