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446" r:id="rId3"/>
    <p:sldId id="601" r:id="rId4"/>
    <p:sldId id="614" r:id="rId5"/>
    <p:sldId id="379" r:id="rId6"/>
    <p:sldId id="612" r:id="rId7"/>
    <p:sldId id="506" r:id="rId8"/>
    <p:sldId id="602" r:id="rId9"/>
    <p:sldId id="604" r:id="rId10"/>
    <p:sldId id="606" r:id="rId11"/>
    <p:sldId id="607" r:id="rId12"/>
    <p:sldId id="613" r:id="rId13"/>
    <p:sldId id="609" r:id="rId14"/>
    <p:sldId id="608" r:id="rId15"/>
    <p:sldId id="610" r:id="rId16"/>
    <p:sldId id="611" r:id="rId17"/>
    <p:sldId id="603" r:id="rId18"/>
    <p:sldId id="615" r:id="rId19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EFAFD4"/>
    <a:srgbClr val="0000FF"/>
    <a:srgbClr val="E3EA86"/>
    <a:srgbClr val="9999FF"/>
    <a:srgbClr val="CCECFF"/>
    <a:srgbClr val="CC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90" d="100"/>
          <a:sy n="90" d="100"/>
        </p:scale>
        <p:origin x="-1214" y="-3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05AE60-A221-4CC0-AA3F-610284006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8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BC67E860-B191-481E-B8B4-78C2E988E05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75BE-9C5D-48FC-81FB-3E8DEB57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701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15E9-E9E9-45DA-AD44-3827ACE4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017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F1686-EEEC-495F-AC5C-A83A9DFF8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969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26E5-B67E-4CE3-AC1A-B3EFBCA74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5235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648ABF71-6D61-4DD3-BA78-A9C7D41E0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550A3934-92CF-48AD-BFDA-1BBBDA5BF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E37A629-C06A-42A8-B966-B05355057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0D7D672C-4F7A-4891-AE5D-6D591C842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3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3B67132A-51E6-4164-B769-D4E4015D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7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08A88730-1C1F-4245-8DAF-CBA23ACD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B87CFFAF-E2DD-4B92-85EB-15E59230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98E8-3239-47E9-9C49-B9BD6765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00648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93657D7-E927-40DF-902D-319DE9D7D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89786D51-A55B-4EB2-ADC5-95C2743BD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4FB9258B-9263-4D17-97ED-A8247CE8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999FF3AE-D531-4739-9C36-7A6A9CD83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96DF-CEB6-46EC-BAF3-454FCAB8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3138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2703-20C5-4F54-A665-F90A9022E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455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A1B4-7ECE-4D4D-AAAF-BE4E2757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844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9970-2B69-44C0-BE63-6F6D75BD5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565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3532-286B-4B4F-9B2B-3A09358B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357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D22B-BFB1-4598-B5D9-1959BEC8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078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D17E-7119-4A12-9988-36C4B18F7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764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94E34D-F3C2-4CB9-B1C5-F3B7A8CF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902CA57-B332-4A0E-B37C-81AB2204D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nhac%20nen\ech%20keu.wa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1455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7165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730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875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730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171950"/>
            <a:ext cx="82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4000500"/>
            <a:ext cx="82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051300"/>
            <a:ext cx="82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879850"/>
            <a:ext cx="82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088"/>
            <a:ext cx="762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005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450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0550"/>
            <a:ext cx="762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4345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7195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37088"/>
            <a:ext cx="762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POINTS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65760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 descr="blumen-pflanzen08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275138"/>
            <a:ext cx="13128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19"/>
          <p:cNvSpPr>
            <a:spLocks noChangeArrowheads="1" noChangeShapeType="1" noTextEdit="1"/>
          </p:cNvSpPr>
          <p:nvPr/>
        </p:nvSpPr>
        <p:spPr bwMode="auto">
          <a:xfrm>
            <a:off x="1631950" y="860425"/>
            <a:ext cx="624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Lĩnh Vực Phát Triển Ngôn Ngữ</a:t>
            </a:r>
          </a:p>
        </p:txBody>
      </p:sp>
      <p:sp>
        <p:nvSpPr>
          <p:cNvPr id="27" name="WordArt 20"/>
          <p:cNvSpPr>
            <a:spLocks noChangeArrowheads="1" noChangeShapeType="1" noTextEdit="1"/>
          </p:cNvSpPr>
          <p:nvPr/>
        </p:nvSpPr>
        <p:spPr bwMode="auto">
          <a:xfrm>
            <a:off x="1150938" y="2514600"/>
            <a:ext cx="7115175" cy="7762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5000"/>
              </a:avLst>
            </a:prstTxWarp>
          </a:bodyPr>
          <a:lstStyle/>
          <a:p>
            <a:r>
              <a:rPr lang="vi-VN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thơ: Ếch con học bài</a:t>
            </a:r>
            <a:endParaRPr lang="en-US" sz="5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5000">
                    <a:srgbClr val="FF0000"/>
                  </a:gs>
                  <a:gs pos="17500">
                    <a:srgbClr val="BA0066"/>
                  </a:gs>
                  <a:gs pos="35001">
                    <a:srgbClr val="66008F"/>
                  </a:gs>
                  <a:gs pos="50000">
                    <a:srgbClr val="000082"/>
                  </a:gs>
                  <a:gs pos="64999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61" name="Rectangle 1"/>
          <p:cNvSpPr>
            <a:spLocks noChangeArrowheads="1"/>
          </p:cNvSpPr>
          <p:nvPr/>
        </p:nvSpPr>
        <p:spPr bwMode="auto">
          <a:xfrm>
            <a:off x="2392363" y="79375"/>
            <a:ext cx="457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57969" y="1576277"/>
            <a:ext cx="4183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4F81BD"/>
              </a:buClr>
              <a:buSzPct val="65000"/>
              <a:defRPr/>
            </a:pPr>
            <a:r>
              <a:rPr lang="en-US" altLang="en-US" sz="3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 QUEN VĂN </a:t>
            </a:r>
            <a:r>
              <a:rPr lang="en-US" altLang="en-US" sz="3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3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3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WordArt 21"/>
          <p:cNvSpPr>
            <a:spLocks noChangeArrowheads="1" noChangeShapeType="1" noTextEdit="1"/>
          </p:cNvSpPr>
          <p:nvPr/>
        </p:nvSpPr>
        <p:spPr bwMode="auto">
          <a:xfrm>
            <a:off x="2873671" y="3663950"/>
            <a:ext cx="3975862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en-US" sz="48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LỚP MGN B3</a:t>
            </a:r>
            <a:r>
              <a:rPr lang="vi-VN" sz="48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en-US" sz="48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Ếch con đi học trong thời tiết như thế nào</a:t>
            </a:r>
            <a:r>
              <a:rPr lang="en-US" altLang="en-US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6564" name="Picture 4" descr="ech di hoc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57350"/>
            <a:ext cx="5257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Cloud"/>
          <p:cNvSpPr>
            <a:spLocks noChangeAspect="1" noEditPoints="1" noChangeArrowheads="1"/>
          </p:cNvSpPr>
          <p:nvPr/>
        </p:nvSpPr>
        <p:spPr bwMode="auto">
          <a:xfrm>
            <a:off x="381000" y="742950"/>
            <a:ext cx="2362200" cy="800100"/>
          </a:xfrm>
          <a:custGeom>
            <a:avLst/>
            <a:gdLst>
              <a:gd name="T0" fmla="*/ 7327 w 21600"/>
              <a:gd name="T1" fmla="*/ 400050 h 21600"/>
              <a:gd name="T2" fmla="*/ 1181100 w 21600"/>
              <a:gd name="T3" fmla="*/ 799248 h 21600"/>
              <a:gd name="T4" fmla="*/ 2360232 w 21600"/>
              <a:gd name="T5" fmla="*/ 400050 h 21600"/>
              <a:gd name="T6" fmla="*/ 1181100 w 21600"/>
              <a:gd name="T7" fmla="*/ 457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6566" name="Cloud"/>
          <p:cNvSpPr>
            <a:spLocks noChangeAspect="1" noEditPoints="1" noChangeArrowheads="1"/>
          </p:cNvSpPr>
          <p:nvPr/>
        </p:nvSpPr>
        <p:spPr bwMode="auto">
          <a:xfrm>
            <a:off x="5029200" y="742950"/>
            <a:ext cx="2362200" cy="850900"/>
          </a:xfrm>
          <a:custGeom>
            <a:avLst/>
            <a:gdLst>
              <a:gd name="T0" fmla="*/ 7327 w 21600"/>
              <a:gd name="T1" fmla="*/ 425649 h 21600"/>
              <a:gd name="T2" fmla="*/ 1181100 w 21600"/>
              <a:gd name="T3" fmla="*/ 850391 h 21600"/>
              <a:gd name="T4" fmla="*/ 2360232 w 21600"/>
              <a:gd name="T5" fmla="*/ 425649 h 21600"/>
              <a:gd name="T6" fmla="*/ 1181100 w 21600"/>
              <a:gd name="T7" fmla="*/ 486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6567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5" grpId="0" animBg="1"/>
      <p:bldP spid="665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large-grass-and-sky-clipart-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ech di hoc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28700"/>
            <a:ext cx="5562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Cloud"/>
          <p:cNvSpPr>
            <a:spLocks noChangeAspect="1" noEditPoints="1" noChangeArrowheads="1"/>
          </p:cNvSpPr>
          <p:nvPr/>
        </p:nvSpPr>
        <p:spPr bwMode="auto">
          <a:xfrm>
            <a:off x="457200" y="228600"/>
            <a:ext cx="2362200" cy="800100"/>
          </a:xfrm>
          <a:custGeom>
            <a:avLst/>
            <a:gdLst>
              <a:gd name="T0" fmla="*/ 7327 w 21600"/>
              <a:gd name="T1" fmla="*/ 400050 h 21600"/>
              <a:gd name="T2" fmla="*/ 1181100 w 21600"/>
              <a:gd name="T3" fmla="*/ 799248 h 21600"/>
              <a:gd name="T4" fmla="*/ 2360232 w 21600"/>
              <a:gd name="T5" fmla="*/ 400050 h 21600"/>
              <a:gd name="T6" fmla="*/ 1181100 w 21600"/>
              <a:gd name="T7" fmla="*/ 457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3741" name="Cloud"/>
          <p:cNvSpPr>
            <a:spLocks noChangeAspect="1" noEditPoints="1" noChangeArrowheads="1"/>
          </p:cNvSpPr>
          <p:nvPr/>
        </p:nvSpPr>
        <p:spPr bwMode="auto">
          <a:xfrm>
            <a:off x="3429000" y="0"/>
            <a:ext cx="3581400" cy="914400"/>
          </a:xfrm>
          <a:custGeom>
            <a:avLst/>
            <a:gdLst>
              <a:gd name="T0" fmla="*/ 11109 w 21600"/>
              <a:gd name="T1" fmla="*/ 457200 h 21600"/>
              <a:gd name="T2" fmla="*/ 1790700 w 21600"/>
              <a:gd name="T3" fmla="*/ 913426 h 21600"/>
              <a:gd name="T4" fmla="*/ 3578415 w 21600"/>
              <a:gd name="T5" fmla="*/ 457200 h 21600"/>
              <a:gd name="T6" fmla="*/ 1790700 w 21600"/>
              <a:gd name="T7" fmla="*/ 522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3742" name="Cloud"/>
          <p:cNvSpPr>
            <a:spLocks noChangeAspect="1" noEditPoints="1" noChangeArrowheads="1"/>
          </p:cNvSpPr>
          <p:nvPr/>
        </p:nvSpPr>
        <p:spPr bwMode="auto">
          <a:xfrm>
            <a:off x="6781800" y="114300"/>
            <a:ext cx="2362200" cy="850900"/>
          </a:xfrm>
          <a:custGeom>
            <a:avLst/>
            <a:gdLst>
              <a:gd name="T0" fmla="*/ 7327 w 21600"/>
              <a:gd name="T1" fmla="*/ 425649 h 21600"/>
              <a:gd name="T2" fmla="*/ 1181100 w 21600"/>
              <a:gd name="T3" fmla="*/ 850391 h 21600"/>
              <a:gd name="T4" fmla="*/ 2360232 w 21600"/>
              <a:gd name="T5" fmla="*/ 425649 h 21600"/>
              <a:gd name="T6" fmla="*/ 1181100 w 21600"/>
              <a:gd name="T7" fmla="*/ 486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3743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525" y="44577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>
                <a:latin typeface="inherit"/>
              </a:rPr>
              <a:t>Ếch con đi học trời mưa</a:t>
            </a:r>
            <a:r>
              <a:rPr lang="vi-VN" altLang="en-US"/>
              <a:t/>
            </a:r>
            <a:br>
              <a:rPr lang="vi-VN" altLang="en-US"/>
            </a:br>
            <a:r>
              <a:rPr lang="vi-VN" altLang="en-US">
                <a:latin typeface="inherit"/>
              </a:rPr>
              <a:t>Lá </a:t>
            </a:r>
            <a:r>
              <a:rPr lang="en-US" altLang="en-US">
                <a:latin typeface="inherit"/>
              </a:rPr>
              <a:t>sen</a:t>
            </a:r>
            <a:r>
              <a:rPr lang="vi-VN" altLang="en-US">
                <a:latin typeface="inherit"/>
              </a:rPr>
              <a:t> xanh mướt đội vừa trùm vai</a:t>
            </a:r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086600" y="272415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vi-VN" altLang="en-US">
                <a:solidFill>
                  <a:srgbClr val="FF0000"/>
                </a:solidFill>
                <a:latin typeface="Times New Roman" pitchFamily="18" charset="0"/>
              </a:rPr>
              <a:t>+ “Xanh mướt”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vi-VN" altLang="en-US">
                <a:solidFill>
                  <a:srgbClr val="FF0000"/>
                </a:solidFill>
                <a:latin typeface="Times New Roman" pitchFamily="18" charset="0"/>
              </a:rPr>
              <a:t>1 màu xanh non mỡ màng nhìn rất đẹp và thích mắt. 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 animBg="1"/>
      <p:bldP spid="73741" grpId="0" animBg="1"/>
      <p:bldP spid="73742" grpId="0" animBg="1"/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5715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63563" y="-223838"/>
            <a:ext cx="8229600" cy="74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0099"/>
                </a:solidFill>
                <a:latin typeface="Times New Roman" pitchFamily="18" charset="0"/>
              </a:rPr>
              <a:t>Ếch con đến lớp để làm gì?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7938" y="361950"/>
            <a:ext cx="9144000" cy="4826000"/>
            <a:chOff x="336" y="432"/>
            <a:chExt cx="4791" cy="3150"/>
          </a:xfrm>
        </p:grpSpPr>
        <p:pic>
          <p:nvPicPr>
            <p:cNvPr id="25605" name="Picture 8" descr="2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" y="432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9" descr="2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32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09600" y="-171450"/>
            <a:ext cx="822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0099"/>
                </a:solidFill>
                <a:latin typeface="Times New Roman" pitchFamily="18" charset="0"/>
              </a:rPr>
              <a:t>Khi đến lớp đến lớp ếch con được các bạn chào đón như thế nào?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0" y="438150"/>
            <a:ext cx="9144000" cy="4705350"/>
            <a:chOff x="336" y="384"/>
            <a:chExt cx="4791" cy="3150"/>
          </a:xfrm>
        </p:grpSpPr>
        <p:pic>
          <p:nvPicPr>
            <p:cNvPr id="26630" name="Picture 6" descr="3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" y="384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7" descr="3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78063" y="46180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0070C0"/>
                </a:solidFill>
                <a:latin typeface="Times New Roman" pitchFamily="18" charset="0"/>
              </a:rPr>
              <a:t>“Tưng bừng” </a:t>
            </a:r>
            <a:r>
              <a:rPr lang="en-US" altLang="en-US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vi-VN" altLang="en-US">
                <a:solidFill>
                  <a:srgbClr val="0070C0"/>
                </a:solidFill>
                <a:latin typeface="Times New Roman" pitchFamily="18" charset="0"/>
              </a:rPr>
              <a:t>rất nhộn nhịp và vui vẻ</a:t>
            </a:r>
            <a:endParaRPr lang="en-US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-95250"/>
            <a:ext cx="822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0099"/>
                </a:solidFill>
                <a:latin typeface="Times New Roman" pitchFamily="18" charset="0"/>
              </a:rPr>
              <a:t>Đêm đến ếch con làm gì?</a:t>
            </a:r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0" y="514350"/>
            <a:ext cx="9144000" cy="4595813"/>
            <a:chOff x="288" y="432"/>
            <a:chExt cx="4800" cy="3150"/>
          </a:xfrm>
        </p:grpSpPr>
        <p:pic>
          <p:nvPicPr>
            <p:cNvPr id="27660" name="Picture 8" descr="4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32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9" descr="4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43" name="Cloud"/>
          <p:cNvSpPr>
            <a:spLocks noChangeAspect="1" noEditPoints="1" noChangeArrowheads="1"/>
          </p:cNvSpPr>
          <p:nvPr/>
        </p:nvSpPr>
        <p:spPr bwMode="auto">
          <a:xfrm>
            <a:off x="2252663" y="611188"/>
            <a:ext cx="3352800" cy="742950"/>
          </a:xfrm>
          <a:custGeom>
            <a:avLst/>
            <a:gdLst>
              <a:gd name="T0" fmla="*/ 10400 w 21600"/>
              <a:gd name="T1" fmla="*/ 371475 h 21600"/>
              <a:gd name="T2" fmla="*/ 1676400 w 21600"/>
              <a:gd name="T3" fmla="*/ 742159 h 21600"/>
              <a:gd name="T4" fmla="*/ 3350006 w 21600"/>
              <a:gd name="T5" fmla="*/ 371475 h 21600"/>
              <a:gd name="T6" fmla="*/ 1676400 w 21600"/>
              <a:gd name="T7" fmla="*/ 424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9644" name="Cloud"/>
          <p:cNvSpPr>
            <a:spLocks noChangeAspect="1" noEditPoints="1" noChangeArrowheads="1"/>
          </p:cNvSpPr>
          <p:nvPr/>
        </p:nvSpPr>
        <p:spPr bwMode="auto">
          <a:xfrm>
            <a:off x="0" y="542925"/>
            <a:ext cx="2819400" cy="771525"/>
          </a:xfrm>
          <a:custGeom>
            <a:avLst/>
            <a:gdLst>
              <a:gd name="T0" fmla="*/ 8745 w 21600"/>
              <a:gd name="T1" fmla="*/ 385430 h 21600"/>
              <a:gd name="T2" fmla="*/ 1409700 w 21600"/>
              <a:gd name="T3" fmla="*/ 770039 h 21600"/>
              <a:gd name="T4" fmla="*/ 2817051 w 21600"/>
              <a:gd name="T5" fmla="*/ 385430 h 21600"/>
              <a:gd name="T6" fmla="*/ 1409700 w 21600"/>
              <a:gd name="T7" fmla="*/ 44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9645" name="Picture 13" descr="hoc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924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14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715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4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287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4" name="Picture 14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858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14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145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 animBg="1"/>
      <p:bldP spid="696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Cloud Callout 2"/>
          <p:cNvSpPr>
            <a:spLocks noChangeArrowheads="1"/>
          </p:cNvSpPr>
          <p:nvPr/>
        </p:nvSpPr>
        <p:spPr bwMode="auto">
          <a:xfrm>
            <a:off x="762000" y="285750"/>
            <a:ext cx="5715000" cy="1444625"/>
          </a:xfrm>
          <a:prstGeom prst="cloudCallout">
            <a:avLst>
              <a:gd name="adj1" fmla="val 6329"/>
              <a:gd name="adj2" fmla="val 67653"/>
            </a:avLst>
          </a:prstGeom>
          <a:solidFill>
            <a:srgbClr val="E3EA86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vi-VN" altLang="en-US" sz="2800">
                <a:solidFill>
                  <a:srgbClr val="FF0000"/>
                </a:solidFill>
                <a:latin typeface="Times New Roman" pitchFamily="18" charset="0"/>
              </a:rPr>
              <a:t>Còn các con đã học bài thế nào?</a:t>
            </a:r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2057400" y="2190750"/>
            <a:ext cx="5638800" cy="2647950"/>
          </a:xfrm>
          <a:prstGeom prst="irregularSeal1">
            <a:avLst/>
          </a:prstGeom>
          <a:solidFill>
            <a:srgbClr val="EFAFD4"/>
          </a:solidFill>
          <a:ln w="9525" algn="ctr">
            <a:solidFill>
              <a:srgbClr val="CC66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0000FF"/>
                </a:solidFill>
                <a:latin typeface="Times New Roman" pitchFamily="18" charset="0"/>
              </a:rPr>
              <a:t>Phải chăm ngoan, nghe lời cô giáo khi ngồi học bài phải ngồi ngoan, nghe cô dạy</a:t>
            </a:r>
            <a:endParaRPr lang="en-US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0"/>
            <a:ext cx="800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5400" b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3600" b="1">
                <a:solidFill>
                  <a:srgbClr val="008000"/>
                </a:solidFill>
                <a:latin typeface="Times New Roman" pitchFamily="18" charset="0"/>
              </a:rPr>
              <a:t>               </a:t>
            </a:r>
            <a:endParaRPr lang="en-US" altLang="en-US" sz="3600" i="1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600">
              <a:latin typeface="Times New Roman" pitchFamily="18" charset="0"/>
            </a:endParaRPr>
          </a:p>
          <a:p>
            <a:pPr eaLnBrk="1" hangingPunct="1"/>
            <a:r>
              <a:rPr lang="en-US" altLang="en-US" sz="3600" b="1" i="1">
                <a:latin typeface="Times New Roman" pitchFamily="18" charset="0"/>
              </a:rPr>
              <a:t>       </a:t>
            </a:r>
          </a:p>
          <a:p>
            <a:pPr eaLnBrk="1" hangingPunct="1"/>
            <a:r>
              <a:rPr lang="en-US" altLang="en-US" sz="3600" b="1">
                <a:solidFill>
                  <a:srgbClr val="660033"/>
                </a:solidFill>
                <a:latin typeface="Times New Roman" pitchFamily="18" charset="0"/>
              </a:rPr>
              <a:t>                  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914400"/>
            <a:ext cx="8229600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5400" b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5400" b="1">
                <a:solidFill>
                  <a:srgbClr val="FF0066"/>
                </a:solidFill>
                <a:latin typeface="Times New Roman" pitchFamily="18" charset="0"/>
              </a:rPr>
              <a:t>Phần 3:</a:t>
            </a:r>
          </a:p>
          <a:p>
            <a:pPr eaLnBrk="1" hangingPunct="1"/>
            <a:r>
              <a:rPr lang="en-US" altLang="en-US" sz="5400" b="1">
                <a:solidFill>
                  <a:srgbClr val="6600CC"/>
                </a:solidFill>
                <a:latin typeface="Times New Roman" pitchFamily="18" charset="0"/>
              </a:rPr>
              <a:t> ẾCH CON TRỔ TÀI</a:t>
            </a:r>
          </a:p>
          <a:p>
            <a:pPr eaLnBrk="1" hangingPunct="1"/>
            <a:endParaRPr lang="en-US" altLang="en-US" sz="5400" b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5400" b="1">
                <a:solidFill>
                  <a:srgbClr val="008000"/>
                </a:solidFill>
                <a:latin typeface="Times New Roman" pitchFamily="18" charset="0"/>
              </a:rPr>
              <a:t>               </a:t>
            </a:r>
            <a:endParaRPr lang="en-US" altLang="en-US" sz="5400">
              <a:latin typeface="Times New Roman" pitchFamily="18" charset="0"/>
            </a:endParaRPr>
          </a:p>
          <a:p>
            <a:pPr algn="l" eaLnBrk="1" hangingPunct="1"/>
            <a:r>
              <a:rPr lang="en-US" altLang="en-US" sz="3600" b="1" i="1">
                <a:latin typeface="Times New Roman" pitchFamily="18" charset="0"/>
              </a:rPr>
              <a:t>       </a:t>
            </a:r>
          </a:p>
          <a:p>
            <a:pPr algn="l" eaLnBrk="1" hangingPunct="1"/>
            <a:r>
              <a:rPr lang="en-US" altLang="en-US" sz="3600" b="1">
                <a:solidFill>
                  <a:srgbClr val="660033"/>
                </a:solidFill>
                <a:latin typeface="Times New Roman" pitchFamily="18" charset="0"/>
              </a:rPr>
              <a:t>             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600200" y="1828800"/>
            <a:ext cx="7239000" cy="1358900"/>
            <a:chOff x="720" y="2832"/>
            <a:chExt cx="4560" cy="1141"/>
          </a:xfrm>
        </p:grpSpPr>
        <p:pic>
          <p:nvPicPr>
            <p:cNvPr id="30725" name="Picture 6" descr="Chµo t¹m biÖ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vi-VN" altLang="en-US" sz="600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232" name="WordArt 23"/>
          <p:cNvSpPr>
            <a:spLocks noChangeArrowheads="1" noChangeShapeType="1" noTextEdit="1"/>
          </p:cNvSpPr>
          <p:nvPr/>
        </p:nvSpPr>
        <p:spPr bwMode="auto">
          <a:xfrm>
            <a:off x="609600" y="-914400"/>
            <a:ext cx="7999413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ngoan, học giỏi</a:t>
            </a:r>
            <a:endParaRPr lang="en-US" b="1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33400" y="0"/>
            <a:ext cx="80010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600" b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600" b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6000" b="1">
                <a:solidFill>
                  <a:srgbClr val="FF0066"/>
                </a:solidFill>
                <a:latin typeface="Times New Roman" pitchFamily="18" charset="0"/>
              </a:rPr>
              <a:t>Phần 1: </a:t>
            </a:r>
          </a:p>
          <a:p>
            <a:pPr eaLnBrk="1" hangingPunct="1"/>
            <a:r>
              <a:rPr lang="en-US" altLang="en-US" sz="6000" b="1">
                <a:solidFill>
                  <a:srgbClr val="0000FF"/>
                </a:solidFill>
                <a:latin typeface="Times New Roman" pitchFamily="18" charset="0"/>
              </a:rPr>
              <a:t>THỬ TÀI ẾCH CON</a:t>
            </a:r>
          </a:p>
          <a:p>
            <a:pPr eaLnBrk="1" hangingPunct="1"/>
            <a:endParaRPr lang="en-US" altLang="en-US" sz="6000" b="1">
              <a:solidFill>
                <a:srgbClr val="CC66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3600" b="1">
                <a:solidFill>
                  <a:srgbClr val="008000"/>
                </a:solidFill>
                <a:latin typeface="Times New Roman" pitchFamily="18" charset="0"/>
              </a:rPr>
              <a:t>               </a:t>
            </a:r>
            <a:endParaRPr lang="en-US" altLang="en-US" sz="3600" i="1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600">
              <a:latin typeface="Times New Roman" pitchFamily="18" charset="0"/>
            </a:endParaRPr>
          </a:p>
          <a:p>
            <a:pPr eaLnBrk="1" hangingPunct="1"/>
            <a:r>
              <a:rPr lang="en-US" altLang="en-US" sz="3600" b="1" i="1">
                <a:latin typeface="Times New Roman" pitchFamily="18" charset="0"/>
              </a:rPr>
              <a:t>       </a:t>
            </a:r>
          </a:p>
          <a:p>
            <a:pPr eaLnBrk="1" hangingPunct="1"/>
            <a:r>
              <a:rPr lang="en-US" altLang="en-US" sz="3600" b="1">
                <a:solidFill>
                  <a:srgbClr val="660033"/>
                </a:solidFill>
                <a:latin typeface="Times New Roman" pitchFamily="18" charset="0"/>
              </a:rPr>
              <a:t>             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large-grass-and-sky-clipart-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ech di hoc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0150"/>
            <a:ext cx="54102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Cloud"/>
          <p:cNvSpPr>
            <a:spLocks noChangeAspect="1" noEditPoints="1" noChangeArrowheads="1"/>
          </p:cNvSpPr>
          <p:nvPr/>
        </p:nvSpPr>
        <p:spPr bwMode="auto">
          <a:xfrm>
            <a:off x="457200" y="228600"/>
            <a:ext cx="2362200" cy="800100"/>
          </a:xfrm>
          <a:custGeom>
            <a:avLst/>
            <a:gdLst>
              <a:gd name="T0" fmla="*/ 7327 w 21600"/>
              <a:gd name="T1" fmla="*/ 400050 h 21600"/>
              <a:gd name="T2" fmla="*/ 1181100 w 21600"/>
              <a:gd name="T3" fmla="*/ 799248 h 21600"/>
              <a:gd name="T4" fmla="*/ 2360232 w 21600"/>
              <a:gd name="T5" fmla="*/ 400050 h 21600"/>
              <a:gd name="T6" fmla="*/ 1181100 w 21600"/>
              <a:gd name="T7" fmla="*/ 457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4757" name="Cloud"/>
          <p:cNvSpPr>
            <a:spLocks noChangeAspect="1" noEditPoints="1" noChangeArrowheads="1"/>
          </p:cNvSpPr>
          <p:nvPr/>
        </p:nvSpPr>
        <p:spPr bwMode="auto">
          <a:xfrm>
            <a:off x="3429000" y="0"/>
            <a:ext cx="3581400" cy="914400"/>
          </a:xfrm>
          <a:custGeom>
            <a:avLst/>
            <a:gdLst>
              <a:gd name="T0" fmla="*/ 11109 w 21600"/>
              <a:gd name="T1" fmla="*/ 457200 h 21600"/>
              <a:gd name="T2" fmla="*/ 1790700 w 21600"/>
              <a:gd name="T3" fmla="*/ 913426 h 21600"/>
              <a:gd name="T4" fmla="*/ 3578415 w 21600"/>
              <a:gd name="T5" fmla="*/ 457200 h 21600"/>
              <a:gd name="T6" fmla="*/ 1790700 w 21600"/>
              <a:gd name="T7" fmla="*/ 522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4758" name="Cloud"/>
          <p:cNvSpPr>
            <a:spLocks noChangeAspect="1" noEditPoints="1" noChangeArrowheads="1"/>
          </p:cNvSpPr>
          <p:nvPr/>
        </p:nvSpPr>
        <p:spPr bwMode="auto">
          <a:xfrm>
            <a:off x="6781800" y="114300"/>
            <a:ext cx="2362200" cy="850900"/>
          </a:xfrm>
          <a:custGeom>
            <a:avLst/>
            <a:gdLst>
              <a:gd name="T0" fmla="*/ 7327 w 21600"/>
              <a:gd name="T1" fmla="*/ 425649 h 21600"/>
              <a:gd name="T2" fmla="*/ 1181100 w 21600"/>
              <a:gd name="T3" fmla="*/ 850391 h 21600"/>
              <a:gd name="T4" fmla="*/ 2360232 w 21600"/>
              <a:gd name="T5" fmla="*/ 425649 h 21600"/>
              <a:gd name="T6" fmla="*/ 1181100 w 21600"/>
              <a:gd name="T7" fmla="*/ 486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4759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Content Placeholder 3" descr="D:\TRUONG BAO CAO\Chú bộ đội\hinh BỘ ĐỘI\729489qnt6unsdg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9" descr="co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0" descr="co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005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1" descr="co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505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9525" y="44577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>
                <a:latin typeface="inherit"/>
              </a:rPr>
              <a:t>Ếch con đi học trời mưa</a:t>
            </a:r>
            <a:r>
              <a:rPr lang="vi-VN" altLang="en-US"/>
              <a:t/>
            </a:r>
            <a:br>
              <a:rPr lang="vi-VN" altLang="en-US"/>
            </a:br>
            <a:r>
              <a:rPr lang="vi-VN" altLang="en-US">
                <a:latin typeface="inherit"/>
              </a:rPr>
              <a:t>Lá </a:t>
            </a:r>
            <a:r>
              <a:rPr lang="en-US" altLang="en-US">
                <a:latin typeface="inherit"/>
              </a:rPr>
              <a:t>sen</a:t>
            </a:r>
            <a:r>
              <a:rPr lang="vi-VN" altLang="en-US">
                <a:latin typeface="inherit"/>
              </a:rPr>
              <a:t> xanh mướt đội vừa trùm vai</a:t>
            </a:r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7" grpId="0" animBg="1"/>
      <p:bldP spid="7475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p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xsgs_9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857250"/>
            <a:ext cx="1752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114800" y="43243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>
                <a:latin typeface="inherit"/>
              </a:rPr>
              <a:t>Đến nghe cô ếch giảng bài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latin typeface="inherit"/>
              </a:rPr>
              <a:t>Ốp ốp, nặng ộp, vui tai quá chừng</a:t>
            </a:r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9050" y="0"/>
            <a:ext cx="9124950" cy="5143500"/>
            <a:chOff x="346" y="384"/>
            <a:chExt cx="4781" cy="3150"/>
          </a:xfrm>
        </p:grpSpPr>
        <p:pic>
          <p:nvPicPr>
            <p:cNvPr id="18436" name="Picture 6" descr="3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" y="384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7" descr="3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384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4196fm9n6pn8i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134196fm9n6pn8i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287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145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ech keu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6" descr="hoc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15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1"/>
          <p:cNvSpPr>
            <a:spLocks noChangeArrowheads="1"/>
          </p:cNvSpPr>
          <p:nvPr/>
        </p:nvSpPr>
        <p:spPr bwMode="auto">
          <a:xfrm>
            <a:off x="609600" y="44005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>
                <a:solidFill>
                  <a:schemeClr val="bg1"/>
                </a:solidFill>
                <a:latin typeface="inherit"/>
              </a:rPr>
              <a:t>Đêm đêm tiếng ộp kêu giòn</a:t>
            </a:r>
            <a:r>
              <a:rPr lang="vi-VN" altLang="en-US">
                <a:solidFill>
                  <a:schemeClr val="bg1"/>
                </a:solidFill>
              </a:rPr>
              <a:t/>
            </a:r>
            <a:br>
              <a:rPr lang="vi-VN" altLang="en-US">
                <a:solidFill>
                  <a:schemeClr val="bg1"/>
                </a:solidFill>
              </a:rPr>
            </a:br>
            <a:r>
              <a:rPr lang="vi-VN" altLang="en-US">
                <a:solidFill>
                  <a:schemeClr val="bg1"/>
                </a:solidFill>
                <a:latin typeface="inherit"/>
              </a:rPr>
              <a:t>Nghe ra có tiếng ếch con học bài.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3400" y="0"/>
            <a:ext cx="80010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6000" b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6000" b="1">
                <a:solidFill>
                  <a:srgbClr val="FF0066"/>
                </a:solidFill>
                <a:latin typeface="Times New Roman" pitchFamily="18" charset="0"/>
              </a:rPr>
              <a:t>Phần 2: </a:t>
            </a:r>
          </a:p>
          <a:p>
            <a:pPr eaLnBrk="1" hangingPunct="1"/>
            <a:r>
              <a:rPr lang="en-US" altLang="en-US" sz="5400" b="1">
                <a:solidFill>
                  <a:srgbClr val="6600CC"/>
                </a:solidFill>
                <a:latin typeface="Times New Roman" pitchFamily="18" charset="0"/>
              </a:rPr>
              <a:t>NHỮNG CHÚ ẾCH THÔNG MINH</a:t>
            </a:r>
          </a:p>
          <a:p>
            <a:pPr eaLnBrk="1" hangingPunct="1"/>
            <a:r>
              <a:rPr lang="en-US" altLang="en-US" sz="3600" b="1">
                <a:solidFill>
                  <a:srgbClr val="008000"/>
                </a:solidFill>
                <a:latin typeface="Times New Roman" pitchFamily="18" charset="0"/>
              </a:rPr>
              <a:t>               </a:t>
            </a:r>
            <a:endParaRPr lang="en-US" altLang="en-US" sz="3600" i="1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600">
              <a:latin typeface="Times New Roman" pitchFamily="18" charset="0"/>
            </a:endParaRPr>
          </a:p>
          <a:p>
            <a:pPr eaLnBrk="1" hangingPunct="1"/>
            <a:r>
              <a:rPr lang="en-US" altLang="en-US" sz="3600" b="1" i="1">
                <a:latin typeface="Times New Roman" pitchFamily="18" charset="0"/>
              </a:rPr>
              <a:t>       </a:t>
            </a:r>
          </a:p>
          <a:p>
            <a:pPr eaLnBrk="1" hangingPunct="1"/>
            <a:r>
              <a:rPr lang="en-US" altLang="en-US" sz="3600" b="1">
                <a:solidFill>
                  <a:srgbClr val="660033"/>
                </a:solidFill>
                <a:latin typeface="Times New Roman" pitchFamily="18" charset="0"/>
              </a:rPr>
              <a:t>             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3259" name="Picture 11" descr="bia-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7848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39725" y="-381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0099"/>
                </a:solidFill>
                <a:latin typeface="Times New Roman" pitchFamily="18" charset="0"/>
              </a:rPr>
              <a:t>Cô vừa đọc cho các con nghe bài thơ gì?</a:t>
            </a:r>
            <a:br>
              <a:rPr lang="en-US" altLang="en-US" b="1">
                <a:solidFill>
                  <a:srgbClr val="CC0099"/>
                </a:solidFill>
                <a:latin typeface="Times New Roman" pitchFamily="18" charset="0"/>
              </a:rPr>
            </a:br>
            <a:r>
              <a:rPr lang="en-US" altLang="en-US" b="1">
                <a:solidFill>
                  <a:srgbClr val="CC0099"/>
                </a:solidFill>
                <a:latin typeface="Times New Roman" pitchFamily="18" charset="0"/>
              </a:rPr>
              <a:t>Bài thơ “ếch con đi học” do ai sáng tác?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1ADE4">
                  <a:alpha val="71001"/>
                </a:srgbClr>
              </a:gs>
              <a:gs pos="100000">
                <a:srgbClr val="00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0"/>
            <a:ext cx="822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0099"/>
                </a:solidFill>
                <a:latin typeface="Times New Roman" pitchFamily="18" charset="0"/>
              </a:rPr>
              <a:t>Bài thơ nói về con gì</a:t>
            </a:r>
            <a:r>
              <a:rPr lang="en-US" altLang="en-US" sz="2000" b="1">
                <a:solidFill>
                  <a:srgbClr val="CC0099"/>
                </a:solidFill>
              </a:rPr>
              <a:t>?</a:t>
            </a:r>
          </a:p>
        </p:txBody>
      </p:sp>
      <p:pic>
        <p:nvPicPr>
          <p:cNvPr id="55307" name="Picture 11" descr="ech di hoc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29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269</TotalTime>
  <Words>217</Words>
  <Application>Microsoft Office PowerPoint</Application>
  <PresentationFormat>On-screen Show (16:9)</PresentationFormat>
  <Paragraphs>52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Times New Roman</vt:lpstr>
      <vt:lpstr>inherit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NC1402</dc:creator>
  <cp:lastModifiedBy>PC</cp:lastModifiedBy>
  <cp:revision>243</cp:revision>
  <dcterms:created xsi:type="dcterms:W3CDTF">2015-12-06T16:21:55Z</dcterms:created>
  <dcterms:modified xsi:type="dcterms:W3CDTF">2024-12-09T13:32:24Z</dcterms:modified>
</cp:coreProperties>
</file>