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2" r:id="rId3"/>
    <p:sldId id="259" r:id="rId4"/>
    <p:sldId id="258" r:id="rId5"/>
    <p:sldId id="279" r:id="rId6"/>
    <p:sldId id="260" r:id="rId7"/>
    <p:sldId id="293" r:id="rId8"/>
    <p:sldId id="263" r:id="rId9"/>
    <p:sldId id="264" r:id="rId10"/>
    <p:sldId id="281" r:id="rId11"/>
    <p:sldId id="282" r:id="rId12"/>
    <p:sldId id="294" r:id="rId13"/>
    <p:sldId id="295" r:id="rId14"/>
    <p:sldId id="267" r:id="rId15"/>
    <p:sldId id="268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60"/>
  </p:normalViewPr>
  <p:slideViewPr>
    <p:cSldViewPr>
      <p:cViewPr>
        <p:scale>
          <a:sx n="89" d="100"/>
          <a:sy n="89" d="100"/>
        </p:scale>
        <p:origin x="-1262" y="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6F596-2AF2-4EE6-A227-05ADC542960A}" type="datetimeFigureOut">
              <a:rPr lang="en-US"/>
              <a:pPr>
                <a:defRPr/>
              </a:pPr>
              <a:t>11/8/2024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56A3C7-B2D4-401C-993D-E1211AC24D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2065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1CA3B-ED72-446F-B892-2CBAEE0FD033}" type="datetimeFigureOut">
              <a:rPr lang="en-US"/>
              <a:pPr>
                <a:defRPr/>
              </a:pPr>
              <a:t>11/8/2024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771451-F847-4049-8046-C15EB7383A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7420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881F4-D492-4C25-81B3-927D02FA9F53}" type="datetimeFigureOut">
              <a:rPr lang="en-US"/>
              <a:pPr>
                <a:defRPr/>
              </a:pPr>
              <a:t>11/8/2024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6D218A-04AC-4D3B-98AD-577E8BF2E15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7768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62D015-32D3-4BFC-AF76-98AE521228A1}" type="datetimeFigureOut">
              <a:rPr lang="en-US"/>
              <a:pPr>
                <a:defRPr/>
              </a:pPr>
              <a:t>11/8/2024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CF5A8D-A77A-40A8-892F-D045F09F4F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7533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6675D-A4B9-40A8-98ED-000AF83BBCCA}" type="datetimeFigureOut">
              <a:rPr lang="en-US"/>
              <a:pPr>
                <a:defRPr/>
              </a:pPr>
              <a:t>11/8/2024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2A81F9-DF78-4C98-86A8-2BBF2D9585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2715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CFCA0F-9648-4B65-A42E-AF4B759D25A6}" type="datetimeFigureOut">
              <a:rPr lang="en-US"/>
              <a:pPr>
                <a:defRPr/>
              </a:pPr>
              <a:t>11/8/2024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8FDA17-AC17-4F16-822F-D5C2EF21EB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9955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F8D559-F3C8-410E-A857-CA85473CBB89}" type="datetimeFigureOut">
              <a:rPr lang="en-US"/>
              <a:pPr>
                <a:defRPr/>
              </a:pPr>
              <a:t>11/8/2024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E7CF7C-7373-4699-971C-29EFC364A9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7448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0416AF-2754-44A2-80F3-8298BDF9E535}" type="datetimeFigureOut">
              <a:rPr lang="en-US"/>
              <a:pPr>
                <a:defRPr/>
              </a:pPr>
              <a:t>11/8/2024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FE21A5-C78A-48D8-98A3-81E5406235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6016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79EFC-54E1-4D41-8CD3-F9612F5401ED}" type="datetimeFigureOut">
              <a:rPr lang="en-US"/>
              <a:pPr>
                <a:defRPr/>
              </a:pPr>
              <a:t>11/8/2024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02927B-6CFF-473E-9BDD-8934F0CB40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6629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06D6F4-673E-496D-B2C8-4AC415511700}" type="datetimeFigureOut">
              <a:rPr lang="en-US"/>
              <a:pPr>
                <a:defRPr/>
              </a:pPr>
              <a:t>11/8/2024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8480BB-1FB7-42CF-B43F-FC2CB53C24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7712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A47347-9FB2-400E-96EB-B911FB037402}" type="datetimeFigureOut">
              <a:rPr lang="en-US"/>
              <a:pPr>
                <a:defRPr/>
              </a:pPr>
              <a:t>11/8/2024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B9918C-5A07-44B2-9C07-E5CF6CEAF2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4022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52FCB58-E100-4044-A201-E54E4ADE985E}" type="datetimeFigureOut">
              <a:rPr lang="en-US"/>
              <a:pPr>
                <a:defRPr/>
              </a:pPr>
              <a:t>11/8/2024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CEECD385-29C3-481A-B427-64DCA67D060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" y="-914400"/>
            <a:ext cx="9753600" cy="777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533400" y="3165475"/>
            <a:ext cx="8305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en-US" sz="36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LÀM QUEN VỚI TOÁN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371600" y="3775075"/>
            <a:ext cx="74295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		tam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endParaRPr lang="en-US" alt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alt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alt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alt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LỚP MGN B3</a:t>
            </a:r>
            <a:endParaRPr lang="en-US" altLang="en-US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lang="en-US" alt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3" name="TextBox 2"/>
          <p:cNvSpPr txBox="1">
            <a:spLocks noChangeArrowheads="1"/>
          </p:cNvSpPr>
          <p:nvPr/>
        </p:nvSpPr>
        <p:spPr bwMode="auto">
          <a:xfrm>
            <a:off x="2095500" y="604838"/>
            <a:ext cx="4953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en-US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ỦY BAN NHÂN DÂN QUẬN LONG BIÊN</a:t>
            </a:r>
          </a:p>
          <a:p>
            <a:pPr algn="ctr" eaLnBrk="1" hangingPunct="1"/>
            <a:r>
              <a:rPr lang="en-US" altLang="en-US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 MẦM NON </a:t>
            </a:r>
            <a:r>
              <a:rPr lang="en-US" altLang="en-US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GIANG </a:t>
            </a:r>
            <a:r>
              <a:rPr lang="en-US" altLang="en-US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BIÊN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395" y="1573022"/>
            <a:ext cx="1333210" cy="1398778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4300"/>
            <a:ext cx="9525000" cy="765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loud Callout 2"/>
          <p:cNvSpPr/>
          <p:nvPr/>
        </p:nvSpPr>
        <p:spPr>
          <a:xfrm>
            <a:off x="1371600" y="304800"/>
            <a:ext cx="6324600" cy="1371600"/>
          </a:xfrm>
          <a:prstGeom prst="cloudCallout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lăn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8" name="Isosceles Triangle 7"/>
          <p:cNvSpPr/>
          <p:nvPr/>
        </p:nvSpPr>
        <p:spPr>
          <a:xfrm>
            <a:off x="1371600" y="1795463"/>
            <a:ext cx="4359275" cy="3838575"/>
          </a:xfrm>
          <a:prstGeom prst="triangle">
            <a:avLst/>
          </a:prstGeom>
          <a:solidFill>
            <a:srgbClr val="FF0000"/>
          </a:solidFill>
          <a:ln w="76200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ransition spd="slow"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3.33333E-6 L 0.3533 -0.00834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56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loud 5"/>
          <p:cNvSpPr/>
          <p:nvPr/>
        </p:nvSpPr>
        <p:spPr>
          <a:xfrm>
            <a:off x="838200" y="152400"/>
            <a:ext cx="8153400" cy="1219200"/>
          </a:xfrm>
          <a:prstGeom prst="cloud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9" name="Oval 8"/>
          <p:cNvSpPr/>
          <p:nvPr/>
        </p:nvSpPr>
        <p:spPr>
          <a:xfrm>
            <a:off x="304800" y="1905000"/>
            <a:ext cx="3733800" cy="3581400"/>
          </a:xfrm>
          <a:prstGeom prst="ellipse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0" name="Isosceles Triangle 9"/>
          <p:cNvSpPr/>
          <p:nvPr/>
        </p:nvSpPr>
        <p:spPr>
          <a:xfrm>
            <a:off x="4498975" y="1647825"/>
            <a:ext cx="4357688" cy="3838575"/>
          </a:xfrm>
          <a:prstGeom prst="triangle">
            <a:avLst/>
          </a:prstGeom>
          <a:solidFill>
            <a:srgbClr val="FF0000"/>
          </a:solidFill>
          <a:ln w="76200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-192088"/>
            <a:ext cx="96012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700" y="1333500"/>
            <a:ext cx="3848100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Oval 34">
            <a:extLst>
              <a:ext uri="{FF2B5EF4-FFF2-40B4-BE49-F238E27FC236}">
                <a16:creationId xmlns:a16="http://schemas.microsoft.com/office/drawing/2014/main" xmlns="" id="{01126A4A-54EE-45C6-9395-AF44DBFED6F1}"/>
              </a:ext>
            </a:extLst>
          </p:cNvPr>
          <p:cNvSpPr/>
          <p:nvPr/>
        </p:nvSpPr>
        <p:spPr>
          <a:xfrm flipH="1" flipV="1">
            <a:off x="4457700" y="1219200"/>
            <a:ext cx="228600" cy="22860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Cloud Callout 3">
            <a:extLst>
              <a:ext uri="{FF2B5EF4-FFF2-40B4-BE49-F238E27FC236}">
                <a16:creationId xmlns:a16="http://schemas.microsoft.com/office/drawing/2014/main" xmlns="" id="{8E3AA594-BCCE-463F-B56B-D36F6739C89B}"/>
              </a:ext>
            </a:extLst>
          </p:cNvPr>
          <p:cNvSpPr/>
          <p:nvPr/>
        </p:nvSpPr>
        <p:spPr>
          <a:xfrm>
            <a:off x="381000" y="-192088"/>
            <a:ext cx="8610600" cy="1222376"/>
          </a:xfrm>
          <a:prstGeom prst="cloud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cong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lăn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42 -4.44444E-6 C 0.10503 -4.44444E-6 0.2 0.11482 0.2 0.25764 C 0.2 0.40024 0.10503 0.51644 -0.01042 0.51644 C -0.12708 0.51644 -0.22083 0.40024 -0.22083 0.25764 C -0.22083 0.11482 -0.12708 -4.44444E-6 -0.01042 -4.44444E-6 Z " pathEditMode="relative" rAng="0" ptsTypes="AAAAA">
                                      <p:cBhvr>
                                        <p:cTn id="6" dur="4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-149225"/>
            <a:ext cx="9144000" cy="697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638800" y="2071688"/>
            <a:ext cx="6858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en-US" sz="48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052888" y="5130800"/>
            <a:ext cx="5715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48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133600" y="1843088"/>
            <a:ext cx="6858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en-US" sz="48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6" name="Isosceles Triangle 15"/>
          <p:cNvSpPr/>
          <p:nvPr/>
        </p:nvSpPr>
        <p:spPr>
          <a:xfrm>
            <a:off x="1525588" y="896938"/>
            <a:ext cx="5040312" cy="4240212"/>
          </a:xfrm>
          <a:prstGeom prst="triangle">
            <a:avLst/>
          </a:prstGeom>
          <a:solidFill>
            <a:srgbClr val="FF0000"/>
          </a:solidFill>
          <a:ln w="28575">
            <a:solidFill>
              <a:srgbClr val="FFFF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12D15E40-BBC5-4287-9D5E-184A4176CA85}"/>
              </a:ext>
            </a:extLst>
          </p:cNvPr>
          <p:cNvSpPr/>
          <p:nvPr/>
        </p:nvSpPr>
        <p:spPr>
          <a:xfrm>
            <a:off x="4000500" y="914400"/>
            <a:ext cx="46038" cy="762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Cloud Callout 16">
            <a:extLst>
              <a:ext uri="{FF2B5EF4-FFF2-40B4-BE49-F238E27FC236}">
                <a16:creationId xmlns:a16="http://schemas.microsoft.com/office/drawing/2014/main" xmlns="" id="{77869907-756D-4850-980D-2058F937F9D3}"/>
              </a:ext>
            </a:extLst>
          </p:cNvPr>
          <p:cNvSpPr/>
          <p:nvPr/>
        </p:nvSpPr>
        <p:spPr>
          <a:xfrm>
            <a:off x="4338638" y="-11113"/>
            <a:ext cx="5041900" cy="1611313"/>
          </a:xfrm>
          <a:prstGeom prst="cloudCallou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tam 3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tùy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cong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lăn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8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8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71600" y="838200"/>
            <a:ext cx="6172200" cy="646331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cap="all" dirty="0" err="1">
                <a:ln w="900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b="1" cap="all" dirty="0">
                <a:ln w="900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dirty="0" err="1">
                <a:ln w="900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b="1" cap="all" dirty="0">
                <a:ln w="900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: “ </a:t>
            </a:r>
            <a:r>
              <a:rPr lang="en-US" sz="3600" b="1" cap="all" dirty="0" err="1">
                <a:ln w="900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600" b="1" cap="all" dirty="0">
                <a:ln w="900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dirty="0" err="1">
                <a:ln w="900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600" b="1" cap="all" dirty="0">
                <a:ln w="900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dirty="0" err="1">
                <a:ln w="900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3600" b="1" cap="all" dirty="0">
                <a:ln w="900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600" y="2286000"/>
            <a:ext cx="8007928" cy="1754326"/>
          </a:xfrm>
          <a:prstGeom prst="rect">
            <a:avLst/>
          </a:prstGeom>
          <a:ln w="5715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n>
                  <a:solidFill>
                    <a:srgbClr val="00B050"/>
                  </a:solidFill>
                </a:ln>
                <a:latin typeface="Times New Roman"/>
                <a:ea typeface="Calibri"/>
              </a:rPr>
              <a:t>    </a:t>
            </a:r>
            <a:r>
              <a:rPr lang="en-US" sz="3600" b="1" dirty="0" err="1">
                <a:ln w="1905">
                  <a:solidFill>
                    <a:srgbClr val="7030A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Trên</a:t>
            </a:r>
            <a:r>
              <a:rPr lang="en-US" sz="3600" b="1" dirty="0">
                <a:ln w="1905">
                  <a:solidFill>
                    <a:srgbClr val="7030A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 </a:t>
            </a:r>
            <a:r>
              <a:rPr lang="en-US" sz="3600" b="1" dirty="0" err="1">
                <a:ln w="1905">
                  <a:solidFill>
                    <a:srgbClr val="7030A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màn</a:t>
            </a:r>
            <a:r>
              <a:rPr lang="en-US" sz="3600" b="1" dirty="0">
                <a:ln w="1905">
                  <a:solidFill>
                    <a:srgbClr val="7030A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 </a:t>
            </a:r>
            <a:r>
              <a:rPr lang="en-US" sz="3600" b="1" dirty="0" err="1">
                <a:ln w="1905">
                  <a:solidFill>
                    <a:srgbClr val="7030A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hình</a:t>
            </a:r>
            <a:r>
              <a:rPr lang="en-US" sz="3600" b="1" dirty="0">
                <a:ln w="1905">
                  <a:solidFill>
                    <a:srgbClr val="7030A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 </a:t>
            </a:r>
            <a:r>
              <a:rPr lang="en-US" sz="3600" b="1" dirty="0" err="1">
                <a:ln w="1905">
                  <a:solidFill>
                    <a:srgbClr val="7030A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có</a:t>
            </a:r>
            <a:r>
              <a:rPr lang="en-US" sz="3600" b="1" dirty="0">
                <a:ln w="1905">
                  <a:solidFill>
                    <a:srgbClr val="7030A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 </a:t>
            </a:r>
            <a:r>
              <a:rPr lang="en-US" sz="3600" b="1" dirty="0" err="1">
                <a:ln w="1905">
                  <a:solidFill>
                    <a:srgbClr val="7030A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các</a:t>
            </a:r>
            <a:r>
              <a:rPr lang="en-US" sz="3600" b="1" dirty="0">
                <a:ln w="1905">
                  <a:solidFill>
                    <a:srgbClr val="7030A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 </a:t>
            </a:r>
            <a:r>
              <a:rPr lang="en-US" sz="3600" b="1" dirty="0" err="1">
                <a:ln w="1905">
                  <a:solidFill>
                    <a:srgbClr val="7030A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gói</a:t>
            </a:r>
            <a:r>
              <a:rPr lang="en-US" sz="3600" b="1" dirty="0">
                <a:ln w="1905">
                  <a:solidFill>
                    <a:srgbClr val="7030A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 </a:t>
            </a:r>
            <a:r>
              <a:rPr lang="en-US" sz="3600" b="1" dirty="0" err="1">
                <a:ln w="1905">
                  <a:solidFill>
                    <a:srgbClr val="7030A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câu</a:t>
            </a:r>
            <a:r>
              <a:rPr lang="en-US" sz="3600" b="1" dirty="0">
                <a:ln w="1905">
                  <a:solidFill>
                    <a:srgbClr val="7030A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 </a:t>
            </a:r>
            <a:r>
              <a:rPr lang="en-US" sz="3600" b="1" dirty="0" err="1">
                <a:ln w="1905">
                  <a:solidFill>
                    <a:srgbClr val="7030A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hỏi</a:t>
            </a:r>
            <a:r>
              <a:rPr lang="en-US" sz="3600" b="1" dirty="0">
                <a:ln w="1905">
                  <a:solidFill>
                    <a:srgbClr val="7030A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, </a:t>
            </a:r>
            <a:r>
              <a:rPr lang="en-US" sz="3600" b="1" dirty="0" err="1">
                <a:ln w="1905">
                  <a:solidFill>
                    <a:srgbClr val="7030A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nhiệm</a:t>
            </a:r>
            <a:r>
              <a:rPr lang="en-US" sz="3600" b="1" dirty="0">
                <a:ln w="1905">
                  <a:solidFill>
                    <a:srgbClr val="7030A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 </a:t>
            </a:r>
            <a:r>
              <a:rPr lang="en-US" sz="3600" b="1" dirty="0" err="1">
                <a:ln w="1905">
                  <a:solidFill>
                    <a:srgbClr val="7030A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vụ</a:t>
            </a:r>
            <a:r>
              <a:rPr lang="en-US" sz="3600" b="1" dirty="0">
                <a:ln w="1905">
                  <a:solidFill>
                    <a:srgbClr val="7030A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 </a:t>
            </a:r>
            <a:r>
              <a:rPr lang="en-US" sz="3600" b="1" dirty="0" err="1">
                <a:ln w="1905">
                  <a:solidFill>
                    <a:srgbClr val="7030A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của</a:t>
            </a:r>
            <a:r>
              <a:rPr lang="en-US" sz="3600" b="1" dirty="0">
                <a:ln w="1905">
                  <a:solidFill>
                    <a:srgbClr val="7030A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 </a:t>
            </a:r>
            <a:r>
              <a:rPr lang="en-US" sz="3600" b="1" dirty="0" err="1">
                <a:ln w="1905">
                  <a:solidFill>
                    <a:srgbClr val="7030A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các</a:t>
            </a:r>
            <a:r>
              <a:rPr lang="en-US" sz="3600" b="1" dirty="0">
                <a:ln w="1905">
                  <a:solidFill>
                    <a:srgbClr val="7030A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 con </a:t>
            </a:r>
            <a:r>
              <a:rPr lang="en-US" sz="3600" b="1" dirty="0" err="1">
                <a:ln w="1905">
                  <a:solidFill>
                    <a:srgbClr val="7030A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là</a:t>
            </a:r>
            <a:r>
              <a:rPr lang="en-US" sz="3600" b="1" dirty="0">
                <a:ln w="1905">
                  <a:solidFill>
                    <a:srgbClr val="7030A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 </a:t>
            </a:r>
            <a:r>
              <a:rPr lang="en-US" sz="3600" b="1" dirty="0" err="1">
                <a:ln w="1905">
                  <a:solidFill>
                    <a:srgbClr val="7030A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chọn</a:t>
            </a:r>
            <a:r>
              <a:rPr lang="en-US" sz="3600" b="1" dirty="0">
                <a:ln w="1905">
                  <a:solidFill>
                    <a:srgbClr val="7030A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 </a:t>
            </a:r>
            <a:r>
              <a:rPr lang="en-US" sz="3600" b="1" dirty="0" err="1">
                <a:ln w="1905">
                  <a:solidFill>
                    <a:srgbClr val="7030A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đáp</a:t>
            </a:r>
            <a:r>
              <a:rPr lang="en-US" sz="3600" b="1" dirty="0">
                <a:ln w="1905">
                  <a:solidFill>
                    <a:srgbClr val="7030A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 </a:t>
            </a:r>
            <a:r>
              <a:rPr lang="en-US" sz="3600" b="1" dirty="0" err="1">
                <a:ln w="1905">
                  <a:solidFill>
                    <a:srgbClr val="7030A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án</a:t>
            </a:r>
            <a:r>
              <a:rPr lang="en-US" sz="3600" b="1" dirty="0">
                <a:ln w="1905">
                  <a:solidFill>
                    <a:srgbClr val="7030A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 </a:t>
            </a:r>
            <a:r>
              <a:rPr lang="en-US" sz="3600" b="1" dirty="0" err="1">
                <a:ln w="1905">
                  <a:solidFill>
                    <a:srgbClr val="7030A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đúng</a:t>
            </a:r>
            <a:r>
              <a:rPr lang="en-US" sz="3600" b="1" dirty="0">
                <a:ln w="1905">
                  <a:solidFill>
                    <a:srgbClr val="7030A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 </a:t>
            </a:r>
            <a:r>
              <a:rPr lang="en-US" sz="3600" b="1" dirty="0" err="1">
                <a:ln w="1905">
                  <a:solidFill>
                    <a:srgbClr val="7030A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tương</a:t>
            </a:r>
            <a:r>
              <a:rPr lang="en-US" sz="3600" b="1" dirty="0">
                <a:ln w="1905">
                  <a:solidFill>
                    <a:srgbClr val="7030A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 </a:t>
            </a:r>
            <a:r>
              <a:rPr lang="en-US" sz="3600" b="1" dirty="0" err="1">
                <a:ln w="1905">
                  <a:solidFill>
                    <a:srgbClr val="7030A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ứng</a:t>
            </a:r>
            <a:r>
              <a:rPr lang="en-US" sz="3600" b="1" dirty="0">
                <a:ln w="1905">
                  <a:solidFill>
                    <a:srgbClr val="7030A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 </a:t>
            </a:r>
            <a:r>
              <a:rPr lang="en-US" sz="3600" b="1" dirty="0" err="1">
                <a:ln w="1905">
                  <a:solidFill>
                    <a:srgbClr val="7030A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với</a:t>
            </a:r>
            <a:r>
              <a:rPr lang="en-US" sz="3600" b="1" dirty="0">
                <a:ln w="1905">
                  <a:solidFill>
                    <a:srgbClr val="7030A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 </a:t>
            </a:r>
            <a:r>
              <a:rPr lang="en-US" sz="3600" b="1" dirty="0" err="1">
                <a:ln w="1905">
                  <a:solidFill>
                    <a:srgbClr val="7030A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mỗi</a:t>
            </a:r>
            <a:r>
              <a:rPr lang="en-US" sz="3600" b="1" dirty="0">
                <a:ln w="1905">
                  <a:solidFill>
                    <a:srgbClr val="7030A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 </a:t>
            </a:r>
            <a:r>
              <a:rPr lang="en-US" sz="3600" b="1" dirty="0" err="1">
                <a:ln w="1905">
                  <a:solidFill>
                    <a:srgbClr val="7030A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câu</a:t>
            </a:r>
            <a:r>
              <a:rPr lang="en-US" sz="3600" b="1" dirty="0">
                <a:ln w="1905">
                  <a:solidFill>
                    <a:srgbClr val="7030A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 </a:t>
            </a:r>
            <a:r>
              <a:rPr lang="en-US" sz="3600" b="1" dirty="0" err="1">
                <a:ln w="1905">
                  <a:solidFill>
                    <a:srgbClr val="7030A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hỏi</a:t>
            </a:r>
            <a:r>
              <a:rPr lang="en-US" sz="3600" b="1" dirty="0">
                <a:ln w="1905">
                  <a:solidFill>
                    <a:srgbClr val="7030A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 </a:t>
            </a:r>
            <a:r>
              <a:rPr lang="en-US" sz="3600" b="1" dirty="0" err="1">
                <a:ln w="1905">
                  <a:solidFill>
                    <a:srgbClr val="7030A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đó</a:t>
            </a:r>
            <a:r>
              <a:rPr lang="en-US" sz="3600" b="1" dirty="0">
                <a:ln w="1905">
                  <a:solidFill>
                    <a:srgbClr val="7030A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ea typeface="Calibri"/>
              </a:rPr>
              <a:t>.</a:t>
            </a:r>
            <a:endParaRPr lang="en-US" sz="3600" b="1" dirty="0">
              <a:ln w="1905">
                <a:solidFill>
                  <a:srgbClr val="7030A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nodeType="withEffect">
                                  <p:stCondLst>
                                    <p:cond delay="4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8" y="0"/>
            <a:ext cx="92170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loud 6"/>
          <p:cNvSpPr/>
          <p:nvPr/>
        </p:nvSpPr>
        <p:spPr>
          <a:xfrm>
            <a:off x="152400" y="152400"/>
            <a:ext cx="8991600" cy="1011952"/>
          </a:xfrm>
          <a:prstGeom prst="cloud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>
            <a:prstTxWarp prst="textDoubleWave1">
              <a:avLst/>
            </a:prstTxWarp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2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1033463" y="1298575"/>
            <a:ext cx="3092450" cy="2225675"/>
            <a:chOff x="658575" y="868040"/>
            <a:chExt cx="3303826" cy="2286000"/>
          </a:xfrm>
        </p:grpSpPr>
        <p:sp>
          <p:nvSpPr>
            <p:cNvPr id="13" name="Rounded Rectangle 12"/>
            <p:cNvSpPr/>
            <p:nvPr/>
          </p:nvSpPr>
          <p:spPr>
            <a:xfrm>
              <a:off x="658575" y="1564276"/>
              <a:ext cx="914148" cy="914726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  <p:pic>
          <p:nvPicPr>
            <p:cNvPr id="16396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6401" y="868040"/>
              <a:ext cx="2286000" cy="228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828800" y="1163638"/>
            <a:ext cx="7072313" cy="5468937"/>
            <a:chOff x="2006577" y="1218717"/>
            <a:chExt cx="7072129" cy="5468165"/>
          </a:xfrm>
        </p:grpSpPr>
        <p:grpSp>
          <p:nvGrpSpPr>
            <p:cNvPr id="16390" name="Group 29"/>
            <p:cNvGrpSpPr>
              <a:grpSpLocks/>
            </p:cNvGrpSpPr>
            <p:nvPr/>
          </p:nvGrpSpPr>
          <p:grpSpPr bwMode="auto">
            <a:xfrm>
              <a:off x="2006577" y="3678058"/>
              <a:ext cx="5105400" cy="3008824"/>
              <a:chOff x="6522454" y="1669339"/>
              <a:chExt cx="5105400" cy="2876882"/>
            </a:xfrm>
          </p:grpSpPr>
          <p:pic>
            <p:nvPicPr>
              <p:cNvPr id="16393" name="Picture 8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46453" y="1669339"/>
                <a:ext cx="3581401" cy="28768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" name="Rounded Rectangle 15"/>
              <p:cNvSpPr/>
              <p:nvPr/>
            </p:nvSpPr>
            <p:spPr>
              <a:xfrm>
                <a:off x="6522454" y="2460941"/>
                <a:ext cx="990574" cy="913638"/>
              </a:xfrm>
              <a:prstGeom prst="roundRect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54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p:sp>
          <p:nvSpPr>
            <p:cNvPr id="14" name="Rounded Rectangle 13"/>
            <p:cNvSpPr/>
            <p:nvPr/>
          </p:nvSpPr>
          <p:spPr>
            <a:xfrm>
              <a:off x="5219593" y="2010767"/>
              <a:ext cx="914376" cy="909510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  <p:pic>
          <p:nvPicPr>
            <p:cNvPr id="16392" name="Picture 1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4600" y="1218717"/>
              <a:ext cx="2754106" cy="25396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388"/>
            <a:ext cx="91932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loud Callout 6"/>
          <p:cNvSpPr/>
          <p:nvPr/>
        </p:nvSpPr>
        <p:spPr>
          <a:xfrm>
            <a:off x="275143" y="76202"/>
            <a:ext cx="8487857" cy="990598"/>
          </a:xfrm>
          <a:prstGeom prst="cloud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prstTxWarp prst="textWave1">
              <a:avLst/>
            </a:prstTxWarp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407988" y="1066800"/>
            <a:ext cx="5445125" cy="5672138"/>
            <a:chOff x="522510" y="1026836"/>
            <a:chExt cx="5446154" cy="5671674"/>
          </a:xfrm>
        </p:grpSpPr>
        <p:sp>
          <p:nvSpPr>
            <p:cNvPr id="16" name="Rounded Rectangle 15"/>
            <p:cNvSpPr/>
            <p:nvPr/>
          </p:nvSpPr>
          <p:spPr>
            <a:xfrm>
              <a:off x="1948354" y="1599877"/>
              <a:ext cx="914573" cy="914325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  <p:grpSp>
          <p:nvGrpSpPr>
            <p:cNvPr id="17417" name="Group 3"/>
            <p:cNvGrpSpPr>
              <a:grpSpLocks/>
            </p:cNvGrpSpPr>
            <p:nvPr/>
          </p:nvGrpSpPr>
          <p:grpSpPr bwMode="auto">
            <a:xfrm>
              <a:off x="522510" y="3707660"/>
              <a:ext cx="3835977" cy="2990850"/>
              <a:chOff x="275143" y="3581399"/>
              <a:chExt cx="3835977" cy="2990850"/>
            </a:xfrm>
          </p:grpSpPr>
          <p:pic>
            <p:nvPicPr>
              <p:cNvPr id="17419" name="Picture 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20270" y="3581399"/>
                <a:ext cx="2990850" cy="2990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" name="Rounded Rectangle 13"/>
              <p:cNvSpPr/>
              <p:nvPr/>
            </p:nvSpPr>
            <p:spPr>
              <a:xfrm>
                <a:off x="275143" y="4162621"/>
                <a:ext cx="914573" cy="914325"/>
              </a:xfrm>
              <a:prstGeom prst="roundRect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54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pic>
          <p:nvPicPr>
            <p:cNvPr id="17418" name="Picture 2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7952" y="1026836"/>
              <a:ext cx="2960712" cy="2414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4867275" y="3738563"/>
            <a:ext cx="4000500" cy="2744787"/>
            <a:chOff x="4971767" y="3646562"/>
            <a:chExt cx="4001540" cy="2744439"/>
          </a:xfrm>
        </p:grpSpPr>
        <p:sp>
          <p:nvSpPr>
            <p:cNvPr id="15" name="Rounded Rectangle 14"/>
            <p:cNvSpPr/>
            <p:nvPr/>
          </p:nvSpPr>
          <p:spPr>
            <a:xfrm>
              <a:off x="4971767" y="4117989"/>
              <a:ext cx="990858" cy="914284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  <p:pic>
          <p:nvPicPr>
            <p:cNvPr id="17415" name="Picture 2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0" y="3646562"/>
              <a:ext cx="2877307" cy="2744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22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2590800" y="152400"/>
            <a:ext cx="6400800" cy="1219200"/>
          </a:xfrm>
          <a:prstGeom prst="wedgeEllipseCallou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>
            <a:prstTxWarp prst="textPlain">
              <a:avLst/>
            </a:prstTxWarp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Qủa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grpSp>
        <p:nvGrpSpPr>
          <p:cNvPr id="33" name="Group 32"/>
          <p:cNvGrpSpPr>
            <a:grpSpLocks/>
          </p:cNvGrpSpPr>
          <p:nvPr/>
        </p:nvGrpSpPr>
        <p:grpSpPr bwMode="auto">
          <a:xfrm>
            <a:off x="539750" y="1497013"/>
            <a:ext cx="7994650" cy="5106987"/>
            <a:chOff x="817850" y="1560516"/>
            <a:chExt cx="7994643" cy="5106191"/>
          </a:xfrm>
        </p:grpSpPr>
        <p:pic>
          <p:nvPicPr>
            <p:cNvPr id="18441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0479" y="1560516"/>
              <a:ext cx="2652454" cy="3448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2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8093" y="4076231"/>
              <a:ext cx="4724400" cy="25904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ounded Rectangle 9"/>
            <p:cNvSpPr/>
            <p:nvPr/>
          </p:nvSpPr>
          <p:spPr>
            <a:xfrm>
              <a:off x="3645186" y="5065170"/>
              <a:ext cx="885824" cy="914257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817850" y="2685878"/>
              <a:ext cx="884237" cy="914257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</p:grpSp>
      <p:pic>
        <p:nvPicPr>
          <p:cNvPr id="18437" name="Pictur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6988"/>
            <a:ext cx="2011363" cy="201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5402263" y="2038350"/>
            <a:ext cx="3381375" cy="2011363"/>
            <a:chOff x="5701384" y="1661288"/>
            <a:chExt cx="3381049" cy="2011424"/>
          </a:xfrm>
        </p:grpSpPr>
        <p:sp>
          <p:nvSpPr>
            <p:cNvPr id="11" name="Rounded Rectangle 10"/>
            <p:cNvSpPr/>
            <p:nvPr/>
          </p:nvSpPr>
          <p:spPr>
            <a:xfrm>
              <a:off x="5701384" y="2283607"/>
              <a:ext cx="914312" cy="914428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30" name="Oval 29"/>
            <p:cNvSpPr/>
            <p:nvPr/>
          </p:nvSpPr>
          <p:spPr>
            <a:xfrm>
              <a:off x="6949039" y="1661288"/>
              <a:ext cx="2133394" cy="2011424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445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loud Callout 7"/>
          <p:cNvSpPr/>
          <p:nvPr/>
        </p:nvSpPr>
        <p:spPr>
          <a:xfrm>
            <a:off x="2971800" y="60581"/>
            <a:ext cx="6019800" cy="1465052"/>
          </a:xfrm>
          <a:prstGeom prst="cloudCallou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>
            <a:prstTxWarp prst="textWave1">
              <a:avLst/>
            </a:prstTxWarp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19460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-111125"/>
            <a:ext cx="2540000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3" name="Group 32"/>
          <p:cNvGrpSpPr>
            <a:grpSpLocks/>
          </p:cNvGrpSpPr>
          <p:nvPr/>
        </p:nvGrpSpPr>
        <p:grpSpPr bwMode="auto">
          <a:xfrm>
            <a:off x="338138" y="2011363"/>
            <a:ext cx="8321675" cy="2062162"/>
            <a:chOff x="338404" y="2012144"/>
            <a:chExt cx="8321315" cy="2061904"/>
          </a:xfrm>
        </p:grpSpPr>
        <p:grpSp>
          <p:nvGrpSpPr>
            <p:cNvPr id="19465" name="Group 2"/>
            <p:cNvGrpSpPr>
              <a:grpSpLocks/>
            </p:cNvGrpSpPr>
            <p:nvPr/>
          </p:nvGrpSpPr>
          <p:grpSpPr bwMode="auto">
            <a:xfrm>
              <a:off x="338404" y="2352426"/>
              <a:ext cx="2795270" cy="1681163"/>
              <a:chOff x="304800" y="2362200"/>
              <a:chExt cx="2833854" cy="1681163"/>
            </a:xfrm>
          </p:grpSpPr>
          <p:pic>
            <p:nvPicPr>
              <p:cNvPr id="19469" name="Picture 8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57491" y="2362200"/>
                <a:ext cx="1681163" cy="1681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" name="Rounded Rectangle 12"/>
              <p:cNvSpPr/>
              <p:nvPr/>
            </p:nvSpPr>
            <p:spPr>
              <a:xfrm>
                <a:off x="304800" y="2745727"/>
                <a:ext cx="914107" cy="914286"/>
              </a:xfrm>
              <a:prstGeom prst="roundRect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54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grpSp>
          <p:nvGrpSpPr>
            <p:cNvPr id="19466" name="Group 9"/>
            <p:cNvGrpSpPr>
              <a:grpSpLocks/>
            </p:cNvGrpSpPr>
            <p:nvPr/>
          </p:nvGrpSpPr>
          <p:grpSpPr bwMode="auto">
            <a:xfrm>
              <a:off x="4857750" y="2012144"/>
              <a:ext cx="3801969" cy="2061904"/>
              <a:chOff x="7470173" y="608580"/>
              <a:chExt cx="3801969" cy="2061904"/>
            </a:xfrm>
          </p:grpSpPr>
          <p:sp>
            <p:nvSpPr>
              <p:cNvPr id="15" name="Rounded Rectangle 14"/>
              <p:cNvSpPr/>
              <p:nvPr/>
            </p:nvSpPr>
            <p:spPr>
              <a:xfrm>
                <a:off x="7470243" y="1411755"/>
                <a:ext cx="901661" cy="914286"/>
              </a:xfrm>
              <a:prstGeom prst="roundRect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54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  <p:pic>
            <p:nvPicPr>
              <p:cNvPr id="19468" name="Picture 28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524523" y="608580"/>
                <a:ext cx="2747619" cy="20619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2743200" y="4092575"/>
            <a:ext cx="3775075" cy="2227263"/>
            <a:chOff x="7411881" y="4522671"/>
            <a:chExt cx="3775435" cy="2228526"/>
          </a:xfrm>
        </p:grpSpPr>
        <p:sp>
          <p:nvSpPr>
            <p:cNvPr id="16" name="Rounded Rectangle 15"/>
            <p:cNvSpPr/>
            <p:nvPr/>
          </p:nvSpPr>
          <p:spPr>
            <a:xfrm>
              <a:off x="7411881" y="5464593"/>
              <a:ext cx="901786" cy="914919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  <p:sp>
          <p:nvSpPr>
            <p:cNvPr id="30" name="Isosceles Triangle 29"/>
            <p:cNvSpPr/>
            <p:nvPr/>
          </p:nvSpPr>
          <p:spPr>
            <a:xfrm>
              <a:off x="8901098" y="4522671"/>
              <a:ext cx="2286218" cy="2228526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98425"/>
            <a:ext cx="9296400" cy="692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Callout 9"/>
          <p:cNvSpPr/>
          <p:nvPr/>
        </p:nvSpPr>
        <p:spPr>
          <a:xfrm>
            <a:off x="3198813" y="406400"/>
            <a:ext cx="5410200" cy="990600"/>
          </a:xfrm>
          <a:prstGeom prst="wedgeEllipse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5: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1082675" y="2578100"/>
            <a:ext cx="6823075" cy="914400"/>
            <a:chOff x="1139698" y="2386472"/>
            <a:chExt cx="6822574" cy="914401"/>
          </a:xfrm>
        </p:grpSpPr>
        <p:grpSp>
          <p:nvGrpSpPr>
            <p:cNvPr id="20489" name="Group 5"/>
            <p:cNvGrpSpPr>
              <a:grpSpLocks/>
            </p:cNvGrpSpPr>
            <p:nvPr/>
          </p:nvGrpSpPr>
          <p:grpSpPr bwMode="auto">
            <a:xfrm>
              <a:off x="1139698" y="2386472"/>
              <a:ext cx="2935389" cy="914400"/>
              <a:chOff x="-126077" y="3063171"/>
              <a:chExt cx="2935389" cy="914400"/>
            </a:xfrm>
          </p:grpSpPr>
          <p:sp>
            <p:nvSpPr>
              <p:cNvPr id="31" name="Rounded Rectangle 30"/>
              <p:cNvSpPr/>
              <p:nvPr/>
            </p:nvSpPr>
            <p:spPr>
              <a:xfrm>
                <a:off x="-126077" y="3063171"/>
                <a:ext cx="914333" cy="914401"/>
              </a:xfrm>
              <a:prstGeom prst="round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54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1056524" y="3253671"/>
                <a:ext cx="1752471" cy="522289"/>
              </a:xfrm>
              <a:prstGeom prst="rect">
                <a:avLst/>
              </a:prstGeom>
              <a:ln>
                <a:solidFill>
                  <a:srgbClr val="FFFF00"/>
                </a:solidFill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80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8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1 </a:t>
                </a:r>
                <a:r>
                  <a:rPr lang="en-US" sz="2800" b="1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cạnh</a:t>
                </a:r>
                <a:endParaRPr lang="en-US" sz="28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20490" name="Group 8"/>
            <p:cNvGrpSpPr>
              <a:grpSpLocks/>
            </p:cNvGrpSpPr>
            <p:nvPr/>
          </p:nvGrpSpPr>
          <p:grpSpPr bwMode="auto">
            <a:xfrm>
              <a:off x="4933725" y="2386475"/>
              <a:ext cx="3028547" cy="914398"/>
              <a:chOff x="2585179" y="4170400"/>
              <a:chExt cx="2309123" cy="777293"/>
            </a:xfrm>
          </p:grpSpPr>
          <p:sp>
            <p:nvSpPr>
              <p:cNvPr id="32" name="Rounded Rectangle 31"/>
              <p:cNvSpPr/>
              <p:nvPr/>
            </p:nvSpPr>
            <p:spPr>
              <a:xfrm>
                <a:off x="2585041" y="4170397"/>
                <a:ext cx="783067" cy="777296"/>
              </a:xfrm>
              <a:prstGeom prst="round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54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3581122" y="4302646"/>
                <a:ext cx="1313180" cy="445326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800" b="1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 2 </a:t>
                </a:r>
                <a:r>
                  <a:rPr lang="en-US" sz="2800" b="1" dirty="0" err="1">
                    <a:latin typeface="Times New Roman" pitchFamily="18" charset="0"/>
                    <a:cs typeface="Times New Roman" pitchFamily="18" charset="0"/>
                  </a:rPr>
                  <a:t>cạnh</a:t>
                </a:r>
                <a:endParaRPr lang="en-US" sz="28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19" name="Group 18"/>
          <p:cNvGrpSpPr>
            <a:grpSpLocks/>
          </p:cNvGrpSpPr>
          <p:nvPr/>
        </p:nvGrpSpPr>
        <p:grpSpPr bwMode="auto">
          <a:xfrm>
            <a:off x="3125788" y="4419600"/>
            <a:ext cx="3884612" cy="903288"/>
            <a:chOff x="3204277" y="4791033"/>
            <a:chExt cx="3884227" cy="903998"/>
          </a:xfrm>
        </p:grpSpPr>
        <p:sp>
          <p:nvSpPr>
            <p:cNvPr id="34" name="Rounded Rectangle 33"/>
            <p:cNvSpPr/>
            <p:nvPr/>
          </p:nvSpPr>
          <p:spPr>
            <a:xfrm>
              <a:off x="3204277" y="4791033"/>
              <a:ext cx="988914" cy="903998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650346" y="4791033"/>
              <a:ext cx="2438158" cy="830916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FF000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sz="2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bao</a:t>
              </a:r>
              <a:r>
                <a:rPr lang="en-US" sz="2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cong</a:t>
              </a:r>
              <a:r>
                <a:rPr lang="en-US" sz="2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2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lăn</a:t>
              </a:r>
              <a:r>
                <a:rPr lang="en-US" sz="2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được</a:t>
              </a:r>
              <a:endPara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3" name="Oval 22"/>
          <p:cNvSpPr/>
          <p:nvPr/>
        </p:nvSpPr>
        <p:spPr>
          <a:xfrm>
            <a:off x="473075" y="406400"/>
            <a:ext cx="2133600" cy="201136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"/>
            <a:ext cx="9144000" cy="681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57200" y="533400"/>
            <a:ext cx="4800600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4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đố:</a:t>
            </a:r>
          </a:p>
          <a:p>
            <a:pPr eaLnBrk="1" hangingPunct="1"/>
            <a:r>
              <a:rPr lang="en-US" altLang="en-US" sz="4000">
                <a:latin typeface="Times New Roman" pitchFamily="18" charset="0"/>
                <a:cs typeface="Times New Roman" pitchFamily="18" charset="0"/>
              </a:rPr>
              <a:t>Hình gì lăn được</a:t>
            </a:r>
          </a:p>
          <a:p>
            <a:pPr eaLnBrk="1" hangingPunct="1"/>
            <a:r>
              <a:rPr lang="en-US" altLang="en-US" sz="4000">
                <a:latin typeface="Times New Roman" pitchFamily="18" charset="0"/>
                <a:cs typeface="Times New Roman" pitchFamily="18" charset="0"/>
              </a:rPr>
              <a:t>Lăn ngược lăn xuôi</a:t>
            </a:r>
          </a:p>
          <a:p>
            <a:pPr eaLnBrk="1" hangingPunct="1"/>
            <a:r>
              <a:rPr lang="en-US" altLang="en-US" sz="4000">
                <a:latin typeface="Times New Roman" pitchFamily="18" charset="0"/>
                <a:cs typeface="Times New Roman" pitchFamily="18" charset="0"/>
              </a:rPr>
              <a:t>Bé hãy cùng cô</a:t>
            </a:r>
          </a:p>
          <a:p>
            <a:pPr eaLnBrk="1" hangingPunct="1"/>
            <a:r>
              <a:rPr lang="en-US" altLang="en-US" sz="4000">
                <a:latin typeface="Times New Roman" pitchFamily="18" charset="0"/>
                <a:cs typeface="Times New Roman" pitchFamily="18" charset="0"/>
              </a:rPr>
              <a:t>Đoán hình này nhé</a:t>
            </a:r>
          </a:p>
        </p:txBody>
      </p:sp>
      <p:pic>
        <p:nvPicPr>
          <p:cNvPr id="307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3663" y="990600"/>
            <a:ext cx="2981325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1138"/>
            <a:ext cx="9326563" cy="6864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Cloud 24"/>
          <p:cNvSpPr/>
          <p:nvPr/>
        </p:nvSpPr>
        <p:spPr>
          <a:xfrm>
            <a:off x="3429000" y="76200"/>
            <a:ext cx="5562600" cy="1524000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prstTxWarp prst="textWave2">
              <a:avLst/>
            </a:prstTxWarp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6: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381000" y="2874963"/>
            <a:ext cx="7772400" cy="936625"/>
            <a:chOff x="381000" y="2874734"/>
            <a:chExt cx="7772400" cy="936173"/>
          </a:xfrm>
        </p:grpSpPr>
        <p:grpSp>
          <p:nvGrpSpPr>
            <p:cNvPr id="21513" name="Group 10"/>
            <p:cNvGrpSpPr>
              <a:grpSpLocks/>
            </p:cNvGrpSpPr>
            <p:nvPr/>
          </p:nvGrpSpPr>
          <p:grpSpPr bwMode="auto">
            <a:xfrm>
              <a:off x="381000" y="2896507"/>
              <a:ext cx="3048001" cy="914400"/>
              <a:chOff x="381000" y="2896507"/>
              <a:chExt cx="3048001" cy="914400"/>
            </a:xfrm>
          </p:grpSpPr>
          <p:sp>
            <p:nvSpPr>
              <p:cNvPr id="38" name="Rounded Rectangle 37"/>
              <p:cNvSpPr/>
              <p:nvPr/>
            </p:nvSpPr>
            <p:spPr>
              <a:xfrm>
                <a:off x="381000" y="2896948"/>
                <a:ext cx="914400" cy="913959"/>
              </a:xfrm>
              <a:prstGeom prst="round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54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  <p:sp>
            <p:nvSpPr>
              <p:cNvPr id="2" name="TextBox 1"/>
              <p:cNvSpPr txBox="1"/>
              <p:nvPr/>
            </p:nvSpPr>
            <p:spPr>
              <a:xfrm>
                <a:off x="1447800" y="2896948"/>
                <a:ext cx="1981200" cy="523622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800" b="1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800" b="1">
                    <a:latin typeface="Times New Roman" pitchFamily="18" charset="0"/>
                    <a:cs typeface="Times New Roman" pitchFamily="18" charset="0"/>
                  </a:rPr>
                  <a:t> 2 </a:t>
                </a:r>
                <a:r>
                  <a:rPr lang="en-US" sz="2800" b="1" dirty="0" err="1">
                    <a:latin typeface="Times New Roman" pitchFamily="18" charset="0"/>
                    <a:cs typeface="Times New Roman" pitchFamily="18" charset="0"/>
                  </a:rPr>
                  <a:t>cạnh</a:t>
                </a:r>
                <a:endParaRPr lang="en-US" sz="28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21514" name="Group 16"/>
            <p:cNvGrpSpPr>
              <a:grpSpLocks/>
            </p:cNvGrpSpPr>
            <p:nvPr/>
          </p:nvGrpSpPr>
          <p:grpSpPr bwMode="auto">
            <a:xfrm>
              <a:off x="5163049" y="2874734"/>
              <a:ext cx="2990351" cy="914400"/>
              <a:chOff x="5163049" y="2874734"/>
              <a:chExt cx="2990351" cy="914400"/>
            </a:xfrm>
          </p:grpSpPr>
          <p:sp>
            <p:nvSpPr>
              <p:cNvPr id="35" name="Rounded Rectangle 34"/>
              <p:cNvSpPr/>
              <p:nvPr/>
            </p:nvSpPr>
            <p:spPr>
              <a:xfrm>
                <a:off x="5162550" y="2874734"/>
                <a:ext cx="914400" cy="913959"/>
              </a:xfrm>
              <a:prstGeom prst="round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54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210300" y="2896948"/>
                <a:ext cx="1943100" cy="522035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800" b="1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 1 </a:t>
                </a:r>
                <a:r>
                  <a:rPr lang="en-US" sz="2800" b="1" dirty="0" err="1">
                    <a:latin typeface="Times New Roman" pitchFamily="18" charset="0"/>
                    <a:cs typeface="Times New Roman" pitchFamily="18" charset="0"/>
                  </a:rPr>
                  <a:t>cạnh</a:t>
                </a:r>
                <a:endParaRPr lang="en-US" sz="28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1774825" y="4876800"/>
            <a:ext cx="3844925" cy="914400"/>
            <a:chOff x="1774371" y="4876800"/>
            <a:chExt cx="3845879" cy="914400"/>
          </a:xfrm>
        </p:grpSpPr>
        <p:sp>
          <p:nvSpPr>
            <p:cNvPr id="37" name="Rounded Rectangle 36"/>
            <p:cNvSpPr/>
            <p:nvPr/>
          </p:nvSpPr>
          <p:spPr>
            <a:xfrm>
              <a:off x="1774371" y="4876800"/>
              <a:ext cx="914627" cy="914400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  <p:sp>
          <p:nvSpPr>
            <p:cNvPr id="21512" name="TextBox 7"/>
            <p:cNvSpPr txBox="1">
              <a:spLocks noChangeArrowheads="1"/>
            </p:cNvSpPr>
            <p:nvPr/>
          </p:nvSpPr>
          <p:spPr bwMode="auto">
            <a:xfrm>
              <a:off x="2895602" y="4876800"/>
              <a:ext cx="2724648" cy="523220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rgbClr val="7030A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en-US" altLang="en-US" sz="2800" b="1">
                  <a:latin typeface="Times New Roman" pitchFamily="18" charset="0"/>
                  <a:cs typeface="Times New Roman" pitchFamily="18" charset="0"/>
                </a:rPr>
                <a:t>Có 3 cạnh tùy ý</a:t>
              </a:r>
            </a:p>
          </p:txBody>
        </p:sp>
      </p:grpSp>
      <p:sp>
        <p:nvSpPr>
          <p:cNvPr id="21" name="Isosceles Triangle 20"/>
          <p:cNvSpPr/>
          <p:nvPr/>
        </p:nvSpPr>
        <p:spPr>
          <a:xfrm>
            <a:off x="304800" y="111125"/>
            <a:ext cx="2286000" cy="222885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ransition spd="slow" advClick="0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3399" y="838200"/>
            <a:ext cx="7848601" cy="1569660"/>
          </a:xfrm>
          <a:prstGeom prst="rect">
            <a:avLst/>
          </a:prstGeom>
          <a:noFill/>
        </p:spPr>
        <p:txBody>
          <a:bodyPr>
            <a:prstTxWarp prst="textDeflate">
              <a:avLst/>
            </a:prstTxWarp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endParaRPr lang="en-US" sz="4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399" y="2687598"/>
            <a:ext cx="8229600" cy="1107996"/>
          </a:xfrm>
          <a:prstGeom prst="rect">
            <a:avLst/>
          </a:prstGeom>
          <a:noFill/>
        </p:spPr>
        <p:txBody>
          <a:bodyPr>
            <a:prstTxWarp prst="textWave2">
              <a:avLst/>
            </a:prstTxWarp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7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-134938"/>
            <a:ext cx="9296401" cy="6969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600200"/>
            <a:ext cx="38100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371600"/>
            <a:ext cx="38100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-152400"/>
            <a:ext cx="9601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295400"/>
            <a:ext cx="39624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Oval 34">
            <a:extLst>
              <a:ext uri="{FF2B5EF4-FFF2-40B4-BE49-F238E27FC236}">
                <a16:creationId xmlns:a16="http://schemas.microsoft.com/office/drawing/2014/main" xmlns="" id="{01126A4A-54EE-45C6-9395-AF44DBFED6F1}"/>
              </a:ext>
            </a:extLst>
          </p:cNvPr>
          <p:cNvSpPr/>
          <p:nvPr/>
        </p:nvSpPr>
        <p:spPr>
          <a:xfrm rot="16200000" flipH="1" flipV="1">
            <a:off x="4418012" y="1293813"/>
            <a:ext cx="155575" cy="15240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7037E-6 C -0.11927 -3.7037E-6 -0.21649 0.11945 -0.21649 0.26667 C -0.21649 0.41366 -0.11927 0.53334 -4.16667E-6 0.53334 C 0.11962 0.53334 0.21684 0.41366 0.21684 0.26667 C 0.21684 0.11945 0.11962 -3.7037E-6 -4.16667E-6 -3.7037E-6 Z " pathEditMode="relative" rAng="0" ptsTypes="AAAAA">
                                      <p:cBhvr>
                                        <p:cTn id="6" dur="4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2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5800" y="0"/>
            <a:ext cx="11353800" cy="799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Callout 4"/>
          <p:cNvSpPr/>
          <p:nvPr/>
        </p:nvSpPr>
        <p:spPr>
          <a:xfrm>
            <a:off x="952500" y="228600"/>
            <a:ext cx="6591300" cy="1066800"/>
          </a:xfrm>
          <a:prstGeom prst="wedgeEllipseCallout">
            <a:avLst/>
          </a:prstGeom>
          <a:solidFill>
            <a:srgbClr val="00B0F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lăn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500D27D3-88F9-43ED-B5B9-60EDEA854CF1}"/>
              </a:ext>
            </a:extLst>
          </p:cNvPr>
          <p:cNvSpPr/>
          <p:nvPr/>
        </p:nvSpPr>
        <p:spPr>
          <a:xfrm>
            <a:off x="1295400" y="1714500"/>
            <a:ext cx="3581400" cy="3429000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ccel="50000" decel="50000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5.55112E-17 0 L 0.44375 0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8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3400" y="1219200"/>
            <a:ext cx="4038600" cy="2862263"/>
          </a:xfrm>
          <a:prstGeom prst="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đố</a:t>
            </a:r>
            <a:r>
              <a:rPr lang="en-US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2: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6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endParaRPr lang="en-US" sz="3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Trông</a:t>
            </a:r>
            <a:r>
              <a:rPr lang="en-US" sz="3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3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mái</a:t>
            </a:r>
            <a:r>
              <a:rPr lang="en-US" sz="3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endParaRPr lang="en-US" sz="3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Mời</a:t>
            </a:r>
            <a:r>
              <a:rPr lang="en-US" sz="3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3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endParaRPr lang="en-US" sz="3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019175"/>
            <a:ext cx="3062288" cy="306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Isosceles Triangle 5"/>
          <p:cNvSpPr/>
          <p:nvPr/>
        </p:nvSpPr>
        <p:spPr>
          <a:xfrm>
            <a:off x="1866900" y="209550"/>
            <a:ext cx="5257800" cy="4648200"/>
          </a:xfrm>
          <a:prstGeom prst="triangle">
            <a:avLst/>
          </a:prstGeom>
          <a:solidFill>
            <a:srgbClr val="FF0000"/>
          </a:solidFill>
          <a:ln w="38100">
            <a:solidFill>
              <a:srgbClr val="FFFF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819400" y="5045075"/>
            <a:ext cx="3124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4000" b="1">
                <a:solidFill>
                  <a:schemeClr val="bg1"/>
                </a:solidFill>
              </a:rPr>
              <a:t>Hình tam giác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4300"/>
            <a:ext cx="9144000" cy="697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260600" y="1927225"/>
            <a:ext cx="6858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en-US" sz="48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052888" y="5130800"/>
            <a:ext cx="5715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48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181600" y="1905000"/>
            <a:ext cx="685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en-US" sz="48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6" name="Isosceles Triangle 15"/>
          <p:cNvSpPr/>
          <p:nvPr/>
        </p:nvSpPr>
        <p:spPr>
          <a:xfrm>
            <a:off x="1525588" y="896938"/>
            <a:ext cx="5040312" cy="4240212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28575">
            <a:solidFill>
              <a:srgbClr val="FFFF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12D15E40-BBC5-4287-9D5E-184A4176CA85}"/>
              </a:ext>
            </a:extLst>
          </p:cNvPr>
          <p:cNvSpPr/>
          <p:nvPr/>
        </p:nvSpPr>
        <p:spPr>
          <a:xfrm>
            <a:off x="4046538" y="896938"/>
            <a:ext cx="46037" cy="762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2.59259E-6 L -0.27518 0.61273 L 0.27604 0.61273 L 4.72222E-6 -2.59259E-6 Z " pathEditMode="relative" rAng="0" ptsTypes="AAAA">
                                      <p:cBhvr>
                                        <p:cTn id="6" dur="10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3062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8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8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8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8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1118</TotalTime>
  <Words>299</Words>
  <Application>Microsoft Office PowerPoint</Application>
  <PresentationFormat>On-screen Show (4:3)</PresentationFormat>
  <Paragraphs>65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Calibri</vt:lpstr>
      <vt:lpstr>Arial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PC</cp:lastModifiedBy>
  <cp:revision>92</cp:revision>
  <dcterms:created xsi:type="dcterms:W3CDTF">2021-09-18T14:48:01Z</dcterms:created>
  <dcterms:modified xsi:type="dcterms:W3CDTF">2024-11-08T14:36:00Z</dcterms:modified>
</cp:coreProperties>
</file>