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  <p:sldMasterId id="2147483704" r:id="rId2"/>
  </p:sldMasterIdLst>
  <p:notesMasterIdLst>
    <p:notesMasterId r:id="rId23"/>
  </p:notesMasterIdLst>
  <p:sldIdLst>
    <p:sldId id="294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643"/>
  </p:normalViewPr>
  <p:slideViewPr>
    <p:cSldViewPr snapToGrid="0" snapToObjects="1">
      <p:cViewPr varScale="1">
        <p:scale>
          <a:sx n="66" d="100"/>
          <a:sy n="66" d="100"/>
        </p:scale>
        <p:origin x="64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9EF12-5C85-EF4B-A094-F71CA5D307A6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BBC35-0464-4544-8199-4345748A47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3207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CFC14-32B7-4C1D-9476-6CA28B5BC1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79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ACF6-66CF-40C8-8EFE-A7867A926638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F9AB-B8F8-400E-B811-E325904CF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88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ACF6-66CF-40C8-8EFE-A7867A926638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F9AB-B8F8-400E-B811-E325904CF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80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ACF6-66CF-40C8-8EFE-A7867A926638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F9AB-B8F8-400E-B811-E325904CF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64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1052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4342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4565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5928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3386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2452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8123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1271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ACF6-66CF-40C8-8EFE-A7867A926638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F9AB-B8F8-400E-B811-E325904CF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64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1342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6142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1215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0063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06455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214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4031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20759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0966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ACF6-66CF-40C8-8EFE-A7867A926638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F9AB-B8F8-400E-B811-E325904CF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61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ACF6-66CF-40C8-8EFE-A7867A926638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F9AB-B8F8-400E-B811-E325904CF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03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ACF6-66CF-40C8-8EFE-A7867A926638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F9AB-B8F8-400E-B811-E325904CF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60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ACF6-66CF-40C8-8EFE-A7867A926638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F9AB-B8F8-400E-B811-E325904CF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63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ACF6-66CF-40C8-8EFE-A7867A926638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F9AB-B8F8-400E-B811-E325904CF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69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ACF6-66CF-40C8-8EFE-A7867A926638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F9AB-B8F8-400E-B811-E325904CF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9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FACF6-66CF-40C8-8EFE-A7867A926638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F9AB-B8F8-400E-B811-E325904CF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47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ADD56-7DEC-AD4D-8007-9F2EABF6C826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361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ADD56-7DEC-AD4D-8007-9F2EABF6C826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792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21" r:id="rId8"/>
    <p:sldLayoutId id="2147483720" r:id="rId9"/>
    <p:sldLayoutId id="2147483719" r:id="rId10"/>
    <p:sldLayoutId id="2147483718" r:id="rId11"/>
    <p:sldLayoutId id="2147483717" r:id="rId12"/>
    <p:sldLayoutId id="2147483716" r:id="rId13"/>
    <p:sldLayoutId id="2147483712" r:id="rId14"/>
    <p:sldLayoutId id="2147483713" r:id="rId15"/>
    <p:sldLayoutId id="2147483714" r:id="rId16"/>
    <p:sldLayoutId id="214748371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7" Type="http://schemas.openxmlformats.org/officeDocument/2006/relationships/image" Target="../media/image18.jf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image" Target="../media/image17.jpg"/><Relationship Id="rId5" Type="http://schemas.openxmlformats.org/officeDocument/2006/relationships/image" Target="../media/image16.jfif"/><Relationship Id="rId4" Type="http://schemas.openxmlformats.org/officeDocument/2006/relationships/image" Target="../media/image15.jf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4" Type="http://schemas.openxmlformats.org/officeDocument/2006/relationships/image" Target="../media/image20.jf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6" Type="http://schemas.openxmlformats.org/officeDocument/2006/relationships/image" Target="../media/image25.jpg"/><Relationship Id="rId5" Type="http://schemas.openxmlformats.org/officeDocument/2006/relationships/image" Target="../media/image24.jfif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5.xml"/><Relationship Id="rId6" Type="http://schemas.openxmlformats.org/officeDocument/2006/relationships/image" Target="../media/image28.jfif"/><Relationship Id="rId5" Type="http://schemas.openxmlformats.org/officeDocument/2006/relationships/image" Target="../media/image27.jpg"/><Relationship Id="rId4" Type="http://schemas.openxmlformats.org/officeDocument/2006/relationships/image" Target="../media/image26.jf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5" Type="http://schemas.openxmlformats.org/officeDocument/2006/relationships/image" Target="../media/image10.jp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4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5" Type="http://schemas.openxmlformats.org/officeDocument/2006/relationships/image" Target="../media/image9.jpg"/><Relationship Id="rId4" Type="http://schemas.openxmlformats.org/officeDocument/2006/relationships/image" Target="../media/image8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C9588D-D0D9-F8A4-B8FD-72372C14E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1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BF42DA-DF1D-B23F-EC4C-416A3924180B}"/>
              </a:ext>
            </a:extLst>
          </p:cNvPr>
          <p:cNvSpPr/>
          <p:nvPr/>
        </p:nvSpPr>
        <p:spPr>
          <a:xfrm>
            <a:off x="3656166" y="1015451"/>
            <a:ext cx="4879670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1500" b="1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defTabSz="685800"/>
            <a:r>
              <a:rPr lang="en-US" sz="1500" b="1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FD5834-8392-6DE5-CF9C-E88A10F43D2A}"/>
              </a:ext>
            </a:extLst>
          </p:cNvPr>
          <p:cNvSpPr/>
          <p:nvPr/>
        </p:nvSpPr>
        <p:spPr>
          <a:xfrm>
            <a:off x="4281044" y="2190989"/>
            <a:ext cx="4191019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27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27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</a:t>
            </a:r>
            <a:r>
              <a:rPr lang="en-US" sz="270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7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84E867-867C-D018-951E-9FBF01B95ACE}"/>
              </a:ext>
            </a:extLst>
          </p:cNvPr>
          <p:cNvSpPr/>
          <p:nvPr/>
        </p:nvSpPr>
        <p:spPr>
          <a:xfrm>
            <a:off x="4127240" y="3093344"/>
            <a:ext cx="3943900" cy="136191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defTabSz="685800"/>
            <a:r>
              <a:rPr lang="en-US" sz="210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10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tài: Khám phá một số loại rau</a:t>
            </a:r>
          </a:p>
          <a:p>
            <a:pPr defTabSz="685800"/>
            <a:r>
              <a:rPr lang="en-US" sz="210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4-5 tuổi</a:t>
            </a:r>
          </a:p>
          <a:p>
            <a:pPr defTabSz="685800"/>
            <a:r>
              <a:rPr lang="en-US" sz="210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Thu Hương</a:t>
            </a:r>
          </a:p>
          <a:p>
            <a:pPr defTabSz="685800"/>
            <a:r>
              <a:rPr lang="en-US" sz="210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36330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24001" y="10320"/>
            <a:ext cx="4547989" cy="4134155"/>
            <a:chOff x="0" y="10319"/>
            <a:chExt cx="4547989" cy="41341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319"/>
              <a:ext cx="4547989" cy="331236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3621254"/>
              <a:ext cx="39959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70C0"/>
                  </a:solidFill>
                  <a:latin typeface="+mj-lt"/>
                </a:rPr>
                <a:t>Canh rau ngót nấu thịt</a:t>
              </a:r>
              <a:endParaRPr lang="en-US" sz="2800" b="1" dirty="0">
                <a:solidFill>
                  <a:srgbClr val="0070C0"/>
                </a:solidFill>
                <a:latin typeface="+mj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94239" y="3098034"/>
            <a:ext cx="4596011" cy="3603680"/>
            <a:chOff x="4470238" y="3098034"/>
            <a:chExt cx="4596011" cy="3603680"/>
          </a:xfrm>
        </p:grpSpPr>
        <p:sp>
          <p:nvSpPr>
            <p:cNvPr id="5" name="TextBox 4"/>
            <p:cNvSpPr txBox="1"/>
            <p:nvPr/>
          </p:nvSpPr>
          <p:spPr>
            <a:xfrm>
              <a:off x="4860032" y="3098034"/>
              <a:ext cx="3816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70C0"/>
                  </a:solidFill>
                  <a:latin typeface="+mj-lt"/>
                </a:rPr>
                <a:t>Canh rau ngót nấu </a:t>
              </a:r>
              <a:r>
                <a:rPr lang="en-US" sz="2800" b="1" dirty="0">
                  <a:solidFill>
                    <a:srgbClr val="0070C0"/>
                  </a:solidFill>
                  <a:latin typeface="+mj-lt"/>
                </a:rPr>
                <a:t>c</a:t>
              </a:r>
              <a:r>
                <a:rPr lang="vi-VN" sz="2800" b="1" dirty="0">
                  <a:solidFill>
                    <a:srgbClr val="0070C0"/>
                  </a:solidFill>
                  <a:latin typeface="+mj-lt"/>
                </a:rPr>
                <a:t>á</a:t>
              </a:r>
              <a:endParaRPr lang="en-US" sz="2800" b="1" dirty="0">
                <a:solidFill>
                  <a:srgbClr val="0070C0"/>
                </a:solidFill>
                <a:latin typeface="+mj-lt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238" y="3749005"/>
              <a:ext cx="4596011" cy="295270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2592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43"/>
    </mc:Choice>
    <mc:Fallback xmlns="">
      <p:transition spd="slow" advTm="25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" objId="3"/>
        <p14:stopEvt time="24568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16" y="764704"/>
            <a:ext cx="5412957" cy="2808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64705"/>
            <a:ext cx="5016962" cy="2808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17" y="3499276"/>
            <a:ext cx="5419614" cy="2808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59682"/>
            <a:ext cx="5016962" cy="2872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545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76"/>
    </mc:Choice>
    <mc:Fallback xmlns="">
      <p:transition spd="slow" advTm="30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" objId="8"/>
        <p14:stopEvt time="30290" objId="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62850" y="412130"/>
            <a:ext cx="22322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95098" y="412130"/>
            <a:ext cx="22322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97406" y="2284338"/>
            <a:ext cx="2229941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66906" y="886569"/>
            <a:ext cx="1152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1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8332" y="886569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2</a:t>
            </a:r>
            <a:endParaRPr lang="en-US" sz="5400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865156" y="2250058"/>
            <a:ext cx="2232250" cy="1906488"/>
            <a:chOff x="539552" y="2298576"/>
            <a:chExt cx="2232248" cy="1872208"/>
          </a:xfrm>
        </p:grpSpPr>
        <p:sp>
          <p:nvSpPr>
            <p:cNvPr id="6" name="Rectangle 5"/>
            <p:cNvSpPr/>
            <p:nvPr/>
          </p:nvSpPr>
          <p:spPr>
            <a:xfrm>
              <a:off x="539552" y="2298576"/>
              <a:ext cx="2232248" cy="18722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49642" y="2977029"/>
              <a:ext cx="6120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dirty="0">
                  <a:solidFill>
                    <a:schemeClr val="bg1"/>
                  </a:solidFill>
                </a:rPr>
                <a:t>3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024356" y="2977029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4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9434" y="2512556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C000"/>
                </a:solidFill>
                <a:latin typeface="+mj-lt"/>
              </a:rPr>
              <a:t>Củ gì đo đỏ</a:t>
            </a:r>
          </a:p>
          <a:p>
            <a:pPr algn="ctr"/>
            <a:r>
              <a:rPr lang="vi-VN" sz="2000" b="1" dirty="0">
                <a:solidFill>
                  <a:srgbClr val="FFC000"/>
                </a:solidFill>
                <a:latin typeface="+mj-lt"/>
              </a:rPr>
              <a:t>Con thỏ thích ăn</a:t>
            </a: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648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48"/>
    </mc:Choice>
    <mc:Fallback xmlns="">
      <p:transition spd="slow" advTm="27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22222E-6 L 0.00399 0.8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40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9 0.03819 L 0.30677 0.04791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>
    <p:ext uri="{E180D4A7-C9FB-4DFB-919C-405C955672EB}">
      <p14:showEvtLst xmlns:p14="http://schemas.microsoft.com/office/powerpoint/2010/main">
        <p14:playEvt time="17" objId="1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980728"/>
            <a:ext cx="7620000" cy="53057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51784" y="188641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Củ cà rốt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943872" y="1161558"/>
            <a:ext cx="2592288" cy="755274"/>
            <a:chOff x="3419872" y="1161558"/>
            <a:chExt cx="2592288" cy="755274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3419872" y="1484784"/>
              <a:ext cx="1152128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4355976" y="1161558"/>
              <a:ext cx="1656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Cuống</a:t>
              </a:r>
              <a:endPara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948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33"/>
    </mc:Choice>
    <mc:Fallback xmlns="">
      <p:transition spd="slow" advTm="44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6160" y="412130"/>
            <a:ext cx="22322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066491" y="2266577"/>
            <a:ext cx="22322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288408" y="412130"/>
            <a:ext cx="22322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96220" y="1021378"/>
            <a:ext cx="1152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</a:rPr>
              <a:t>1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1032" y="989405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</a:rPr>
              <a:t>2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78559" y="2741016"/>
            <a:ext cx="1008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</a:rPr>
              <a:t>3</a:t>
            </a:r>
            <a:endParaRPr lang="en-US" sz="5400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288408" y="2269430"/>
            <a:ext cx="2232248" cy="1872208"/>
            <a:chOff x="2764408" y="2269430"/>
            <a:chExt cx="2232248" cy="1872208"/>
          </a:xfrm>
        </p:grpSpPr>
        <p:sp>
          <p:nvSpPr>
            <p:cNvPr id="4" name="Rectangle 3"/>
            <p:cNvSpPr/>
            <p:nvPr/>
          </p:nvSpPr>
          <p:spPr>
            <a:xfrm>
              <a:off x="2764408" y="2269430"/>
              <a:ext cx="2232248" cy="18722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17032" y="2741016"/>
              <a:ext cx="12961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4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960" y="7029400"/>
            <a:ext cx="2219325" cy="205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055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9"/>
    </mc:Choice>
    <mc:Fallback xmlns="">
      <p:transition spd="slow" advTm="14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-0.00764 -0.69606 " pathEditMode="relative" rAng="0" ptsTypes="AA">
                                      <p:cBhvr>
                                        <p:cTn id="11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-3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" objId="1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89" y="1124744"/>
            <a:ext cx="10264879" cy="5381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51784" y="260649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B050"/>
                </a:solidFill>
                <a:latin typeface="+mj-lt"/>
              </a:rPr>
              <a:t>Củ su hào</a:t>
            </a:r>
            <a:endParaRPr lang="en-US" sz="4800" b="1" dirty="0">
              <a:solidFill>
                <a:srgbClr val="00B050"/>
              </a:solidFill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544272" y="2852936"/>
            <a:ext cx="1656184" cy="523220"/>
            <a:chOff x="7020272" y="2852936"/>
            <a:chExt cx="1656184" cy="523220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7020272" y="2852936"/>
              <a:ext cx="122413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7740352" y="2852936"/>
              <a:ext cx="9361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Lá</a:t>
              </a:r>
              <a:endParaRPr lang="en-US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631504" y="5229200"/>
            <a:ext cx="4896544" cy="1387316"/>
            <a:chOff x="107504" y="5229200"/>
            <a:chExt cx="4896544" cy="1387316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1259632" y="5229200"/>
              <a:ext cx="3744416" cy="64807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07504" y="6093296"/>
              <a:ext cx="1584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Cuống lá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4440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44"/>
    </mc:Choice>
    <mc:Fallback xmlns="">
      <p:transition spd="slow" advTm="37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056" y="300372"/>
            <a:ext cx="4176464" cy="3010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472" y="300372"/>
            <a:ext cx="4176464" cy="3010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056" y="3591228"/>
            <a:ext cx="4176464" cy="2897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472" y="3591228"/>
            <a:ext cx="4176464" cy="28982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566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9"/>
    </mc:Choice>
    <mc:Fallback xmlns="">
      <p:transition spd="slow" advTm="15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" objId="7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72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620688"/>
            <a:ext cx="3600400" cy="2808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7" y="620688"/>
            <a:ext cx="4104456" cy="2808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7" y="3429000"/>
            <a:ext cx="3600401" cy="29523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7" y="3429000"/>
            <a:ext cx="4104456" cy="2952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754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46"/>
    </mc:Choice>
    <mc:Fallback xmlns="">
      <p:transition spd="slow" advTm="20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5760" y="2492896"/>
            <a:ext cx="4464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+mj-lt"/>
              </a:rPr>
              <a:t>Phần 2:</a:t>
            </a:r>
          </a:p>
          <a:p>
            <a:pPr algn="ctr"/>
            <a:r>
              <a:rPr lang="vi-VN" sz="4400" b="1" dirty="0">
                <a:solidFill>
                  <a:srgbClr val="FF0000"/>
                </a:solidFill>
                <a:latin typeface="+mj-lt"/>
              </a:rPr>
              <a:t> Hiểu biết của bé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948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11"/>
    </mc:Choice>
    <mc:Fallback xmlns="">
      <p:transition spd="slow" advTm="23711"/>
    </mc:Fallback>
  </mc:AlternateContent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18" objId="5"/>
        <p14:stopEvt time="23711" objId="5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15" b="95122" l="1626" r="91870">
                        <a14:foregroundMark x1="38618" y1="8293" x2="38618" y2="8293"/>
                        <a14:foregroundMark x1="38211" y1="4390" x2="38211" y2="4390"/>
                        <a14:foregroundMark x1="28455" y1="7317" x2="28455" y2="7317"/>
                        <a14:foregroundMark x1="90650" y1="40488" x2="90650" y2="40488"/>
                        <a14:foregroundMark x1="91870" y1="57561" x2="91870" y2="57561"/>
                        <a14:foregroundMark x1="60569" y1="91707" x2="60569" y2="91707"/>
                        <a14:foregroundMark x1="29675" y1="86829" x2="29675" y2="86829"/>
                        <a14:foregroundMark x1="19919" y1="72683" x2="19919" y2="72683"/>
                        <a14:foregroundMark x1="30488" y1="92683" x2="30488" y2="92683"/>
                        <a14:foregroundMark x1="44309" y1="92195" x2="45528" y2="92195"/>
                        <a14:foregroundMark x1="52846" y1="92683" x2="52846" y2="92683"/>
                        <a14:foregroundMark x1="29268" y1="95122" x2="29268" y2="95122"/>
                        <a14:foregroundMark x1="6911" y1="52683" x2="6911" y2="52683"/>
                        <a14:foregroundMark x1="1626" y1="56098" x2="1626" y2="56098"/>
                        <a14:foregroundMark x1="6504" y1="50732" x2="6504" y2="50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82597"/>
            <a:ext cx="4752528" cy="3528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260" y="980729"/>
            <a:ext cx="4309741" cy="41764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404664"/>
            <a:ext cx="4932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+mj-lt"/>
              </a:rPr>
              <a:t>Giống nhau: Đều là loại rau ăn lá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5520" y="5589241"/>
            <a:ext cx="7704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+mj-lt"/>
              </a:rPr>
              <a:t>Khác nhau: Lá bắp cải to, có dạng hình tròn, lá dày, các lá xếp vòng quanh, lá ngoài màu xanh, lá trong màu trắng</a:t>
            </a:r>
          </a:p>
          <a:p>
            <a:pPr algn="ctr"/>
            <a:r>
              <a:rPr lang="vi-VN" sz="2000" dirty="0">
                <a:solidFill>
                  <a:srgbClr val="FF0000"/>
                </a:solidFill>
                <a:latin typeface="+mj-lt"/>
              </a:rPr>
              <a:t>                 Lá rau ngót nhỏ, đầu lá nhọn, lá mọc trên cành, 1 cành có nhiều lá, lá có màu xanh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787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00"/>
    </mc:Choice>
    <mc:Fallback xmlns="">
      <p:transition spd="slow" advTm="6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16" objId="7"/>
        <p14:stopEvt time="60186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u củ ngon tuyệt - Chun Chin - Nhạc thiếu nhi vui nhộn.mp4" descr="Rau củ ngon tuyệt - Chun Chin - Nhạc thiếu nhi vui nhộn.mp4">
            <a:hlinkClick r:id="" action="ppaction://media"/>
            <a:extLst>
              <a:ext uri="{FF2B5EF4-FFF2-40B4-BE49-F238E27FC236}">
                <a16:creationId xmlns:a16="http://schemas.microsoft.com/office/drawing/2014/main" id="{407E6ABC-0C58-A14A-80E7-37F56A3322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216.6852" end="82507.57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418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9000"/>
    </mc:Choice>
    <mc:Fallback xmlns="">
      <p:transition advTm="7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" objId="2"/>
        <p14:stopEvt time="79111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60+ Hình nền powerpoint cảm ơn cuối slide kết thúc bài thuyết trình">
            <a:extLst>
              <a:ext uri="{FF2B5EF4-FFF2-40B4-BE49-F238E27FC236}">
                <a16:creationId xmlns:a16="http://schemas.microsoft.com/office/drawing/2014/main" id="{1AA947AD-3692-C4FE-A821-73D13254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icken-dance-Chicken (mp3cut.net)">
            <a:hlinkClick r:id="" action="ppaction://media"/>
            <a:extLst>
              <a:ext uri="{FF2B5EF4-FFF2-40B4-BE49-F238E27FC236}">
                <a16:creationId xmlns:a16="http://schemas.microsoft.com/office/drawing/2014/main" id="{631FE086-F837-D3CF-583A-99504EBF28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6519" y="5356513"/>
            <a:ext cx="457200" cy="4061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789C40-F355-CC61-78BB-DA0B9665124A}"/>
              </a:ext>
            </a:extLst>
          </p:cNvPr>
          <p:cNvSpPr/>
          <p:nvPr/>
        </p:nvSpPr>
        <p:spPr>
          <a:xfrm>
            <a:off x="3348546" y="1697859"/>
            <a:ext cx="3230693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2400" dirty="0" err="1">
                <a:ln w="0"/>
                <a:solidFill>
                  <a:srgbClr val="5B9BD5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>
                <a:ln w="0"/>
                <a:solidFill>
                  <a:srgbClr val="5B9BD5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động chiếc bụng đói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D64307-2527-0281-DCCD-D93BB60F1AB3}"/>
              </a:ext>
            </a:extLst>
          </p:cNvPr>
          <p:cNvSpPr/>
          <p:nvPr/>
        </p:nvSpPr>
        <p:spPr>
          <a:xfrm>
            <a:off x="2835120" y="1169698"/>
            <a:ext cx="1763945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27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Kết thúc</a:t>
            </a:r>
          </a:p>
        </p:txBody>
      </p:sp>
    </p:spTree>
    <p:extLst>
      <p:ext uri="{BB962C8B-B14F-4D97-AF65-F5344CB8AC3E}">
        <p14:creationId xmlns:p14="http://schemas.microsoft.com/office/powerpoint/2010/main" val="102920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6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8856" y="259924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+mj-lt"/>
              </a:rPr>
              <a:t>Phần 1 : Ô cửa bí mật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712" y="1089830"/>
            <a:ext cx="1836712" cy="140066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919190" y="1089830"/>
            <a:ext cx="1809402" cy="1384410"/>
            <a:chOff x="2387823" y="1141581"/>
            <a:chExt cx="1800200" cy="1368152"/>
          </a:xfrm>
        </p:grpSpPr>
        <p:sp>
          <p:nvSpPr>
            <p:cNvPr id="8" name="Rectangle 7"/>
            <p:cNvSpPr/>
            <p:nvPr/>
          </p:nvSpPr>
          <p:spPr>
            <a:xfrm>
              <a:off x="2387823" y="1141581"/>
              <a:ext cx="1800200" cy="1368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63887" y="1421455"/>
              <a:ext cx="6480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1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712023" y="1093278"/>
            <a:ext cx="1816769" cy="1368152"/>
            <a:chOff x="4188022" y="1141581"/>
            <a:chExt cx="1816769" cy="1368152"/>
          </a:xfrm>
        </p:grpSpPr>
        <p:sp>
          <p:nvSpPr>
            <p:cNvPr id="7" name="Rectangle 6"/>
            <p:cNvSpPr/>
            <p:nvPr/>
          </p:nvSpPr>
          <p:spPr>
            <a:xfrm>
              <a:off x="4188022" y="1141581"/>
              <a:ext cx="1816769" cy="1368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80656" y="1407168"/>
              <a:ext cx="6480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2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919192" y="2469666"/>
            <a:ext cx="1816769" cy="1607406"/>
            <a:chOff x="2404392" y="2496640"/>
            <a:chExt cx="1800200" cy="1607406"/>
          </a:xfrm>
        </p:grpSpPr>
        <p:sp>
          <p:nvSpPr>
            <p:cNvPr id="6" name="Rectangle 5"/>
            <p:cNvSpPr/>
            <p:nvPr/>
          </p:nvSpPr>
          <p:spPr>
            <a:xfrm>
              <a:off x="2404392" y="2496640"/>
              <a:ext cx="1800200" cy="16074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41686" y="2967335"/>
              <a:ext cx="6480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3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728592" y="2469666"/>
            <a:ext cx="1800200" cy="1607406"/>
            <a:chOff x="4228007" y="2461430"/>
            <a:chExt cx="1800200" cy="1607406"/>
          </a:xfrm>
        </p:grpSpPr>
        <p:sp>
          <p:nvSpPr>
            <p:cNvPr id="9" name="Rectangle 8"/>
            <p:cNvSpPr/>
            <p:nvPr/>
          </p:nvSpPr>
          <p:spPr>
            <a:xfrm>
              <a:off x="4228007" y="2461430"/>
              <a:ext cx="1800200" cy="16074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40694" y="2967335"/>
              <a:ext cx="5114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4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21858265"/>
      </p:ext>
    </p:extLst>
  </p:cSld>
  <p:clrMapOvr>
    <a:masterClrMapping/>
  </p:clrMapOvr>
  <p:transition spd="slow" advTm="4334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47 -0.00115 L 0.46285 0.00949 " pathEditMode="relative" rAng="0" ptsTypes="AA">
                                      <p:cBhvr>
                                        <p:cTn id="3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18"/>
        <p14:playEvt time="14" objId="19"/>
        <p14:stopEvt time="41170" objId="1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23792" y="116632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B050"/>
                </a:solidFill>
                <a:latin typeface="+mj-lt"/>
              </a:rPr>
              <a:t>Rau bắp cải</a:t>
            </a:r>
            <a:endParaRPr lang="en-US" sz="5400" b="1" dirty="0">
              <a:solidFill>
                <a:srgbClr val="00B050"/>
              </a:solidFill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462806" y="4149081"/>
            <a:ext cx="2300288" cy="1884001"/>
            <a:chOff x="-61194" y="4149080"/>
            <a:chExt cx="2300288" cy="1884001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95473" y="4149080"/>
              <a:ext cx="2143621" cy="1360781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-61194" y="5509861"/>
              <a:ext cx="1152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 già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32104" y="3789041"/>
            <a:ext cx="3635896" cy="645395"/>
            <a:chOff x="5508104" y="3789040"/>
            <a:chExt cx="3635896" cy="645395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5508104" y="3789040"/>
              <a:ext cx="2808312" cy="7200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740352" y="3911215"/>
              <a:ext cx="14036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 non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86007475"/>
      </p:ext>
    </p:extLst>
  </p:cSld>
  <p:clrMapOvr>
    <a:masterClrMapping/>
  </p:clrMapOvr>
  <p:transition spd="slow" advTm="3545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" objId="11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76672"/>
            <a:ext cx="7704856" cy="554461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832304" y="1393612"/>
            <a:ext cx="1853952" cy="523220"/>
            <a:chOff x="7308304" y="1393612"/>
            <a:chExt cx="1853952" cy="523220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7308304" y="1916832"/>
              <a:ext cx="183569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326560" y="1393612"/>
              <a:ext cx="1835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Cuống rau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533982" y="4606244"/>
            <a:ext cx="1606513" cy="2130736"/>
            <a:chOff x="251520" y="4653136"/>
            <a:chExt cx="1606513" cy="2130736"/>
          </a:xfrm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251520" y="4653136"/>
              <a:ext cx="1368152" cy="208823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25885" y="6260652"/>
              <a:ext cx="13321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Gân lá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06345460"/>
      </p:ext>
    </p:extLst>
  </p:cSld>
  <p:clrMapOvr>
    <a:masterClrMapping/>
  </p:clrMapOvr>
  <p:transition spd="slow" advTm="5680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845271" y="548680"/>
            <a:ext cx="3470920" cy="3187516"/>
            <a:chOff x="321271" y="548680"/>
            <a:chExt cx="3470920" cy="31875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71" y="548680"/>
              <a:ext cx="3470920" cy="266429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55576" y="3212976"/>
              <a:ext cx="2214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B0F0"/>
                  </a:solidFill>
                  <a:latin typeface="+mj-lt"/>
                </a:rPr>
                <a:t>Bắp cải luộc</a:t>
              </a:r>
              <a:endParaRPr lang="en-US" sz="2800" dirty="0">
                <a:solidFill>
                  <a:srgbClr val="00B0F0"/>
                </a:solidFill>
                <a:latin typeface="+mj-l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744073" y="548681"/>
            <a:ext cx="3157513" cy="3125960"/>
            <a:chOff x="5220072" y="548681"/>
            <a:chExt cx="3157513" cy="31259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072" y="548681"/>
              <a:ext cx="3157513" cy="262056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796136" y="3212976"/>
              <a:ext cx="2448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solidFill>
                    <a:srgbClr val="00B0F0"/>
                  </a:solidFill>
                  <a:latin typeface="+mj-lt"/>
                </a:rPr>
                <a:t>Bắp cải cuộn thịt</a:t>
              </a:r>
              <a:endParaRPr lang="en-US" sz="2400" dirty="0">
                <a:solidFill>
                  <a:srgbClr val="00B0F0"/>
                </a:solidFill>
                <a:latin typeface="+mj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39121" y="3933057"/>
            <a:ext cx="3749402" cy="3025739"/>
            <a:chOff x="3015121" y="3933056"/>
            <a:chExt cx="3749402" cy="302573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5121" y="3933056"/>
              <a:ext cx="3749402" cy="245896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792191" y="6435575"/>
              <a:ext cx="25800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B0F0"/>
                  </a:solidFill>
                  <a:latin typeface="+mj-lt"/>
                </a:rPr>
                <a:t>Bắp cải xào</a:t>
              </a:r>
              <a:endParaRPr lang="en-US" sz="2800" dirty="0">
                <a:solidFill>
                  <a:srgbClr val="00B0F0"/>
                </a:solidFill>
                <a:latin typeface="+mj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69707206"/>
      </p:ext>
    </p:extLst>
  </p:cSld>
  <p:clrMapOvr>
    <a:masterClrMapping/>
  </p:clrMapOvr>
  <p:transition spd="slow" advTm="3521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8" objId="9"/>
        <p14:stopEvt time="33603" objId="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31704" y="1101378"/>
            <a:ext cx="1876226" cy="1463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07930" y="2569245"/>
            <a:ext cx="1876226" cy="1463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31704" y="2564904"/>
            <a:ext cx="1876226" cy="1463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63752" y="1484784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  <a:latin typeface="+mj-lt"/>
              </a:rPr>
              <a:t>1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313660" y="1105719"/>
            <a:ext cx="1876226" cy="1463526"/>
            <a:chOff x="3789660" y="1105719"/>
            <a:chExt cx="1876226" cy="1463526"/>
          </a:xfrm>
        </p:grpSpPr>
        <p:sp>
          <p:nvSpPr>
            <p:cNvPr id="7" name="Rectangle 6"/>
            <p:cNvSpPr/>
            <p:nvPr/>
          </p:nvSpPr>
          <p:spPr>
            <a:xfrm>
              <a:off x="3789660" y="1105719"/>
              <a:ext cx="1876226" cy="14635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83968" y="1484784"/>
              <a:ext cx="10081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dirty="0">
                  <a:solidFill>
                    <a:schemeClr val="bg1"/>
                  </a:solidFill>
                </a:rPr>
                <a:t>2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791744" y="2967335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3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23930" y="2967335"/>
            <a:ext cx="1376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4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909416"/>
            <a:ext cx="1870496" cy="16554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7186928"/>
      </p:ext>
    </p:extLst>
  </p:cSld>
  <p:clrMapOvr>
    <a:masterClrMapping/>
  </p:clrMapOvr>
  <p:transition spd="slow" advTm="1128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1111E-6 L -0.58646 0.0090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1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59" y="764704"/>
            <a:ext cx="10559844" cy="55446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51784" y="1"/>
            <a:ext cx="3888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ây rau ngót</a:t>
            </a:r>
            <a:endParaRPr lang="en-US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904312" y="3261970"/>
            <a:ext cx="2261820" cy="550083"/>
            <a:chOff x="6372200" y="3212976"/>
            <a:chExt cx="2952328" cy="550083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6372200" y="3212976"/>
              <a:ext cx="1728192" cy="2686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380312" y="3239839"/>
              <a:ext cx="19442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  <a:latin typeface="+mj-lt"/>
                </a:rPr>
                <a:t>Thân  cây</a:t>
              </a:r>
              <a:endParaRPr lang="en-US" sz="28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201048" y="1268760"/>
            <a:ext cx="3503037" cy="2160240"/>
            <a:chOff x="1273818" y="1268760"/>
            <a:chExt cx="2317073" cy="1800200"/>
          </a:xfrm>
        </p:grpSpPr>
        <p:cxnSp>
          <p:nvCxnSpPr>
            <p:cNvPr id="16" name="Straight Arrow Connector 15"/>
            <p:cNvCxnSpPr>
              <a:cxnSpLocks/>
              <a:stCxn id="17" idx="2"/>
            </p:cNvCxnSpPr>
            <p:nvPr/>
          </p:nvCxnSpPr>
          <p:spPr>
            <a:xfrm>
              <a:off x="2094817" y="1791980"/>
              <a:ext cx="1496074" cy="127698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273818" y="1268760"/>
              <a:ext cx="16419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+mj-lt"/>
                </a:rPr>
                <a:t>Cành cây</a:t>
              </a:r>
              <a:endParaRPr lang="en-US" sz="28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300732" y="5013176"/>
            <a:ext cx="2917892" cy="1000958"/>
            <a:chOff x="1273817" y="5013176"/>
            <a:chExt cx="1930031" cy="1000958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1403648" y="5013176"/>
              <a:ext cx="1800200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273817" y="5490914"/>
              <a:ext cx="1287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+mj-lt"/>
                </a:rPr>
                <a:t>Lá cây</a:t>
              </a:r>
              <a:endParaRPr lang="en-US" sz="2800" b="1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38868344"/>
      </p:ext>
    </p:extLst>
  </p:cSld>
  <p:clrMapOvr>
    <a:masterClrMapping/>
  </p:clrMapOvr>
  <p:transition spd="slow" advTm="3629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2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40"/>
    </mc:Choice>
    <mc:Fallback xmlns="">
      <p:transition spd="slow" advTm="1414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5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2.2|2|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.8|2.4|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1|1.3|1.3|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9.6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1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9.4|3.2|4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2.9|1.3|2.1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254</TotalTime>
  <Words>206</Words>
  <Application>Microsoft Office PowerPoint</Application>
  <PresentationFormat>Widescreen</PresentationFormat>
  <Paragraphs>53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 Nguyen</dc:creator>
  <cp:lastModifiedBy>AutoBVT</cp:lastModifiedBy>
  <cp:revision>15</cp:revision>
  <dcterms:created xsi:type="dcterms:W3CDTF">2022-02-22T08:19:57Z</dcterms:created>
  <dcterms:modified xsi:type="dcterms:W3CDTF">2024-02-15T08:46:49Z</dcterms:modified>
</cp:coreProperties>
</file>