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257" r:id="rId3"/>
    <p:sldId id="259" r:id="rId4"/>
    <p:sldId id="263" r:id="rId5"/>
    <p:sldId id="265" r:id="rId6"/>
    <p:sldId id="303" r:id="rId7"/>
    <p:sldId id="307" r:id="rId8"/>
    <p:sldId id="312" r:id="rId9"/>
    <p:sldId id="311" r:id="rId10"/>
    <p:sldId id="310" r:id="rId11"/>
    <p:sldId id="314" r:id="rId12"/>
    <p:sldId id="315" r:id="rId13"/>
    <p:sldId id="316" r:id="rId14"/>
    <p:sldId id="275"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088AC0-801C-4138-807E-05504B7ED6F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169953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88AC0-801C-4138-807E-05504B7ED6F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13141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88AC0-801C-4138-807E-05504B7ED6F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3047241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88AC0-801C-4138-807E-05504B7ED6F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258355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088AC0-801C-4138-807E-05504B7ED6F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99701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088AC0-801C-4138-807E-05504B7ED6F3}"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123582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088AC0-801C-4138-807E-05504B7ED6F3}" type="datetimeFigureOut">
              <a:rPr lang="en-US" smtClean="0"/>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331798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088AC0-801C-4138-807E-05504B7ED6F3}" type="datetimeFigureOut">
              <a:rPr lang="en-US" smtClean="0"/>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2399102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88AC0-801C-4138-807E-05504B7ED6F3}" type="datetimeFigureOut">
              <a:rPr lang="en-US" smtClean="0"/>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3918117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088AC0-801C-4138-807E-05504B7ED6F3}"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3246718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088AC0-801C-4138-807E-05504B7ED6F3}"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101937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88AC0-801C-4138-807E-05504B7ED6F3}" type="datetimeFigureOut">
              <a:rPr lang="en-US" smtClean="0"/>
              <a:t>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7E018-80CB-4AF1-A7BA-DF149FB1A56A}" type="slidenum">
              <a:rPr lang="en-US" smtClean="0"/>
              <a:t>‹#›</a:t>
            </a:fld>
            <a:endParaRPr lang="en-US"/>
          </a:p>
        </p:txBody>
      </p:sp>
    </p:spTree>
    <p:extLst>
      <p:ext uri="{BB962C8B-B14F-4D97-AF65-F5344CB8AC3E}">
        <p14:creationId xmlns:p14="http://schemas.microsoft.com/office/powerpoint/2010/main" val="1819470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64974-DFF7-36D1-812E-D69050E9F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EE60F3AC-F40D-EFC0-523A-242073025EB3}"/>
              </a:ext>
            </a:extLst>
          </p:cNvPr>
          <p:cNvSpPr txBox="1"/>
          <p:nvPr/>
        </p:nvSpPr>
        <p:spPr>
          <a:xfrm>
            <a:off x="2358599" y="343765"/>
            <a:ext cx="7405352" cy="1077218"/>
          </a:xfrm>
          <a:prstGeom prst="rect">
            <a:avLst/>
          </a:prstGeom>
          <a:noFill/>
        </p:spPr>
        <p:txBody>
          <a:bodyPr wrap="square" rtlCol="0">
            <a:spAutoFit/>
          </a:bodyPr>
          <a:lstStyle/>
          <a:p>
            <a:pPr algn="ctr"/>
            <a:r>
              <a:rPr lang="en-US" sz="3200" b="1">
                <a:solidFill>
                  <a:srgbClr val="FF0066"/>
                </a:solidFill>
              </a:rPr>
              <a:t>ỦY BAN NHÂN DÂN QUẬN LONG BIÊN</a:t>
            </a:r>
          </a:p>
          <a:p>
            <a:pPr algn="ctr"/>
            <a:r>
              <a:rPr lang="en-US" sz="3200" b="1">
                <a:solidFill>
                  <a:srgbClr val="FF0066"/>
                </a:solidFill>
              </a:rPr>
              <a:t>TRƯỜNG MẦM NON ĐỨC GIANG</a:t>
            </a:r>
          </a:p>
        </p:txBody>
      </p:sp>
      <p:sp>
        <p:nvSpPr>
          <p:cNvPr id="5" name="TextBox 4">
            <a:extLst>
              <a:ext uri="{FF2B5EF4-FFF2-40B4-BE49-F238E27FC236}">
                <a16:creationId xmlns:a16="http://schemas.microsoft.com/office/drawing/2014/main" id="{B3BBDE55-4ABB-B0F8-AF58-15C3A6B28746}"/>
              </a:ext>
            </a:extLst>
          </p:cNvPr>
          <p:cNvSpPr txBox="1"/>
          <p:nvPr/>
        </p:nvSpPr>
        <p:spPr>
          <a:xfrm>
            <a:off x="2138585" y="3226229"/>
            <a:ext cx="7845380" cy="707886"/>
          </a:xfrm>
          <a:prstGeom prst="rect">
            <a:avLst/>
          </a:prstGeom>
          <a:noFill/>
        </p:spPr>
        <p:txBody>
          <a:bodyPr wrap="square" rtlCol="0">
            <a:spAutoFit/>
          </a:bodyPr>
          <a:lstStyle/>
          <a:p>
            <a:pPr algn="ctr"/>
            <a:r>
              <a:rPr lang="en-US" sz="4000" b="1">
                <a:solidFill>
                  <a:srgbClr val="7030A0"/>
                </a:solidFill>
              </a:rPr>
              <a:t>LĨNH VỰC PHÁT TRIỂN NGÔN NGỮ</a:t>
            </a:r>
          </a:p>
        </p:txBody>
      </p:sp>
      <p:sp>
        <p:nvSpPr>
          <p:cNvPr id="6" name="TextBox 5">
            <a:extLst>
              <a:ext uri="{FF2B5EF4-FFF2-40B4-BE49-F238E27FC236}">
                <a16:creationId xmlns:a16="http://schemas.microsoft.com/office/drawing/2014/main" id="{D47C70DB-ADFB-DA6C-F53F-7DC5D7894414}"/>
              </a:ext>
            </a:extLst>
          </p:cNvPr>
          <p:cNvSpPr txBox="1"/>
          <p:nvPr/>
        </p:nvSpPr>
        <p:spPr>
          <a:xfrm>
            <a:off x="1749814" y="4236458"/>
            <a:ext cx="8692372" cy="1938992"/>
          </a:xfrm>
          <a:prstGeom prst="rect">
            <a:avLst/>
          </a:prstGeom>
          <a:noFill/>
        </p:spPr>
        <p:txBody>
          <a:bodyPr wrap="square" rtlCol="0">
            <a:spAutoFit/>
          </a:bodyPr>
          <a:lstStyle/>
          <a:p>
            <a:pPr algn="ctr"/>
            <a:r>
              <a:rPr lang="en-US" sz="4000" b="1">
                <a:solidFill>
                  <a:srgbClr val="0070C0"/>
                </a:solidFill>
              </a:rPr>
              <a:t>Kể chuyện: Cuộc thi bơi của Tôm cua cá</a:t>
            </a:r>
          </a:p>
          <a:p>
            <a:pPr algn="ctr"/>
            <a:r>
              <a:rPr lang="en-US" sz="4000" b="1" i="1">
                <a:solidFill>
                  <a:srgbClr val="0070C0"/>
                </a:solidFill>
                <a:latin typeface="Times New Roman" panose="02020603050405020304" pitchFamily="18" charset="0"/>
                <a:cs typeface="Times New Roman" panose="02020603050405020304" pitchFamily="18" charset="0"/>
              </a:rPr>
              <a:t>Lứa tuổi: 4-5 tuổi </a:t>
            </a:r>
          </a:p>
          <a:p>
            <a:pPr algn="ctr"/>
            <a:r>
              <a:rPr lang="en-US" sz="4000" b="1" i="1">
                <a:solidFill>
                  <a:srgbClr val="0070C0"/>
                </a:solidFill>
                <a:latin typeface="Times New Roman" panose="02020603050405020304" pitchFamily="18" charset="0"/>
                <a:cs typeface="Times New Roman" panose="02020603050405020304" pitchFamily="18" charset="0"/>
              </a:rPr>
              <a:t>Giáo viên: Bành Thị Tâm</a:t>
            </a:r>
            <a:endParaRPr lang="en-US" sz="4000" b="1">
              <a:solidFill>
                <a:srgbClr val="0070C0"/>
              </a:solidFill>
              <a:latin typeface="Times New Roman" panose="02020603050405020304" pitchFamily="18" charset="0"/>
              <a:cs typeface="Times New Roman" panose="02020603050405020304" pitchFamily="18" charset="0"/>
            </a:endParaRPr>
          </a:p>
        </p:txBody>
      </p:sp>
      <p:pic>
        <p:nvPicPr>
          <p:cNvPr id="7" name="Picture 6" descr="A picture containing text, clipart&#10;&#10;Description automatically generated">
            <a:extLst>
              <a:ext uri="{FF2B5EF4-FFF2-40B4-BE49-F238E27FC236}">
                <a16:creationId xmlns:a16="http://schemas.microsoft.com/office/drawing/2014/main" id="{331AECF7-C271-D701-D934-0A69BDC5A768}"/>
              </a:ext>
            </a:extLst>
          </p:cNvPr>
          <p:cNvPicPr>
            <a:picLocks noChangeAspect="1"/>
          </p:cNvPicPr>
          <p:nvPr/>
        </p:nvPicPr>
        <p:blipFill>
          <a:blip r:embed="rId3" cstate="print">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5212393" y="1440952"/>
            <a:ext cx="1472379" cy="1482934"/>
          </a:xfrm>
          <a:prstGeom prst="rect">
            <a:avLst/>
          </a:prstGeom>
        </p:spPr>
      </p:pic>
    </p:spTree>
    <p:extLst>
      <p:ext uri="{BB962C8B-B14F-4D97-AF65-F5344CB8AC3E}">
        <p14:creationId xmlns:p14="http://schemas.microsoft.com/office/powerpoint/2010/main" val="131418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241611" y="1753764"/>
            <a:ext cx="9708777" cy="3831818"/>
          </a:xfrm>
          <a:prstGeom prst="rect">
            <a:avLst/>
          </a:prstGeom>
          <a:noFill/>
        </p:spPr>
        <p:txBody>
          <a:bodyPr wrap="square" lIns="91440" tIns="45720" rIns="91440" bIns="45720">
            <a:spAutoFit/>
          </a:bodyPr>
          <a:lstStyle/>
          <a:p>
            <a:pPr>
              <a:lnSpc>
                <a:spcPct val="150000"/>
              </a:lnSpc>
            </a:pPr>
            <a:r>
              <a:rPr lang="en-US" sz="5400" b="1">
                <a:ln w="0"/>
                <a:solidFill>
                  <a:srgbClr val="FF0000"/>
                </a:solidFill>
                <a:effectLst>
                  <a:outerShdw blurRad="38100" dist="19050" dir="2700000" algn="tl" rotWithShape="0">
                    <a:schemeClr val="dk1">
                      <a:alpha val="40000"/>
                    </a:schemeClr>
                  </a:outerShdw>
                </a:effectLst>
                <a:latin typeface="HP001 4 hàng" panose="020B0603050302020204" pitchFamily="34" charset="0"/>
              </a:rPr>
              <a:t>Đàm thoại , giảng giải, đọc trích dẫn để trẻ hiểu rõ nội dung bài thơ.</a:t>
            </a:r>
            <a:endParaRPr lang="vi-VN" sz="5400" b="1" cap="none" spc="0" dirty="0">
              <a:ln w="0"/>
              <a:solidFill>
                <a:srgbClr val="FF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063565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750" r="2405"/>
          <a:stretch/>
        </p:blipFill>
        <p:spPr>
          <a:xfrm>
            <a:off x="121024" y="0"/>
            <a:ext cx="12191999" cy="6858000"/>
          </a:xfrm>
          <a:prstGeom prst="rect">
            <a:avLst/>
          </a:prstGeom>
        </p:spPr>
      </p:pic>
      <p:sp>
        <p:nvSpPr>
          <p:cNvPr id="4" name="TextBox 3"/>
          <p:cNvSpPr txBox="1"/>
          <p:nvPr/>
        </p:nvSpPr>
        <p:spPr>
          <a:xfrm>
            <a:off x="2862519" y="309282"/>
            <a:ext cx="3887904" cy="523220"/>
          </a:xfrm>
          <a:prstGeom prst="rect">
            <a:avLst/>
          </a:prstGeom>
          <a:noFill/>
        </p:spPr>
        <p:txBody>
          <a:bodyPr wrap="square" rtlCol="0">
            <a:spAutoFit/>
          </a:bodyPr>
          <a:lstStyle/>
          <a:p>
            <a:r>
              <a:rPr lang="en-US" sz="2800" b="1">
                <a:solidFill>
                  <a:schemeClr val="bg1"/>
                </a:solidFill>
              </a:rPr>
              <a:t>Một hôm ai rủ ai đi bơi?</a:t>
            </a:r>
          </a:p>
        </p:txBody>
      </p:sp>
      <p:sp>
        <p:nvSpPr>
          <p:cNvPr id="5" name="TextBox 4"/>
          <p:cNvSpPr txBox="1"/>
          <p:nvPr/>
        </p:nvSpPr>
        <p:spPr>
          <a:xfrm>
            <a:off x="3037329" y="309282"/>
            <a:ext cx="5165375" cy="523220"/>
          </a:xfrm>
          <a:prstGeom prst="rect">
            <a:avLst/>
          </a:prstGeom>
          <a:noFill/>
        </p:spPr>
        <p:txBody>
          <a:bodyPr wrap="square" rtlCol="0">
            <a:spAutoFit/>
          </a:bodyPr>
          <a:lstStyle/>
          <a:p>
            <a:r>
              <a:rPr lang="en-US" sz="2800" b="1">
                <a:solidFill>
                  <a:schemeClr val="bg1"/>
                </a:solidFill>
              </a:rPr>
              <a:t>Ba bạn đã mời ai làm trọng tài ?</a:t>
            </a:r>
          </a:p>
        </p:txBody>
      </p:sp>
    </p:spTree>
    <p:extLst>
      <p:ext uri="{BB962C8B-B14F-4D97-AF65-F5344CB8AC3E}">
        <p14:creationId xmlns:p14="http://schemas.microsoft.com/office/powerpoint/2010/main" val="206880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37329" y="309282"/>
            <a:ext cx="5165375" cy="523220"/>
          </a:xfrm>
          <a:prstGeom prst="rect">
            <a:avLst/>
          </a:prstGeom>
          <a:noFill/>
        </p:spPr>
        <p:txBody>
          <a:bodyPr wrap="square" rtlCol="0">
            <a:spAutoFit/>
          </a:bodyPr>
          <a:lstStyle/>
          <a:p>
            <a:r>
              <a:rPr lang="en-US" sz="2800" b="1">
                <a:solidFill>
                  <a:schemeClr val="bg1"/>
                </a:solidFill>
              </a:rPr>
              <a:t>Cuộc thi bắt đầu Tôm đã nói gì?</a:t>
            </a:r>
          </a:p>
        </p:txBody>
      </p:sp>
      <p:sp>
        <p:nvSpPr>
          <p:cNvPr id="4" name="TextBox 3"/>
          <p:cNvSpPr txBox="1"/>
          <p:nvPr/>
        </p:nvSpPr>
        <p:spPr>
          <a:xfrm>
            <a:off x="3639351" y="309282"/>
            <a:ext cx="4372001" cy="523220"/>
          </a:xfrm>
          <a:prstGeom prst="rect">
            <a:avLst/>
          </a:prstGeom>
          <a:noFill/>
        </p:spPr>
        <p:txBody>
          <a:bodyPr wrap="square" rtlCol="0">
            <a:spAutoFit/>
          </a:bodyPr>
          <a:lstStyle/>
          <a:p>
            <a:r>
              <a:rPr lang="en-US" sz="2800" b="1">
                <a:solidFill>
                  <a:schemeClr val="bg1"/>
                </a:solidFill>
              </a:rPr>
              <a:t>Sau đó cua và cá đã nói gì?</a:t>
            </a:r>
          </a:p>
        </p:txBody>
      </p:sp>
    </p:spTree>
    <p:extLst>
      <p:ext uri="{BB962C8B-B14F-4D97-AF65-F5344CB8AC3E}">
        <p14:creationId xmlns:p14="http://schemas.microsoft.com/office/powerpoint/2010/main" val="370306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3"/>
                                        </p:tgtEl>
                                        <p:attrNameLst>
                                          <p:attrName>ppt_w</p:attrName>
                                        </p:attrNameLst>
                                      </p:cBhvr>
                                      <p:tavLst>
                                        <p:tav tm="0">
                                          <p:val>
                                            <p:strVal val="ppt_w"/>
                                          </p:val>
                                        </p:tav>
                                        <p:tav tm="100000">
                                          <p:val>
                                            <p:fltVal val="0"/>
                                          </p:val>
                                        </p:tav>
                                      </p:tavLst>
                                    </p:anim>
                                    <p:anim calcmode="lin" valueType="num">
                                      <p:cBhvr>
                                        <p:cTn id="19" dur="500"/>
                                        <p:tgtEl>
                                          <p:spTgt spid="3"/>
                                        </p:tgtEl>
                                        <p:attrNameLst>
                                          <p:attrName>ppt_h</p:attrName>
                                        </p:attrNameLst>
                                      </p:cBhvr>
                                      <p:tavLst>
                                        <p:tav tm="0">
                                          <p:val>
                                            <p:strVal val="ppt_h"/>
                                          </p:val>
                                        </p:tav>
                                        <p:tav tm="100000">
                                          <p:val>
                                            <p:fltVal val="0"/>
                                          </p:val>
                                        </p:tav>
                                      </p:tavLst>
                                    </p:anim>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9282" y="6131859"/>
            <a:ext cx="6629400" cy="523220"/>
          </a:xfrm>
          <a:prstGeom prst="rect">
            <a:avLst/>
          </a:prstGeom>
          <a:noFill/>
        </p:spPr>
        <p:txBody>
          <a:bodyPr wrap="square" rtlCol="0">
            <a:spAutoFit/>
          </a:bodyPr>
          <a:lstStyle/>
          <a:p>
            <a:r>
              <a:rPr lang="en-US" sz="2800" b="1">
                <a:solidFill>
                  <a:srgbClr val="FF0000"/>
                </a:solidFill>
              </a:rPr>
              <a:t>Cuối cùng bác Rùa đã giải thích ra sao?</a:t>
            </a:r>
          </a:p>
        </p:txBody>
      </p:sp>
    </p:spTree>
    <p:extLst>
      <p:ext uri="{BB962C8B-B14F-4D97-AF65-F5344CB8AC3E}">
        <p14:creationId xmlns:p14="http://schemas.microsoft.com/office/powerpoint/2010/main" val="429017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55" t="4972" r="32232" b="2349"/>
          <a:stretch/>
        </p:blipFill>
        <p:spPr>
          <a:xfrm>
            <a:off x="-107576" y="0"/>
            <a:ext cx="12192000" cy="6858000"/>
          </a:xfrm>
          <a:prstGeom prst="rect">
            <a:avLst/>
          </a:prstGeom>
        </p:spPr>
      </p:pic>
      <p:pic>
        <p:nvPicPr>
          <p:cNvPr id="4" name="Cuộc thi bơi của tôm, cua, c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4583" y="483326"/>
            <a:ext cx="10293531" cy="6008914"/>
          </a:xfrm>
          <a:prstGeom prst="rect">
            <a:avLst/>
          </a:prstGeom>
        </p:spPr>
      </p:pic>
    </p:spTree>
    <p:extLst>
      <p:ext uri="{BB962C8B-B14F-4D97-AF65-F5344CB8AC3E}">
        <p14:creationId xmlns:p14="http://schemas.microsoft.com/office/powerpoint/2010/main" val="2677248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5587"/>
          <a:stretch/>
        </p:blipFill>
        <p:spPr>
          <a:xfrm>
            <a:off x="0" y="0"/>
            <a:ext cx="12192000" cy="6750424"/>
          </a:xfrm>
          <a:prstGeom prst="rect">
            <a:avLst/>
          </a:prstGeom>
        </p:spPr>
      </p:pic>
      <p:sp>
        <p:nvSpPr>
          <p:cNvPr id="5" name="Rectangle 4"/>
          <p:cNvSpPr/>
          <p:nvPr/>
        </p:nvSpPr>
        <p:spPr>
          <a:xfrm>
            <a:off x="917031" y="2554941"/>
            <a:ext cx="10357938" cy="2772763"/>
          </a:xfrm>
          <a:prstGeom prst="rect">
            <a:avLst/>
          </a:prstGeom>
          <a:noFill/>
        </p:spPr>
        <p:txBody>
          <a:bodyPr wrap="none" lIns="91440" tIns="45720" rIns="91440" bIns="45720">
            <a:prstTxWarp prst="textWave2">
              <a:avLst/>
            </a:prstTxWarp>
            <a:spAutoFit/>
          </a:bodyPr>
          <a:lstStyle/>
          <a:p>
            <a:pPr algn="ctr"/>
            <a:r>
              <a:rPr lang="en-US" sz="66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P001 4 hàng" panose="020B0603050302020204" pitchFamily="34" charset="0"/>
              </a:rPr>
              <a:t>Chúc các bé chăm ngoan học giỏi</a:t>
            </a:r>
          </a:p>
        </p:txBody>
      </p:sp>
    </p:spTree>
    <p:extLst>
      <p:ext uri="{BB962C8B-B14F-4D97-AF65-F5344CB8AC3E}">
        <p14:creationId xmlns:p14="http://schemas.microsoft.com/office/powerpoint/2010/main" val="242368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6592"/>
            <a:ext cx="12191999" cy="6761408"/>
          </a:xfrm>
          <a:prstGeom prst="rect">
            <a:avLst/>
          </a:prstGeom>
        </p:spPr>
      </p:pic>
      <p:sp>
        <p:nvSpPr>
          <p:cNvPr id="3" name="Rectangle 2"/>
          <p:cNvSpPr/>
          <p:nvPr/>
        </p:nvSpPr>
        <p:spPr>
          <a:xfrm>
            <a:off x="2091268" y="2174466"/>
            <a:ext cx="4237891" cy="2123658"/>
          </a:xfrm>
          <a:prstGeom prst="rect">
            <a:avLst/>
          </a:prstGeom>
          <a:noFill/>
        </p:spPr>
        <p:txBody>
          <a:bodyPr wrap="none" lIns="91440" tIns="45720" rIns="91440" bIns="45720">
            <a:spAutoFit/>
          </a:bodyPr>
          <a:lstStyle/>
          <a:p>
            <a:pPr algn="ctr">
              <a:lnSpc>
                <a:spcPct val="150000"/>
              </a:lnSpc>
            </a:pP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Cho trẻ hát bài: </a:t>
            </a:r>
          </a:p>
          <a:p>
            <a:pPr algn="ctr">
              <a:lnSpc>
                <a:spcPct val="150000"/>
              </a:lnSpc>
            </a:pP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Cá vàng bơi</a:t>
            </a:r>
          </a:p>
        </p:txBody>
      </p:sp>
      <p:pic>
        <p:nvPicPr>
          <p:cNvPr id="5" name="Cá Vàng Bơi Karaoke Nhạc Thiếu Nhi Beat Chuẩn Karaoke - Bé Minh Vy">
            <a:hlinkClick r:id="" action="ppaction://media"/>
          </p:cNvPr>
          <p:cNvPicPr>
            <a:picLocks noChangeAspect="1"/>
          </p:cNvPicPr>
          <p:nvPr>
            <a:audioFile r:link="rId1"/>
            <p:extLst>
              <p:ext uri="{DAA4B4D4-6D71-4841-9C94-3DE7FCFB9230}">
                <p14:media xmlns:p14="http://schemas.microsoft.com/office/powerpoint/2010/main" r:embed="rId2">
                  <p14:trim st="29888" end="186888.875"/>
                </p14:media>
              </p:ext>
            </p:extLst>
          </p:nvPr>
        </p:nvPicPr>
        <p:blipFill>
          <a:blip r:embed="rId5"/>
          <a:stretch>
            <a:fillRect/>
          </a:stretch>
        </p:blipFill>
        <p:spPr>
          <a:xfrm>
            <a:off x="11264722" y="6073462"/>
            <a:ext cx="609600" cy="609600"/>
          </a:xfrm>
          <a:prstGeom prst="rect">
            <a:avLst/>
          </a:prstGeom>
        </p:spPr>
      </p:pic>
    </p:spTree>
    <p:extLst>
      <p:ext uri="{BB962C8B-B14F-4D97-AF65-F5344CB8AC3E}">
        <p14:creationId xmlns:p14="http://schemas.microsoft.com/office/powerpoint/2010/main" val="132656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9401"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761408"/>
          </a:xfrm>
          <a:prstGeom prst="rect">
            <a:avLst/>
          </a:prstGeom>
        </p:spPr>
      </p:pic>
      <p:sp>
        <p:nvSpPr>
          <p:cNvPr id="3" name="Rectangle 2"/>
          <p:cNvSpPr/>
          <p:nvPr/>
        </p:nvSpPr>
        <p:spPr>
          <a:xfrm>
            <a:off x="778986" y="2826706"/>
            <a:ext cx="6939720" cy="1107996"/>
          </a:xfrm>
          <a:prstGeom prst="rect">
            <a:avLst/>
          </a:prstGeom>
          <a:noFill/>
        </p:spPr>
        <p:txBody>
          <a:bodyPr wrap="none" lIns="91440" tIns="45720" rIns="91440" bIns="45720">
            <a:spAutoFit/>
          </a:bodyPr>
          <a:lstStyle/>
          <a:p>
            <a:pPr algn="ctr">
              <a:lnSpc>
                <a:spcPct val="150000"/>
              </a:lnSpc>
            </a:pP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Cô </a:t>
            </a:r>
            <a:r>
              <a:rPr lang="en-US" sz="4400" b="1">
                <a:ln w="0"/>
                <a:solidFill>
                  <a:srgbClr val="FF0000"/>
                </a:solidFill>
                <a:effectLst>
                  <a:outerShdw blurRad="38100" dist="19050" dir="2700000" algn="tl" rotWithShape="0">
                    <a:schemeClr val="dk1">
                      <a:alpha val="40000"/>
                    </a:schemeClr>
                  </a:outerShdw>
                </a:effectLst>
                <a:latin typeface="HP001 4 hàng" panose="020B0603050302020204" pitchFamily="34" charset="0"/>
              </a:rPr>
              <a:t>kể </a:t>
            </a: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diễn cảm câu chuyện</a:t>
            </a:r>
            <a:endParaRPr lang="vi-VN" sz="4400" b="1" cap="none" spc="0" dirty="0">
              <a:ln w="0"/>
              <a:solidFill>
                <a:srgbClr val="FF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pic>
        <p:nvPicPr>
          <p:cNvPr id="4" name="Nhạc nền đọc thơ mầm non - Bài thơ TẾT ĐANG VÀO NHÀ - Mầm non onl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7752" y="6009068"/>
            <a:ext cx="609600" cy="609600"/>
          </a:xfrm>
          <a:prstGeom prst="rect">
            <a:avLst/>
          </a:prstGeom>
        </p:spPr>
      </p:pic>
    </p:spTree>
    <p:extLst>
      <p:ext uri="{BB962C8B-B14F-4D97-AF65-F5344CB8AC3E}">
        <p14:creationId xmlns:p14="http://schemas.microsoft.com/office/powerpoint/2010/main" val="1735804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1036"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304721" y="559512"/>
            <a:ext cx="9384300" cy="1754326"/>
          </a:xfrm>
          <a:prstGeom prst="rect">
            <a:avLst/>
          </a:prstGeom>
          <a:noFill/>
        </p:spPr>
        <p:txBody>
          <a:bodyPr wrap="none" lIns="91440" tIns="45720" rIns="91440" bIns="45720">
            <a:spAutoFit/>
          </a:bodyPr>
          <a:lstStyle/>
          <a:p>
            <a:pPr algn="ctr">
              <a:lnSpc>
                <a:spcPct val="150000"/>
              </a:lnSpc>
            </a:pPr>
            <a:r>
              <a:rPr lang="en-US" sz="7200" b="1" cap="none" spc="0">
                <a:ln w="0"/>
                <a:solidFill>
                  <a:srgbClr val="FFFF00"/>
                </a:solidFill>
                <a:effectLst>
                  <a:outerShdw blurRad="38100" dist="19050" dir="2700000" algn="tl" rotWithShape="0">
                    <a:schemeClr val="dk1">
                      <a:alpha val="40000"/>
                    </a:schemeClr>
                  </a:outerShdw>
                </a:effectLst>
                <a:latin typeface="HP001 4 hàng" panose="020B0603050302020204" pitchFamily="34" charset="0"/>
              </a:rPr>
              <a:t>Câu chuyện tên là gì?</a:t>
            </a:r>
            <a:endParaRPr lang="vi-VN" sz="7200" b="1" cap="none" spc="0" dirty="0">
              <a:ln w="0"/>
              <a:solidFill>
                <a:srgbClr val="FFFF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7988E364-6C87-0261-4645-F68165040398}"/>
              </a:ext>
            </a:extLst>
          </p:cNvPr>
          <p:cNvSpPr/>
          <p:nvPr/>
        </p:nvSpPr>
        <p:spPr>
          <a:xfrm>
            <a:off x="2182363" y="2686511"/>
            <a:ext cx="609600" cy="62179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2"/>
                </a:solidFill>
              </a:rPr>
              <a:t>1</a:t>
            </a:r>
          </a:p>
        </p:txBody>
      </p:sp>
      <p:sp>
        <p:nvSpPr>
          <p:cNvPr id="5" name="TextBox 4">
            <a:extLst>
              <a:ext uri="{FF2B5EF4-FFF2-40B4-BE49-F238E27FC236}">
                <a16:creationId xmlns:a16="http://schemas.microsoft.com/office/drawing/2014/main" id="{7B134AFA-CD40-FDBD-2C46-8440FD0FC526}"/>
              </a:ext>
            </a:extLst>
          </p:cNvPr>
          <p:cNvSpPr txBox="1"/>
          <p:nvPr/>
        </p:nvSpPr>
        <p:spPr>
          <a:xfrm>
            <a:off x="2791963" y="2741531"/>
            <a:ext cx="4311017"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Tôm cá cua thi tài</a:t>
            </a:r>
          </a:p>
        </p:txBody>
      </p:sp>
      <p:sp>
        <p:nvSpPr>
          <p:cNvPr id="6" name="Oval 5">
            <a:extLst>
              <a:ext uri="{FF2B5EF4-FFF2-40B4-BE49-F238E27FC236}">
                <a16:creationId xmlns:a16="http://schemas.microsoft.com/office/drawing/2014/main" id="{7988E364-6C87-0261-4645-F68165040398}"/>
              </a:ext>
            </a:extLst>
          </p:cNvPr>
          <p:cNvSpPr/>
          <p:nvPr/>
        </p:nvSpPr>
        <p:spPr>
          <a:xfrm>
            <a:off x="3169870" y="3836442"/>
            <a:ext cx="609600" cy="62179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2"/>
                </a:solidFill>
              </a:rPr>
              <a:t>2</a:t>
            </a:r>
          </a:p>
        </p:txBody>
      </p:sp>
      <p:sp>
        <p:nvSpPr>
          <p:cNvPr id="7" name="TextBox 6">
            <a:extLst>
              <a:ext uri="{FF2B5EF4-FFF2-40B4-BE49-F238E27FC236}">
                <a16:creationId xmlns:a16="http://schemas.microsoft.com/office/drawing/2014/main" id="{7B134AFA-CD40-FDBD-2C46-8440FD0FC526}"/>
              </a:ext>
            </a:extLst>
          </p:cNvPr>
          <p:cNvSpPr txBox="1"/>
          <p:nvPr/>
        </p:nvSpPr>
        <p:spPr>
          <a:xfrm>
            <a:off x="4005776" y="3854950"/>
            <a:ext cx="5228375"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Cuộc thi bơi của Tôm cua cá</a:t>
            </a:r>
          </a:p>
        </p:txBody>
      </p:sp>
      <p:sp>
        <p:nvSpPr>
          <p:cNvPr id="8" name="Oval 7">
            <a:extLst>
              <a:ext uri="{FF2B5EF4-FFF2-40B4-BE49-F238E27FC236}">
                <a16:creationId xmlns:a16="http://schemas.microsoft.com/office/drawing/2014/main" id="{1A4D66F4-4D4C-E728-1416-F823D6904741}"/>
              </a:ext>
            </a:extLst>
          </p:cNvPr>
          <p:cNvSpPr/>
          <p:nvPr/>
        </p:nvSpPr>
        <p:spPr>
          <a:xfrm>
            <a:off x="9985169" y="4744279"/>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61A801-4DB6-1F25-CECF-0CBDA7328711}"/>
              </a:ext>
            </a:extLst>
          </p:cNvPr>
          <p:cNvSpPr/>
          <p:nvPr/>
        </p:nvSpPr>
        <p:spPr>
          <a:xfrm>
            <a:off x="10235323" y="5006012"/>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80A611-9599-9806-360F-C3B8555A0CC8}"/>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5</a:t>
            </a:r>
          </a:p>
        </p:txBody>
      </p:sp>
      <p:sp>
        <p:nvSpPr>
          <p:cNvPr id="11" name="TextBox 10">
            <a:extLst>
              <a:ext uri="{FF2B5EF4-FFF2-40B4-BE49-F238E27FC236}">
                <a16:creationId xmlns:a16="http://schemas.microsoft.com/office/drawing/2014/main" id="{8AC736E0-A685-49CC-4719-5E4FF8AD7D23}"/>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4</a:t>
            </a:r>
          </a:p>
        </p:txBody>
      </p:sp>
      <p:sp>
        <p:nvSpPr>
          <p:cNvPr id="12" name="TextBox 11">
            <a:extLst>
              <a:ext uri="{FF2B5EF4-FFF2-40B4-BE49-F238E27FC236}">
                <a16:creationId xmlns:a16="http://schemas.microsoft.com/office/drawing/2014/main" id="{3F2709F7-35AA-63FB-E3C7-30BD25369ADE}"/>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3</a:t>
            </a:r>
          </a:p>
        </p:txBody>
      </p:sp>
      <p:sp>
        <p:nvSpPr>
          <p:cNvPr id="13" name="TextBox 12">
            <a:extLst>
              <a:ext uri="{FF2B5EF4-FFF2-40B4-BE49-F238E27FC236}">
                <a16:creationId xmlns:a16="http://schemas.microsoft.com/office/drawing/2014/main" id="{87A7E62B-17C5-7923-213D-475AE96E1C1D}"/>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2</a:t>
            </a:r>
          </a:p>
        </p:txBody>
      </p:sp>
      <p:sp>
        <p:nvSpPr>
          <p:cNvPr id="14" name="TextBox 13">
            <a:extLst>
              <a:ext uri="{FF2B5EF4-FFF2-40B4-BE49-F238E27FC236}">
                <a16:creationId xmlns:a16="http://schemas.microsoft.com/office/drawing/2014/main" id="{5E310225-4D06-7A4D-FDE6-F0F7967DB88D}"/>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1</a:t>
            </a:r>
          </a:p>
        </p:txBody>
      </p:sp>
    </p:spTree>
    <p:extLst>
      <p:ext uri="{BB962C8B-B14F-4D97-AF65-F5344CB8AC3E}">
        <p14:creationId xmlns:p14="http://schemas.microsoft.com/office/powerpoint/2010/main" val="119812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1000"/>
                                        <p:tgtEl>
                                          <p:spTgt spid="9"/>
                                        </p:tgtEl>
                                      </p:cBhvr>
                                    </p:animEffect>
                                  </p:childTnLst>
                                </p:cTn>
                              </p:par>
                              <p:par>
                                <p:cTn id="36" presetID="1" presetClass="entr" presetSubtype="0"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38" presetID="1" presetClass="exit" presetSubtype="0" fill="hold" nodeType="withEffect">
                                  <p:stCondLst>
                                    <p:cond delay="0"/>
                                  </p:stCondLst>
                                  <p:childTnLst>
                                    <p:set>
                                      <p:cBhvr>
                                        <p:cTn id="39" dur="1" fill="hold">
                                          <p:stCondLst>
                                            <p:cond delay="0"/>
                                          </p:stCondLst>
                                        </p:cTn>
                                        <p:tgtEl>
                                          <p:spTgt spid="10">
                                            <p:txEl>
                                              <p:pRg st="0" end="0"/>
                                            </p:txEl>
                                          </p:spTgt>
                                        </p:tgtEl>
                                        <p:attrNameLst>
                                          <p:attrName>style.visibility</p:attrName>
                                        </p:attrNameLst>
                                      </p:cBhvr>
                                      <p:to>
                                        <p:strVal val="hidden"/>
                                      </p:to>
                                    </p:set>
                                  </p:childTnLst>
                                </p:cTn>
                              </p:par>
                              <p:par>
                                <p:cTn id="40" presetID="1" presetClass="entr" presetSubtype="0" fill="hold" nodeType="withEffect">
                                  <p:stCondLst>
                                    <p:cond delay="1000"/>
                                  </p:stCondLst>
                                  <p:childTnLst>
                                    <p:set>
                                      <p:cBhvr>
                                        <p:cTn id="41"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2" presetID="1" presetClass="exit" presetSubtype="0" fill="hold" nodeType="withEffect">
                                  <p:stCondLst>
                                    <p:cond delay="2000"/>
                                  </p:stCondLst>
                                  <p:childTnLst>
                                    <p:set>
                                      <p:cBhvr>
                                        <p:cTn id="43" dur="1" fill="hold">
                                          <p:stCondLst>
                                            <p:cond delay="0"/>
                                          </p:stCondLst>
                                        </p:cTn>
                                        <p:tgtEl>
                                          <p:spTgt spid="11">
                                            <p:txEl>
                                              <p:pRg st="0" end="0"/>
                                            </p:txEl>
                                          </p:spTgt>
                                        </p:tgtEl>
                                        <p:attrNameLst>
                                          <p:attrName>style.visibility</p:attrName>
                                        </p:attrNameLst>
                                      </p:cBhvr>
                                      <p:to>
                                        <p:strVal val="hidden"/>
                                      </p:to>
                                    </p:set>
                                  </p:childTnLst>
                                </p:cTn>
                              </p:par>
                              <p:par>
                                <p:cTn id="44" presetID="1" presetClass="entr" presetSubtype="0" fill="hold" nodeType="withEffect">
                                  <p:stCondLst>
                                    <p:cond delay="2000"/>
                                  </p:stCondLst>
                                  <p:childTnLst>
                                    <p:set>
                                      <p:cBhvr>
                                        <p:cTn id="45" dur="1" fill="hold">
                                          <p:stCondLst>
                                            <p:cond delay="0"/>
                                          </p:stCondLst>
                                        </p:cTn>
                                        <p:tgtEl>
                                          <p:spTgt spid="12">
                                            <p:txEl>
                                              <p:pRg st="0" end="0"/>
                                            </p:txEl>
                                          </p:spTgt>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6" presetID="1" presetClass="exit" presetSubtype="0" fill="hold" nodeType="withEffect">
                                  <p:stCondLst>
                                    <p:cond delay="3000"/>
                                  </p:stCondLst>
                                  <p:childTnLst>
                                    <p:set>
                                      <p:cBhvr>
                                        <p:cTn id="47" dur="1" fill="hold">
                                          <p:stCondLst>
                                            <p:cond delay="0"/>
                                          </p:stCondLst>
                                        </p:cTn>
                                        <p:tgtEl>
                                          <p:spTgt spid="12">
                                            <p:txEl>
                                              <p:pRg st="0" end="0"/>
                                            </p:txEl>
                                          </p:spTgt>
                                        </p:tgtEl>
                                        <p:attrNameLst>
                                          <p:attrName>style.visibility</p:attrName>
                                        </p:attrNameLst>
                                      </p:cBhvr>
                                      <p:to>
                                        <p:strVal val="hidden"/>
                                      </p:to>
                                    </p:set>
                                  </p:childTnLst>
                                </p:cTn>
                              </p:par>
                              <p:par>
                                <p:cTn id="48" presetID="1" presetClass="entr" presetSubtype="0" fill="hold" nodeType="withEffect">
                                  <p:stCondLst>
                                    <p:cond delay="3000"/>
                                  </p:stCondLst>
                                  <p:childTnLst>
                                    <p:set>
                                      <p:cBhvr>
                                        <p:cTn id="49"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0" presetID="1" presetClass="exit" presetSubtype="0" fill="hold" nodeType="withEffect">
                                  <p:stCondLst>
                                    <p:cond delay="4000"/>
                                  </p:stCondLst>
                                  <p:childTnLst>
                                    <p:set>
                                      <p:cBhvr>
                                        <p:cTn id="51" dur="1" fill="hold">
                                          <p:stCondLst>
                                            <p:cond delay="0"/>
                                          </p:stCondLst>
                                        </p:cTn>
                                        <p:tgtEl>
                                          <p:spTgt spid="13">
                                            <p:txEl>
                                              <p:pRg st="0" end="0"/>
                                            </p:txEl>
                                          </p:spTgt>
                                        </p:tgtEl>
                                        <p:attrNameLst>
                                          <p:attrName>style.visibility</p:attrName>
                                        </p:attrNameLst>
                                      </p:cBhvr>
                                      <p:to>
                                        <p:strVal val="hidden"/>
                                      </p:to>
                                    </p:set>
                                  </p:childTnLst>
                                </p:cTn>
                              </p:par>
                              <p:par>
                                <p:cTn id="52" presetID="1" presetClass="entr" presetSubtype="0" fill="hold" nodeType="withEffect">
                                  <p:stCondLst>
                                    <p:cond delay="4000"/>
                                  </p:stCondLst>
                                  <p:childTnLst>
                                    <p:set>
                                      <p:cBhvr>
                                        <p:cTn id="53"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4" presetID="1" presetClass="exit" presetSubtype="0" fill="hold" nodeType="withEffect">
                                  <p:stCondLst>
                                    <p:cond delay="5000"/>
                                  </p:stCondLst>
                                  <p:childTnLst>
                                    <p:set>
                                      <p:cBhvr>
                                        <p:cTn id="55"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10"/>
                                        <p:tgtEl>
                                          <p:spTgt spid="8"/>
                                        </p:tgtEl>
                                      </p:cBhvr>
                                    </p:animEffect>
                                    <p:set>
                                      <p:cBhvr>
                                        <p:cTn id="60" dur="1" fill="hold">
                                          <p:stCondLst>
                                            <p:cond delay="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
                                        <p:tgtEl>
                                          <p:spTgt spid="9"/>
                                        </p:tgtEl>
                                      </p:cBhvr>
                                    </p:animEffect>
                                    <p:set>
                                      <p:cBhvr>
                                        <p:cTn id="63" dur="1" fill="hold">
                                          <p:stCondLst>
                                            <p:cond delay="9"/>
                                          </p:stCondLst>
                                        </p:cTn>
                                        <p:tgtEl>
                                          <p:spTgt spid="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4"/>
                                        </p:tgtEl>
                                        <p:attrNameLst>
                                          <p:attrName>ppt_w</p:attrName>
                                        </p:attrNameLst>
                                      </p:cBhvr>
                                      <p:tavLst>
                                        <p:tav tm="0">
                                          <p:val>
                                            <p:strVal val="ppt_w"/>
                                          </p:val>
                                        </p:tav>
                                        <p:tav tm="100000">
                                          <p:val>
                                            <p:fltVal val="0"/>
                                          </p:val>
                                        </p:tav>
                                      </p:tavLst>
                                    </p:anim>
                                    <p:anim calcmode="lin" valueType="num">
                                      <p:cBhvr>
                                        <p:cTn id="68" dur="500"/>
                                        <p:tgtEl>
                                          <p:spTgt spid="4"/>
                                        </p:tgtEl>
                                        <p:attrNameLst>
                                          <p:attrName>ppt_h</p:attrName>
                                        </p:attrNameLst>
                                      </p:cBhvr>
                                      <p:tavLst>
                                        <p:tav tm="0">
                                          <p:val>
                                            <p:strVal val="ppt_h"/>
                                          </p:val>
                                        </p:tav>
                                        <p:tav tm="100000">
                                          <p:val>
                                            <p:fltVal val="0"/>
                                          </p:val>
                                        </p:tav>
                                      </p:tavLst>
                                    </p:anim>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53" presetClass="exit" presetSubtype="32" fill="hold" grpId="1" nodeType="withEffect">
                                  <p:stCondLst>
                                    <p:cond delay="0"/>
                                  </p:stCondLst>
                                  <p:childTnLst>
                                    <p:anim calcmode="lin" valueType="num">
                                      <p:cBhvr>
                                        <p:cTn id="72" dur="500"/>
                                        <p:tgtEl>
                                          <p:spTgt spid="5"/>
                                        </p:tgtEl>
                                        <p:attrNameLst>
                                          <p:attrName>ppt_w</p:attrName>
                                        </p:attrNameLst>
                                      </p:cBhvr>
                                      <p:tavLst>
                                        <p:tav tm="0">
                                          <p:val>
                                            <p:strVal val="ppt_w"/>
                                          </p:val>
                                        </p:tav>
                                        <p:tav tm="100000">
                                          <p:val>
                                            <p:fltVal val="0"/>
                                          </p:val>
                                        </p:tav>
                                      </p:tavLst>
                                    </p:anim>
                                    <p:anim calcmode="lin" valueType="num">
                                      <p:cBhvr>
                                        <p:cTn id="73" dur="500"/>
                                        <p:tgtEl>
                                          <p:spTgt spid="5"/>
                                        </p:tgtEl>
                                        <p:attrNameLst>
                                          <p:attrName>ppt_h</p:attrName>
                                        </p:attrNameLst>
                                      </p:cBhvr>
                                      <p:tavLst>
                                        <p:tav tm="0">
                                          <p:val>
                                            <p:strVal val="ppt_h"/>
                                          </p:val>
                                        </p:tav>
                                        <p:tav tm="100000">
                                          <p:val>
                                            <p:fltVal val="0"/>
                                          </p:val>
                                        </p:tav>
                                      </p:tavLst>
                                    </p:anim>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32" presetClass="emph" presetSubtype="0" fill="hold" grpId="1" nodeType="clickEffect">
                                  <p:stCondLst>
                                    <p:cond delay="0"/>
                                  </p:stCondLst>
                                  <p:childTnLst>
                                    <p:animRot by="120000">
                                      <p:cBhvr>
                                        <p:cTn id="79" dur="100" fill="hold">
                                          <p:stCondLst>
                                            <p:cond delay="0"/>
                                          </p:stCondLst>
                                        </p:cTn>
                                        <p:tgtEl>
                                          <p:spTgt spid="6"/>
                                        </p:tgtEl>
                                        <p:attrNameLst>
                                          <p:attrName>r</p:attrName>
                                        </p:attrNameLst>
                                      </p:cBhvr>
                                    </p:animRot>
                                    <p:animRot by="-240000">
                                      <p:cBhvr>
                                        <p:cTn id="80" dur="200" fill="hold">
                                          <p:stCondLst>
                                            <p:cond delay="200"/>
                                          </p:stCondLst>
                                        </p:cTn>
                                        <p:tgtEl>
                                          <p:spTgt spid="6"/>
                                        </p:tgtEl>
                                        <p:attrNameLst>
                                          <p:attrName>r</p:attrName>
                                        </p:attrNameLst>
                                      </p:cBhvr>
                                    </p:animRot>
                                    <p:animRot by="240000">
                                      <p:cBhvr>
                                        <p:cTn id="81" dur="200" fill="hold">
                                          <p:stCondLst>
                                            <p:cond delay="400"/>
                                          </p:stCondLst>
                                        </p:cTn>
                                        <p:tgtEl>
                                          <p:spTgt spid="6"/>
                                        </p:tgtEl>
                                        <p:attrNameLst>
                                          <p:attrName>r</p:attrName>
                                        </p:attrNameLst>
                                      </p:cBhvr>
                                    </p:animRot>
                                    <p:animRot by="-240000">
                                      <p:cBhvr>
                                        <p:cTn id="82" dur="200" fill="hold">
                                          <p:stCondLst>
                                            <p:cond delay="600"/>
                                          </p:stCondLst>
                                        </p:cTn>
                                        <p:tgtEl>
                                          <p:spTgt spid="6"/>
                                        </p:tgtEl>
                                        <p:attrNameLst>
                                          <p:attrName>r</p:attrName>
                                        </p:attrNameLst>
                                      </p:cBhvr>
                                    </p:animRot>
                                    <p:animRot by="120000">
                                      <p:cBhvr>
                                        <p:cTn id="83" dur="200" fill="hold">
                                          <p:stCondLst>
                                            <p:cond delay="800"/>
                                          </p:stCondLst>
                                        </p:cTn>
                                        <p:tgtEl>
                                          <p:spTgt spid="6"/>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4" name="chimes.wav"/>
                                        </p:tgtEl>
                                      </p:cMediaNode>
                                    </p:audio>
                                  </p:subTnLst>
                                </p:cTn>
                              </p:par>
                              <p:par>
                                <p:cTn id="84" presetID="32" presetClass="emph" presetSubtype="0" fill="hold" grpId="1" nodeType="withEffect">
                                  <p:stCondLst>
                                    <p:cond delay="0"/>
                                  </p:stCondLst>
                                  <p:childTnLst>
                                    <p:animRot by="120000">
                                      <p:cBhvr>
                                        <p:cTn id="85" dur="100" fill="hold">
                                          <p:stCondLst>
                                            <p:cond delay="0"/>
                                          </p:stCondLst>
                                        </p:cTn>
                                        <p:tgtEl>
                                          <p:spTgt spid="7"/>
                                        </p:tgtEl>
                                        <p:attrNameLst>
                                          <p:attrName>r</p:attrName>
                                        </p:attrNameLst>
                                      </p:cBhvr>
                                    </p:animRot>
                                    <p:animRot by="-240000">
                                      <p:cBhvr>
                                        <p:cTn id="86" dur="200" fill="hold">
                                          <p:stCondLst>
                                            <p:cond delay="200"/>
                                          </p:stCondLst>
                                        </p:cTn>
                                        <p:tgtEl>
                                          <p:spTgt spid="7"/>
                                        </p:tgtEl>
                                        <p:attrNameLst>
                                          <p:attrName>r</p:attrName>
                                        </p:attrNameLst>
                                      </p:cBhvr>
                                    </p:animRot>
                                    <p:animRot by="240000">
                                      <p:cBhvr>
                                        <p:cTn id="87" dur="200" fill="hold">
                                          <p:stCondLst>
                                            <p:cond delay="400"/>
                                          </p:stCondLst>
                                        </p:cTn>
                                        <p:tgtEl>
                                          <p:spTgt spid="7"/>
                                        </p:tgtEl>
                                        <p:attrNameLst>
                                          <p:attrName>r</p:attrName>
                                        </p:attrNameLst>
                                      </p:cBhvr>
                                    </p:animRot>
                                    <p:animRot by="-240000">
                                      <p:cBhvr>
                                        <p:cTn id="88" dur="200" fill="hold">
                                          <p:stCondLst>
                                            <p:cond delay="600"/>
                                          </p:stCondLst>
                                        </p:cTn>
                                        <p:tgtEl>
                                          <p:spTgt spid="7"/>
                                        </p:tgtEl>
                                        <p:attrNameLst>
                                          <p:attrName>r</p:attrName>
                                        </p:attrNameLst>
                                      </p:cBhvr>
                                    </p:animRot>
                                    <p:animRot by="120000">
                                      <p:cBhvr>
                                        <p:cTn id="89" dur="200" fill="hold">
                                          <p:stCondLst>
                                            <p:cond delay="800"/>
                                          </p:stCondLst>
                                        </p:cTn>
                                        <p:tgtEl>
                                          <p:spTgt spid="7"/>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p:bldP spid="5" grpId="1"/>
      <p:bldP spid="6" grpId="0" animBg="1"/>
      <p:bldP spid="6" grpId="1" animBg="1"/>
      <p:bldP spid="7" grpId="0"/>
      <p:bldP spid="7" grpId="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761408"/>
          </a:xfrm>
          <a:prstGeom prst="rect">
            <a:avLst/>
          </a:prstGeom>
        </p:spPr>
      </p:pic>
      <p:sp>
        <p:nvSpPr>
          <p:cNvPr id="3" name="Rectangle 2"/>
          <p:cNvSpPr/>
          <p:nvPr/>
        </p:nvSpPr>
        <p:spPr>
          <a:xfrm>
            <a:off x="1118023" y="2826706"/>
            <a:ext cx="6261651" cy="923330"/>
          </a:xfrm>
          <a:prstGeom prst="rect">
            <a:avLst/>
          </a:prstGeom>
          <a:noFill/>
        </p:spPr>
        <p:txBody>
          <a:bodyPr wrap="none" lIns="91440" tIns="45720" rIns="91440" bIns="45720">
            <a:spAutoFit/>
          </a:bodyPr>
          <a:lstStyle/>
          <a:p>
            <a:pPr algn="ctr">
              <a:lnSpc>
                <a:spcPct val="150000"/>
              </a:lnSpc>
            </a:pPr>
            <a:r>
              <a:rPr lang="en-US" sz="36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Cô kể diễn cảm kết hợp tranh</a:t>
            </a:r>
            <a:endParaRPr lang="vi-VN" sz="3600" b="1" cap="none" spc="0" dirty="0">
              <a:ln w="0"/>
              <a:solidFill>
                <a:srgbClr val="FF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sp>
        <p:nvSpPr>
          <p:cNvPr id="4" name="Rectangle 3"/>
          <p:cNvSpPr/>
          <p:nvPr/>
        </p:nvSpPr>
        <p:spPr>
          <a:xfrm>
            <a:off x="3396061" y="1576130"/>
            <a:ext cx="1920719" cy="1107996"/>
          </a:xfrm>
          <a:prstGeom prst="rect">
            <a:avLst/>
          </a:prstGeom>
          <a:noFill/>
        </p:spPr>
        <p:txBody>
          <a:bodyPr wrap="none" lIns="91440" tIns="45720" rIns="91440" bIns="45720">
            <a:spAutoFit/>
          </a:bodyPr>
          <a:lstStyle/>
          <a:p>
            <a:pPr algn="ctr">
              <a:lnSpc>
                <a:spcPct val="150000"/>
              </a:lnSpc>
            </a:pP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Lần 2</a:t>
            </a:r>
            <a:endParaRPr lang="vi-VN" sz="4400" b="1" cap="none" spc="0" dirty="0">
              <a:ln w="0"/>
              <a:solidFill>
                <a:srgbClr val="FF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pic>
        <p:nvPicPr>
          <p:cNvPr id="5" name="Nhạc nền đọc thơ mầm non - Bài thơ TẾT ĐANG VÀO NHÀ - Mầm non onl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6236" y="6047705"/>
            <a:ext cx="609600" cy="609600"/>
          </a:xfrm>
          <a:prstGeom prst="rect">
            <a:avLst/>
          </a:prstGeom>
        </p:spPr>
      </p:pic>
    </p:spTree>
    <p:extLst>
      <p:ext uri="{BB962C8B-B14F-4D97-AF65-F5344CB8AC3E}">
        <p14:creationId xmlns:p14="http://schemas.microsoft.com/office/powerpoint/2010/main" val="366153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1036"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030" r="1021"/>
          <a:stretch/>
        </p:blipFill>
        <p:spPr>
          <a:xfrm>
            <a:off x="0" y="0"/>
            <a:ext cx="12299323" cy="6857999"/>
          </a:xfrm>
          <a:prstGeom prst="rect">
            <a:avLst/>
          </a:prstGeom>
        </p:spPr>
      </p:pic>
      <p:sp>
        <p:nvSpPr>
          <p:cNvPr id="5" name="TextBox 4"/>
          <p:cNvSpPr txBox="1"/>
          <p:nvPr/>
        </p:nvSpPr>
        <p:spPr>
          <a:xfrm>
            <a:off x="1532587" y="231821"/>
            <a:ext cx="7547019"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Cuộc thi bơi của Tôm , cua cá</a:t>
            </a:r>
          </a:p>
        </p:txBody>
      </p:sp>
    </p:spTree>
    <p:extLst>
      <p:ext uri="{BB962C8B-B14F-4D97-AF65-F5344CB8AC3E}">
        <p14:creationId xmlns:p14="http://schemas.microsoft.com/office/powerpoint/2010/main" val="2134735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750" r="2405"/>
          <a:stretch/>
        </p:blipFill>
        <p:spPr>
          <a:xfrm>
            <a:off x="-1" y="0"/>
            <a:ext cx="12191999" cy="5741895"/>
          </a:xfrm>
          <a:prstGeom prst="rect">
            <a:avLst/>
          </a:prstGeom>
        </p:spPr>
      </p:pic>
      <p:sp>
        <p:nvSpPr>
          <p:cNvPr id="6" name="Rectangle 5"/>
          <p:cNvSpPr/>
          <p:nvPr/>
        </p:nvSpPr>
        <p:spPr>
          <a:xfrm>
            <a:off x="0" y="5534560"/>
            <a:ext cx="12192000" cy="132343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1170" y="5534561"/>
            <a:ext cx="11389658" cy="1323439"/>
          </a:xfrm>
          <a:prstGeom prst="rect">
            <a:avLst/>
          </a:prstGeom>
          <a:noFill/>
        </p:spPr>
        <p:txBody>
          <a:bodyPr wrap="square" rtlCol="0">
            <a:spAutoFit/>
          </a:bodyPr>
          <a:lstStyle/>
          <a:p>
            <a:pPr algn="just"/>
            <a:r>
              <a:rPr lang="vi-VN" sz="2000" b="1">
                <a:solidFill>
                  <a:srgbClr val="FF0000"/>
                </a:solidFill>
              </a:rPr>
              <a:t>Một lần, Tôm Cua Cá rủ nhau thi bới. Ba bạn vạch 2 vạch cách xa nhau dưới đáy áo. Một vạch là vạch xuất phát, một vạch là vạch đích. Ba bạn mời cả bác Rùa là trọng tài của cuộc thi. Bác Rùa phất cao cờ, các đối thủ chuẩn bị vào vạch xuất phát. </a:t>
            </a:r>
            <a:br>
              <a:rPr lang="vi-VN" sz="2000" b="1">
                <a:solidFill>
                  <a:srgbClr val="FF0000"/>
                </a:solidFill>
              </a:rPr>
            </a:br>
            <a:endParaRPr lang="en-US" sz="2000" b="1">
              <a:solidFill>
                <a:srgbClr val="FF0000"/>
              </a:solidFill>
            </a:endParaRPr>
          </a:p>
        </p:txBody>
      </p:sp>
    </p:spTree>
    <p:extLst>
      <p:ext uri="{BB962C8B-B14F-4D97-AF65-F5344CB8AC3E}">
        <p14:creationId xmlns:p14="http://schemas.microsoft.com/office/powerpoint/2010/main" val="231229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30030" cy="6858000"/>
          </a:xfrm>
          <a:prstGeom prst="rect">
            <a:avLst/>
          </a:prstGeom>
        </p:spPr>
      </p:pic>
      <p:sp>
        <p:nvSpPr>
          <p:cNvPr id="3" name="Rectangle 2"/>
          <p:cNvSpPr/>
          <p:nvPr/>
        </p:nvSpPr>
        <p:spPr>
          <a:xfrm>
            <a:off x="8730030" y="1"/>
            <a:ext cx="3461970" cy="685799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30030" y="147919"/>
            <a:ext cx="3461970" cy="6863417"/>
          </a:xfrm>
          <a:prstGeom prst="rect">
            <a:avLst/>
          </a:prstGeom>
          <a:noFill/>
        </p:spPr>
        <p:txBody>
          <a:bodyPr wrap="square" rtlCol="0">
            <a:spAutoFit/>
          </a:bodyPr>
          <a:lstStyle/>
          <a:p>
            <a:r>
              <a:rPr lang="vi-VN" sz="2200" b="1">
                <a:solidFill>
                  <a:srgbClr val="FF0000"/>
                </a:solidFill>
              </a:rPr>
              <a:t>Tôm liền nói:</a:t>
            </a:r>
            <a:br>
              <a:rPr lang="vi-VN" sz="2200" b="1">
                <a:solidFill>
                  <a:srgbClr val="FF0000"/>
                </a:solidFill>
              </a:rPr>
            </a:br>
            <a:r>
              <a:rPr lang="vi-VN" sz="2200" b="1">
                <a:solidFill>
                  <a:srgbClr val="FF0000"/>
                </a:solidFill>
              </a:rPr>
              <a:t>- Không được! 2 cậu phải quay đuôi về phái vạch đích như tớ đây này!</a:t>
            </a:r>
            <a:endParaRPr lang="en-US" sz="2200" b="1">
              <a:solidFill>
                <a:srgbClr val="FF0000"/>
              </a:solidFill>
            </a:endParaRPr>
          </a:p>
          <a:p>
            <a:r>
              <a:rPr lang="vi-VN" sz="2200" b="1">
                <a:solidFill>
                  <a:srgbClr val="FF0000"/>
                </a:solidFill>
              </a:rPr>
              <a:t>Nhưng Cá bỗng nói với Tôm và Cua:</a:t>
            </a:r>
            <a:br>
              <a:rPr lang="vi-VN" sz="2200" b="1">
                <a:solidFill>
                  <a:srgbClr val="FF0000"/>
                </a:solidFill>
              </a:rPr>
            </a:br>
            <a:r>
              <a:rPr lang="vi-VN" sz="2200" b="1">
                <a:solidFill>
                  <a:srgbClr val="FF0000"/>
                </a:solidFill>
              </a:rPr>
              <a:t>- Hai bạn phải quay đầu về vạch đích như tớ chứ!</a:t>
            </a:r>
            <a:br>
              <a:rPr lang="vi-VN" sz="2200" b="1">
                <a:solidFill>
                  <a:srgbClr val="FF0000"/>
                </a:solidFill>
              </a:rPr>
            </a:br>
            <a:r>
              <a:rPr lang="vi-VN" sz="2200" b="1">
                <a:solidFill>
                  <a:srgbClr val="FF0000"/>
                </a:solidFill>
              </a:rPr>
              <a:t>Cua cãi lại:</a:t>
            </a:r>
            <a:br>
              <a:rPr lang="vi-VN" sz="2200" b="1">
                <a:solidFill>
                  <a:srgbClr val="FF0000"/>
                </a:solidFill>
              </a:rPr>
            </a:br>
            <a:r>
              <a:rPr lang="vi-VN" sz="2200" b="1">
                <a:solidFill>
                  <a:srgbClr val="FF0000"/>
                </a:solidFill>
              </a:rPr>
              <a:t>- Không được! Hai bạn phải quay ngang trước vạch xuất phát như tớ mới đúng!</a:t>
            </a:r>
            <a:br>
              <a:rPr lang="vi-VN" sz="2200" b="1">
                <a:solidFill>
                  <a:srgbClr val="FF0000"/>
                </a:solidFill>
              </a:rPr>
            </a:br>
            <a:r>
              <a:rPr lang="vi-VN" sz="2200" b="1">
                <a:solidFill>
                  <a:srgbClr val="FF0000"/>
                </a:solidFill>
              </a:rPr>
              <a:t>Cứ thế, không ai chịu ai cả, Cua nói ngang như Cua. Tôm và Cá nói như tép nhảy.</a:t>
            </a:r>
            <a:br>
              <a:rPr lang="vi-VN" sz="2200" b="1">
                <a:solidFill>
                  <a:srgbClr val="FF0000"/>
                </a:solidFill>
              </a:rPr>
            </a:br>
            <a:endParaRPr lang="en-US" sz="2200" b="1">
              <a:solidFill>
                <a:srgbClr val="FF0000"/>
              </a:solidFill>
            </a:endParaRPr>
          </a:p>
        </p:txBody>
      </p:sp>
    </p:spTree>
    <p:extLst>
      <p:ext uri="{BB962C8B-B14F-4D97-AF65-F5344CB8AC3E}">
        <p14:creationId xmlns:p14="http://schemas.microsoft.com/office/powerpoint/2010/main" val="103044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58200" cy="6858000"/>
          </a:xfrm>
          <a:prstGeom prst="rect">
            <a:avLst/>
          </a:prstGeom>
        </p:spPr>
      </p:pic>
      <p:sp>
        <p:nvSpPr>
          <p:cNvPr id="3" name="Rectangle 2"/>
          <p:cNvSpPr/>
          <p:nvPr/>
        </p:nvSpPr>
        <p:spPr>
          <a:xfrm>
            <a:off x="8310282" y="1"/>
            <a:ext cx="3881718" cy="685799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05264" y="0"/>
            <a:ext cx="3639671" cy="7140416"/>
          </a:xfrm>
          <a:prstGeom prst="rect">
            <a:avLst/>
          </a:prstGeom>
          <a:noFill/>
        </p:spPr>
        <p:txBody>
          <a:bodyPr wrap="square" rtlCol="0">
            <a:spAutoFit/>
          </a:bodyPr>
          <a:lstStyle/>
          <a:p>
            <a:r>
              <a:rPr lang="vi-VN" sz="2200" b="1">
                <a:solidFill>
                  <a:srgbClr val="FF0000"/>
                </a:solidFill>
              </a:rPr>
              <a:t>Bác Rùa liền nhẹ nhàng nói:</a:t>
            </a:r>
            <a:br>
              <a:rPr lang="vi-VN" sz="2200" b="1">
                <a:solidFill>
                  <a:srgbClr val="FF0000"/>
                </a:solidFill>
              </a:rPr>
            </a:br>
            <a:r>
              <a:rPr lang="vi-VN" sz="2200" b="1">
                <a:solidFill>
                  <a:srgbClr val="FF0000"/>
                </a:solidFill>
              </a:rPr>
              <a:t>- Tôm chỉ biết đi giật lùi, Cá chỉ biết bơi thẳng về phía trước, còn chị Cua chỉ biết bò ngang. Các cháu không nên bắt các bạn như mình.</a:t>
            </a:r>
            <a:br>
              <a:rPr lang="vi-VN" sz="2200" b="1">
                <a:solidFill>
                  <a:srgbClr val="FF0000"/>
                </a:solidFill>
              </a:rPr>
            </a:br>
            <a:r>
              <a:rPr lang="vi-VN" sz="2200" b="1">
                <a:solidFill>
                  <a:srgbClr val="FF0000"/>
                </a:solidFill>
              </a:rPr>
              <a:t>Nghe bác Rùa giải thích, cả 3 bạn đều phá lên cười thích thú. Thì ra, tuy chúng ta cùng sống dưới nước nhưng Tô</a:t>
            </a:r>
            <a:r>
              <a:rPr lang="en-US" sz="2200" b="1">
                <a:solidFill>
                  <a:srgbClr val="FF0000"/>
                </a:solidFill>
              </a:rPr>
              <a:t>m</a:t>
            </a:r>
            <a:r>
              <a:rPr lang="vi-VN" sz="2200" b="1">
                <a:solidFill>
                  <a:srgbClr val="FF0000"/>
                </a:solidFill>
              </a:rPr>
              <a:t>, Cua, Cá lại di chuyển khác nhau. Thế mà từ trước đến nay chúng lại không hề biết. Ba bạn cùng đứng vào vạch xuất phát theo cách riêng của mình và bắt đầu bơi.</a:t>
            </a:r>
            <a:endParaRPr lang="en-US" sz="2200" b="1">
              <a:solidFill>
                <a:srgbClr val="FF0000"/>
              </a:solidFill>
            </a:endParaRPr>
          </a:p>
          <a:p>
            <a:endParaRPr lang="en-US"/>
          </a:p>
        </p:txBody>
      </p:sp>
    </p:spTree>
    <p:extLst>
      <p:ext uri="{BB962C8B-B14F-4D97-AF65-F5344CB8AC3E}">
        <p14:creationId xmlns:p14="http://schemas.microsoft.com/office/powerpoint/2010/main" val="3511362037"/>
      </p:ext>
    </p:extLst>
  </p:cSld>
  <p:clrMapOvr>
    <a:masterClrMapping/>
  </p:clrMapOvr>
  <p:transition spd="slow">
    <p:wheel spokes="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439</Words>
  <Application>Microsoft Office PowerPoint</Application>
  <PresentationFormat>Widescreen</PresentationFormat>
  <Paragraphs>33</Paragraphs>
  <Slides>15</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42</cp:revision>
  <dcterms:created xsi:type="dcterms:W3CDTF">2024-08-28T13:06:53Z</dcterms:created>
  <dcterms:modified xsi:type="dcterms:W3CDTF">2024-12-09T08:39:49Z</dcterms:modified>
</cp:coreProperties>
</file>