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98" r:id="rId3"/>
    <p:sldId id="283" r:id="rId4"/>
    <p:sldId id="291" r:id="rId5"/>
    <p:sldId id="268" r:id="rId6"/>
    <p:sldId id="299" r:id="rId7"/>
    <p:sldId id="300" r:id="rId8"/>
    <p:sldId id="301" r:id="rId9"/>
    <p:sldId id="302" r:id="rId10"/>
    <p:sldId id="287" r:id="rId11"/>
    <p:sldId id="271" r:id="rId12"/>
    <p:sldId id="289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829A2-9B5E-44DD-8EF0-54FD110FAE6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A8B5A-BAB2-47FE-8F93-972FD0501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8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9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2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0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0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0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3B1EC-AE54-4E6A-8034-3BAAC9918CD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860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ĐỨC GIANG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0206" y="197807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28835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bay –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7362" y="418767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24 – 36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6538" y="4858825"/>
            <a:ext cx="6279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Nguyễn Thị Thu Hằng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B38DFD-AF7D-F9DC-3B7D-F901473FE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61072"/>
            <a:ext cx="847725" cy="8528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6640D1-3A54-D145-687C-217392AECDF5}"/>
              </a:ext>
            </a:extLst>
          </p:cNvPr>
          <p:cNvSpPr txBox="1"/>
          <p:nvPr/>
        </p:nvSpPr>
        <p:spPr>
          <a:xfrm>
            <a:off x="3314700" y="5897511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 New Roman"/>
              </a:rPr>
              <a:t>NĂM HỌC: 2024-2025</a:t>
            </a:r>
          </a:p>
        </p:txBody>
      </p:sp>
    </p:spTree>
    <p:extLst>
      <p:ext uri="{BB962C8B-B14F-4D97-AF65-F5344CB8AC3E}">
        <p14:creationId xmlns:p14="http://schemas.microsoft.com/office/powerpoint/2010/main" val="6766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1752600"/>
            <a:ext cx="3100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dục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0480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+mj-lt"/>
              </a:rPr>
              <a:t>-</a:t>
            </a:r>
            <a:r>
              <a:rPr lang="vi-VN" sz="3600">
                <a:latin typeface="+mj-lt"/>
              </a:rPr>
              <a:t> GD trẻ, chăm chỉ đi học, ngoan ngoãn lễ phép nghe lời cô giáo, giữ gìn đồ chơi mình có.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1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6043" y="2133599"/>
            <a:ext cx="68295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Ai nhanh hơn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6043" y="748145"/>
            <a:ext cx="6201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cố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6043" y="3103367"/>
            <a:ext cx="70866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 smtClean="0">
                <a:latin typeface="+mj-lt"/>
              </a:rPr>
              <a:t>Cô </a:t>
            </a:r>
            <a:r>
              <a:rPr lang="vi-VN" sz="3200" dirty="0">
                <a:latin typeface="+mj-lt"/>
              </a:rPr>
              <a:t>nói tên trẻ chọn lô tô tương ứng giơ lên và </a:t>
            </a:r>
            <a:r>
              <a:rPr lang="vi-VN" sz="3200" dirty="0" smtClean="0">
                <a:latin typeface="+mj-lt"/>
              </a:rPr>
              <a:t>nó</a:t>
            </a:r>
            <a:r>
              <a:rPr lang="en-US" sz="3200" dirty="0" err="1" smtClean="0">
                <a:latin typeface="+mj-lt"/>
              </a:rPr>
              <a:t>i</a:t>
            </a: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+mj-lt"/>
              </a:rPr>
              <a:t>.</a:t>
            </a:r>
          </a:p>
          <a:p>
            <a:r>
              <a:rPr lang="vi-VN" sz="3200" dirty="0" smtClean="0">
                <a:latin typeface="+mj-lt"/>
              </a:rPr>
              <a:t>- </a:t>
            </a:r>
            <a:r>
              <a:rPr lang="vi-VN" sz="3200" dirty="0">
                <a:latin typeface="+mj-lt"/>
              </a:rPr>
              <a:t>Các bạn trai lấy cờ, bạn gái lấy bóng bay và hát bài: Trường chúng cháu là </a:t>
            </a:r>
            <a:r>
              <a:rPr lang="vi-VN" sz="3200" dirty="0" smtClean="0">
                <a:latin typeface="+mj-lt"/>
              </a:rPr>
              <a:t>tr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ường</a:t>
            </a:r>
            <a:r>
              <a:rPr lang="en-US" sz="3200" dirty="0">
                <a:latin typeface="Time New Roman"/>
              </a:rPr>
              <a:t> </a:t>
            </a:r>
            <a:r>
              <a:rPr lang="en-US" sz="3200" dirty="0" err="1" smtClean="0">
                <a:latin typeface="Time New Roman"/>
              </a:rPr>
              <a:t>mầm</a:t>
            </a:r>
            <a:r>
              <a:rPr lang="en-US" sz="3200" dirty="0" smtClean="0">
                <a:latin typeface="Time New Roman"/>
              </a:rPr>
              <a:t> non</a:t>
            </a:r>
            <a:endParaRPr lang="vi-VN" sz="3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2590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415010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8" y="-8710"/>
            <a:ext cx="9176657" cy="6882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C8D3F-BE68-2585-4557-DD1EEB600BFA}"/>
              </a:ext>
            </a:extLst>
          </p:cNvPr>
          <p:cNvSpPr txBox="1"/>
          <p:nvPr/>
        </p:nvSpPr>
        <p:spPr>
          <a:xfrm>
            <a:off x="152400" y="152400"/>
            <a:ext cx="8534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>
                <a:solidFill>
                  <a:srgbClr val="333333"/>
                </a:solidFill>
                <a:effectLst/>
                <a:latin typeface="Time New Roman"/>
              </a:rPr>
              <a:t>1. Kiến thức:</a:t>
            </a:r>
            <a:endParaRPr lang="vi-VN" sz="2400" b="0" i="0">
              <a:solidFill>
                <a:srgbClr val="333333"/>
              </a:solidFill>
              <a:effectLst/>
              <a:latin typeface="Time New Roman"/>
            </a:endParaRPr>
          </a:p>
          <a:p>
            <a:pPr algn="just"/>
            <a:r>
              <a:rPr lang="vi-VN" sz="2400" b="0" i="0">
                <a:solidFill>
                  <a:srgbClr val="333333"/>
                </a:solidFill>
                <a:effectLst/>
                <a:latin typeface="Time New Roman"/>
              </a:rPr>
              <a:t>- Trẻ nhận biết được tên gọi, màu sắc của: bóng bay, lá cờ</a:t>
            </a:r>
          </a:p>
          <a:p>
            <a:pPr algn="just"/>
            <a:r>
              <a:rPr lang="vi-VN" sz="2400" b="0" i="0">
                <a:solidFill>
                  <a:srgbClr val="333333"/>
                </a:solidFill>
                <a:effectLst/>
                <a:latin typeface="Time New Roman"/>
              </a:rPr>
              <a:t>- Trẻ biết bóng bay, lá cờ mềm, nhẵn</a:t>
            </a:r>
          </a:p>
          <a:p>
            <a:pPr algn="just"/>
            <a:r>
              <a:rPr lang="vi-VN" sz="2400" b="1" i="0">
                <a:solidFill>
                  <a:srgbClr val="333333"/>
                </a:solidFill>
                <a:effectLst/>
                <a:latin typeface="Time New Roman"/>
              </a:rPr>
              <a:t>2. Kỹ năng:</a:t>
            </a:r>
            <a:endParaRPr lang="vi-VN" sz="2400" b="0" i="0">
              <a:solidFill>
                <a:srgbClr val="333333"/>
              </a:solidFill>
              <a:effectLst/>
              <a:latin typeface="Time New Roman"/>
            </a:endParaRPr>
          </a:p>
          <a:p>
            <a:pPr algn="just"/>
            <a:r>
              <a:rPr lang="vi-VN" sz="2400" b="0" i="0">
                <a:solidFill>
                  <a:srgbClr val="333333"/>
                </a:solidFill>
                <a:effectLst/>
                <a:latin typeface="Time New Roman"/>
              </a:rPr>
              <a:t>- Trẻ trả lời to, rõ ràng thông qua gợi ý của cô</a:t>
            </a:r>
          </a:p>
          <a:p>
            <a:pPr algn="just"/>
            <a:r>
              <a:rPr lang="vi-VN" sz="2400" b="0" i="0">
                <a:solidFill>
                  <a:srgbClr val="333333"/>
                </a:solidFill>
                <a:effectLst/>
                <a:latin typeface="Time New Roman"/>
              </a:rPr>
              <a:t>- Trẻ nói được các từ “Bóng bay”, “lá cờ” và một số câu đơn giản: “Đây là bóng bay”, “bóng bay màu đỏ”,…to, rõ ràng không bị ngọng.</a:t>
            </a:r>
          </a:p>
          <a:p>
            <a:pPr algn="just"/>
            <a:r>
              <a:rPr lang="vi-VN" sz="2400" b="0" i="0">
                <a:solidFill>
                  <a:srgbClr val="333333"/>
                </a:solidFill>
                <a:effectLst/>
                <a:latin typeface="Time New Roman"/>
              </a:rPr>
              <a:t>- Trẻ chọn đúng lô tô theo yêu cầu của cô</a:t>
            </a:r>
          </a:p>
          <a:p>
            <a:pPr algn="just"/>
            <a:r>
              <a:rPr lang="vi-VN" sz="2400" b="1" i="0">
                <a:solidFill>
                  <a:srgbClr val="333333"/>
                </a:solidFill>
                <a:effectLst/>
                <a:latin typeface="Time New Roman"/>
              </a:rPr>
              <a:t>3. Thái độ:</a:t>
            </a:r>
            <a:endParaRPr lang="vi-VN" sz="2400" b="0" i="0">
              <a:solidFill>
                <a:srgbClr val="333333"/>
              </a:solidFill>
              <a:effectLst/>
              <a:latin typeface="Time New Roman"/>
            </a:endParaRPr>
          </a:p>
          <a:p>
            <a:pPr algn="l"/>
            <a:r>
              <a:rPr lang="vi-VN" sz="2400" b="0" i="0">
                <a:solidFill>
                  <a:srgbClr val="333333"/>
                </a:solidFill>
                <a:effectLst/>
                <a:latin typeface="Time New Roman"/>
              </a:rPr>
              <a:t>- Trẻ ngoan, hứng thú học bài.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610"/>
            <a:ext cx="9008268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2845" y="2462480"/>
            <a:ext cx="44541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BÓNG BAY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ng bóng, bong bóng màu đỏ vẽ tay, Đồ họa máy tính 3D, Quả bóng bay png |  PNGEgg">
            <a:extLst>
              <a:ext uri="{FF2B5EF4-FFF2-40B4-BE49-F238E27FC236}">
                <a16:creationId xmlns:a16="http://schemas.microsoft.com/office/drawing/2014/main" id="{A4D76A21-4EC3-453A-9D0C-36EAFD50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34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3E500B-546B-3E07-51C1-9AD7490166E2}"/>
              </a:ext>
            </a:extLst>
          </p:cNvPr>
          <p:cNvSpPr txBox="1"/>
          <p:nvPr/>
        </p:nvSpPr>
        <p:spPr>
          <a:xfrm>
            <a:off x="2667000" y="60960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BÓNG BAY MÀU ĐỎ</a:t>
            </a:r>
          </a:p>
        </p:txBody>
      </p:sp>
    </p:spTree>
    <p:extLst>
      <p:ext uri="{BB962C8B-B14F-4D97-AF65-F5344CB8AC3E}">
        <p14:creationId xmlns:p14="http://schemas.microsoft.com/office/powerpoint/2010/main" val="24747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39140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0708" y="3429000"/>
            <a:ext cx="42825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Lá cờ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6515D-E65F-07E5-230E-3CF8E86A1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1"/>
            <a:ext cx="5334000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BF6E84-0353-B041-0C70-E9BE780D2D1A}"/>
              </a:ext>
            </a:extLst>
          </p:cNvPr>
          <p:cNvSpPr txBox="1"/>
          <p:nvPr/>
        </p:nvSpPr>
        <p:spPr>
          <a:xfrm>
            <a:off x="2743200" y="605925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LÁ CỜ MÀU ĐỎ</a:t>
            </a:r>
          </a:p>
        </p:txBody>
      </p:sp>
    </p:spTree>
    <p:extLst>
      <p:ext uri="{BB962C8B-B14F-4D97-AF65-F5344CB8AC3E}">
        <p14:creationId xmlns:p14="http://schemas.microsoft.com/office/powerpoint/2010/main" val="5363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923278-0543-B36C-240F-B9907D47C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" y="48923"/>
            <a:ext cx="9148813" cy="6760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5ADF85-648E-767A-1CE5-46131B348933}"/>
              </a:ext>
            </a:extLst>
          </p:cNvPr>
          <p:cNvSpPr txBox="1"/>
          <p:nvPr/>
        </p:nvSpPr>
        <p:spPr>
          <a:xfrm>
            <a:off x="838200" y="2692669"/>
            <a:ext cx="7391399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MỞ RỘNG: </a:t>
            </a:r>
            <a:r>
              <a:rPr lang="vi-VN" sz="3200" b="1" i="0">
                <a:solidFill>
                  <a:srgbClr val="333333"/>
                </a:solidFill>
                <a:effectLst/>
                <a:latin typeface="Time New Roman"/>
              </a:rPr>
              <a:t>Ngoài bóng bay, lá cờ, các bạn còn cầm hoa, cầm nơ</a:t>
            </a:r>
            <a:endParaRPr lang="en-US" sz="20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4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Phim Hoạt Hình Ngày Nhà Giáo Cậu Bé Tặng Hoa Các Yếu Tố Cắt Miễn  Phí PNG , Ngày Nhà Giáo, Cậu Bé đáng Yêu, Cầm Hoa PNG trong suốt">
            <a:extLst>
              <a:ext uri="{FF2B5EF4-FFF2-40B4-BE49-F238E27FC236}">
                <a16:creationId xmlns:a16="http://schemas.microsoft.com/office/drawing/2014/main" id="{5B110464-67D3-F3E9-C1A3-AD777D68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162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3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ột Cô Gái Và Chàng Trai Mặc Cờ Việt Nam Cầm Cờ Việt Nam | Công cụ đồ họa  EPS Tải xuống miễn phí - Pikbest">
            <a:extLst>
              <a:ext uri="{FF2B5EF4-FFF2-40B4-BE49-F238E27FC236}">
                <a16:creationId xmlns:a16="http://schemas.microsoft.com/office/drawing/2014/main" id="{ACD15664-1ACF-0F21-8AEA-CD75A51A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23341"/>
            <a:ext cx="5791200" cy="48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61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UUID" val="{863AF2FD-4C2F-4903-B14F-393AF42C6EFD}"/>
  <p:tag name="ISPRING_RESOURCE_FOLDER" val="D:\Desktop\1. NBTN Quả Na-quả quýt\"/>
  <p:tag name="ISPRING_PRESENTATION_PATH" val="D:\Desktop\1. NBTN Quả Na-quả quýt.pptx"/>
  <p:tag name="ISPRING_PROJECT_VERSION" val="9"/>
  <p:tag name="ISPRING_PROJECT_FOLDER_UPDATED" val="1"/>
  <p:tag name="ISPRING_SCREEN_RECS_UPDATED" val="D:\Desktop\1. NBTN Quả Na-quả quýt\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70&quot;/&gt;&lt;/object&gt;&lt;object type=&quot;3&quot; unique_id=&quot;10010&quot;&gt;&lt;property id=&quot;20148&quot; value=&quot;5&quot;/&gt;&lt;property id=&quot;20300&quot; value=&quot;Slide 8&quot;/&gt;&lt;property id=&quot;20307&quot; value=&quot;258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63&quot;/&gt;&lt;/object&gt;&lt;object type=&quot;3&quot; unique_id=&quot;10013&quot;&gt;&lt;property id=&quot;20148&quot; value=&quot;5&quot;/&gt;&lt;property id=&quot;20300&quot; value=&quot;Slide 11&quot;/&gt;&lt;property id=&quot;20307&quot; value=&quot;264&quot;/&gt;&lt;/object&gt;&lt;object type=&quot;3&quot; unique_id=&quot;10014&quot;&gt;&lt;property id=&quot;20148&quot; value=&quot;5&quot;/&gt;&lt;property id=&quot;20300&quot; value=&quot;Slide 13&quot;/&gt;&lt;property id=&quot;20307&quot; value=&quot;271&quot;/&gt;&lt;/object&gt;&lt;object type=&quot;3&quot; unique_id=&quot;10015&quot;&gt;&lt;property id=&quot;20148&quot; value=&quot;5&quot;/&gt;&lt;property id=&quot;20300&quot; value=&quot;Slide 14&quot;/&gt;&lt;property id=&quot;20307&quot; value=&quot;273&quot;/&gt;&lt;/object&gt;&lt;object type=&quot;3&quot; unique_id=&quot;10016&quot;&gt;&lt;property id=&quot;20148&quot; value=&quot;5&quot;/&gt;&lt;property id=&quot;20300&quot; value=&quot;Slide 16&quot;/&gt;&lt;property id=&quot;20307&quot; value=&quot;274&quot;/&gt;&lt;/object&gt;&lt;object type=&quot;3&quot; unique_id=&quot;10065&quot;&gt;&lt;property id=&quot;20148&quot; value=&quot;5&quot;/&gt;&lt;property id=&quot;20300&quot; value=&quot;Slide 17&quot;/&gt;&lt;property id=&quot;20307&quot; value=&quot;275&quot;/&gt;&lt;/object&gt;&lt;object type=&quot;3&quot; unique_id=&quot;10168&quot;&gt;&lt;property id=&quot;20148&quot; value=&quot;5&quot;/&gt;&lt;property id=&quot;20300&quot; value=&quot;Slide 18&quot;/&gt;&lt;property id=&quot;20307&quot; value=&quot;276&quot;/&gt;&lt;/object&gt;&lt;object type=&quot;3&quot; unique_id=&quot;10291&quot;&gt;&lt;property id=&quot;20148&quot; value=&quot;5&quot;/&gt;&lt;property id=&quot;20300&quot; value=&quot;Slide 12&quot;/&gt;&lt;property id=&quot;20307&quot; value=&quot;278&quot;/&gt;&lt;/object&gt;&lt;object type=&quot;3&quot; unique_id=&quot;10292&quot;&gt;&lt;property id=&quot;20148&quot; value=&quot;5&quot;/&gt;&lt;property id=&quot;20300&quot; value=&quot;Slide 15&quot;/&gt;&lt;property id=&quot;20307&quot; value=&quot;277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269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89</cp:revision>
  <dcterms:created xsi:type="dcterms:W3CDTF">2020-04-28T02:00:05Z</dcterms:created>
  <dcterms:modified xsi:type="dcterms:W3CDTF">2024-09-19T03:38:39Z</dcterms:modified>
</cp:coreProperties>
</file>