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9" r:id="rId4"/>
    <p:sldId id="280" r:id="rId5"/>
    <p:sldId id="257" r:id="rId6"/>
    <p:sldId id="276" r:id="rId7"/>
    <p:sldId id="281" r:id="rId8"/>
    <p:sldId id="275" r:id="rId9"/>
    <p:sldId id="272" r:id="rId10"/>
    <p:sldId id="273" r:id="rId11"/>
    <p:sldId id="258" r:id="rId12"/>
    <p:sldId id="261" r:id="rId13"/>
    <p:sldId id="262" r:id="rId14"/>
    <p:sldId id="263" r:id="rId15"/>
    <p:sldId id="264" r:id="rId16"/>
    <p:sldId id="274" r:id="rId17"/>
    <p:sldId id="265" r:id="rId18"/>
    <p:sldId id="266" r:id="rId19"/>
    <p:sldId id="271" r:id="rId20"/>
    <p:sldId id="282" r:id="rId21"/>
    <p:sldId id="260" r:id="rId22"/>
    <p:sldId id="283"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91D4-91BC-4AD7-BF93-E60B6EEEC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DFD9F3-6DFB-4A54-B304-D29DB06E9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DACF7A-EE7F-4D2C-8F1F-CD885E600D08}"/>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3FF0A68C-9271-4B74-9E24-2A5921CBB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33FE5C-2F74-44C6-A272-EEABA024609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81876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7CFC-E1FA-4880-9439-05535BDF5C3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4E5291-5F00-409F-A098-973FDE140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272B02-C3A7-4465-B6C0-49EB1E275686}"/>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8F270352-999A-4C50-8FAB-76DF89142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2497EA-D2E2-4DAE-AF35-2C263F6A243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0014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5B0A6-359D-45AE-9F31-2D5CF43496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6C2C3E-F6C3-4ABE-95EB-8EBAF405C3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FB7F1D-46E6-425B-9C41-44950065D65D}"/>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CC767C5B-8A59-4B01-9E09-DC5AC337F4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845EB1-7672-41C1-849D-C7BCB4975D2A}"/>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311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0198-18F8-434B-A018-44FE0735832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32A4747-DFB4-42C2-BDFC-B6839ECAC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5DC6F2-C838-41F7-B585-65C1697BCD48}"/>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B237539F-D070-42B3-9606-D000F7B076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6EBAE1-076A-4CBC-9699-6FB0FBB1755C}"/>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60891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829C-DC5B-4230-AC3C-7432640B9D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9D04B8F-2F3A-4DCF-9D23-4B18DC94A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4C78D1-CDBE-4FCD-A55B-B33F715AAEA8}"/>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23B5303A-057B-4925-A0A6-764FE40372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C15E8-21D1-4E2E-AE8F-9604128A06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5537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A8BD-933D-48BB-BDE0-AC75FB683FF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5662E9D-4F9F-456F-8691-2EE69272EB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876631-B091-4532-88E6-BFD0DE3FE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235ECA-CDEB-49C2-81F1-0D5CA7382A79}"/>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6" name="Footer Placeholder 5">
            <a:extLst>
              <a:ext uri="{FF2B5EF4-FFF2-40B4-BE49-F238E27FC236}">
                <a16:creationId xmlns:a16="http://schemas.microsoft.com/office/drawing/2014/main" id="{791524DC-81B0-49A2-9FCF-635BF787B31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AB36D21-2079-4075-BA0E-A18D029947A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63543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727D-569E-4D34-98A9-0469CD273CA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29649D-31AE-4372-A178-1F44E00B0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53982-2EC1-40A9-8072-1553DE7AA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9E9D57D-6ECE-4427-A18F-3531985AE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91B7-8DAC-42C5-A8BB-6AE33025FB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386187-5BD2-493B-8432-6950DBF6477B}"/>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8" name="Footer Placeholder 7">
            <a:extLst>
              <a:ext uri="{FF2B5EF4-FFF2-40B4-BE49-F238E27FC236}">
                <a16:creationId xmlns:a16="http://schemas.microsoft.com/office/drawing/2014/main" id="{18306F24-B7C8-48FA-8D65-61D68DD922A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7D11E7-ACAC-416E-BED4-6CA98434EAF4}"/>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8815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3C8-0F43-48A4-A056-193C3395BB6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A169928-28FE-4034-82E8-757FE9F81A24}"/>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4" name="Footer Placeholder 3">
            <a:extLst>
              <a:ext uri="{FF2B5EF4-FFF2-40B4-BE49-F238E27FC236}">
                <a16:creationId xmlns:a16="http://schemas.microsoft.com/office/drawing/2014/main" id="{0709A4DD-68B8-4E07-8BC1-082AB5BBA15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98EE65-3427-423E-AF43-700EB51EA73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7805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4F46DA-CC0F-497C-A3A4-C942D40528A5}"/>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3" name="Footer Placeholder 2">
            <a:extLst>
              <a:ext uri="{FF2B5EF4-FFF2-40B4-BE49-F238E27FC236}">
                <a16:creationId xmlns:a16="http://schemas.microsoft.com/office/drawing/2014/main" id="{16875C09-E030-45BD-87A7-CB12EB32BB2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34D1782-45DC-49FB-88FE-BC6873633EF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3784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398F-BCE8-4572-9D22-E90EB150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B81BF1E-1EC0-4571-9947-FCD621001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E5286AD-C4E3-43AC-9D00-7E099DE12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7C573-A016-4E52-A5D6-7F40E6FAD5E8}"/>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6" name="Footer Placeholder 5">
            <a:extLst>
              <a:ext uri="{FF2B5EF4-FFF2-40B4-BE49-F238E27FC236}">
                <a16:creationId xmlns:a16="http://schemas.microsoft.com/office/drawing/2014/main" id="{4E01FFCE-F95D-4F98-AAFE-CEA673347A9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9F72AB4-FFB6-4E9D-8C54-0DAE43C325B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37089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0D43-B16C-4204-9C36-96CE7774C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D23A36-36D2-480C-843E-7689850FF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B0CC7BC-0BF5-42D9-A580-CFB343097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DFF0C-3823-4D96-9F7B-208295ACE8F6}"/>
              </a:ext>
            </a:extLst>
          </p:cNvPr>
          <p:cNvSpPr>
            <a:spLocks noGrp="1"/>
          </p:cNvSpPr>
          <p:nvPr>
            <p:ph type="dt" sz="half" idx="10"/>
          </p:nvPr>
        </p:nvSpPr>
        <p:spPr/>
        <p:txBody>
          <a:bodyPr/>
          <a:lstStyle/>
          <a:p>
            <a:fld id="{23D72B51-20F8-443F-8EA9-1BA97728E1C5}" type="datetimeFigureOut">
              <a:rPr lang="vi-VN" smtClean="0"/>
              <a:t>18/11/2024</a:t>
            </a:fld>
            <a:endParaRPr lang="vi-VN"/>
          </a:p>
        </p:txBody>
      </p:sp>
      <p:sp>
        <p:nvSpPr>
          <p:cNvPr id="6" name="Footer Placeholder 5">
            <a:extLst>
              <a:ext uri="{FF2B5EF4-FFF2-40B4-BE49-F238E27FC236}">
                <a16:creationId xmlns:a16="http://schemas.microsoft.com/office/drawing/2014/main" id="{B32A30E9-CB96-42B5-8923-FC4A9AA109B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2544B1-34A1-46D4-8A90-29903DFDA4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22312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643F5-7D89-464D-9D48-1108373B7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BA9949-B0A3-45F7-B1B5-A737D3A1D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A42D6B-A20B-4123-A3DC-DD4F595C4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72B51-20F8-443F-8EA9-1BA97728E1C5}" type="datetimeFigureOut">
              <a:rPr lang="vi-VN" smtClean="0"/>
              <a:t>18/11/2024</a:t>
            </a:fld>
            <a:endParaRPr lang="vi-VN"/>
          </a:p>
        </p:txBody>
      </p:sp>
      <p:sp>
        <p:nvSpPr>
          <p:cNvPr id="5" name="Footer Placeholder 4">
            <a:extLst>
              <a:ext uri="{FF2B5EF4-FFF2-40B4-BE49-F238E27FC236}">
                <a16:creationId xmlns:a16="http://schemas.microsoft.com/office/drawing/2014/main" id="{4648346C-8ADF-4A9F-A16E-B39D1F559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B14A4FE-3D13-4477-8BB3-7BDBBE2FC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D4186-2A69-4AAB-883E-9E091AF6E2D6}" type="slidenum">
              <a:rPr lang="vi-VN" smtClean="0"/>
              <a:t>‹#›</a:t>
            </a:fld>
            <a:endParaRPr lang="vi-VN"/>
          </a:p>
        </p:txBody>
      </p:sp>
    </p:spTree>
    <p:extLst>
      <p:ext uri="{BB962C8B-B14F-4D97-AF65-F5344CB8AC3E}">
        <p14:creationId xmlns:p14="http://schemas.microsoft.com/office/powerpoint/2010/main" val="4052386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68582" y="314036"/>
            <a:ext cx="9633527" cy="1477328"/>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NÂM DÂN QUẬN LONG BIÊN</a:t>
            </a:r>
          </a:p>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ĐỨC GIANG</a:t>
            </a:r>
          </a:p>
          <a:p>
            <a:endParaRPr lang="vi-VN"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14724"/>
            <a:ext cx="963256" cy="922735"/>
          </a:xfrm>
          <a:prstGeom prst="rect">
            <a:avLst/>
          </a:prstGeom>
        </p:spPr>
      </p:pic>
      <p:sp>
        <p:nvSpPr>
          <p:cNvPr id="5" name="TextBox 4"/>
          <p:cNvSpPr txBox="1"/>
          <p:nvPr/>
        </p:nvSpPr>
        <p:spPr>
          <a:xfrm>
            <a:off x="2364508" y="2835563"/>
            <a:ext cx="8146474" cy="2105185"/>
          </a:xfrm>
          <a:prstGeom prst="rect">
            <a:avLst/>
          </a:prstGeom>
          <a:noFill/>
        </p:spPr>
        <p:txBody>
          <a:bodyPr wrap="square" rtlCol="0">
            <a:spAutoFit/>
          </a:bodyPr>
          <a:lstStyle/>
          <a:p>
            <a:pPr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LĨNH VỰC PHÁT TRIỂN NGÔN NGỮ</a:t>
            </a:r>
          </a:p>
          <a:p>
            <a:pPr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VĂN HỌC</a:t>
            </a:r>
          </a:p>
          <a:p>
            <a:pPr algn="ctr"/>
            <a:r>
              <a:rPr lang="vi-VN"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t>
            </a:r>
            <a:r>
              <a:rPr lang="vi-VN"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Cậu bé mũi dài</a:t>
            </a:r>
            <a:endPar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vi-VN" dirty="0"/>
          </a:p>
          <a:p>
            <a:endParaRPr lang="vi-VN" dirty="0"/>
          </a:p>
        </p:txBody>
      </p:sp>
      <p:sp>
        <p:nvSpPr>
          <p:cNvPr id="6" name="TextBox 5"/>
          <p:cNvSpPr txBox="1"/>
          <p:nvPr/>
        </p:nvSpPr>
        <p:spPr>
          <a:xfrm>
            <a:off x="3870036" y="4867564"/>
            <a:ext cx="5384800" cy="1569660"/>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LỨA TUỔI: MẪU GIÁO BÉ</a:t>
            </a:r>
          </a:p>
          <a:p>
            <a:pPr algn="ctr"/>
            <a:r>
              <a:rPr lang="en-US" sz="2400" b="1" dirty="0">
                <a:solidFill>
                  <a:srgbClr val="FF0000"/>
                </a:solidFill>
                <a:latin typeface="Times New Roman" panose="02020603050405020304" pitchFamily="18" charset="0"/>
                <a:cs typeface="Times New Roman" panose="02020603050405020304" pitchFamily="18" charset="0"/>
              </a:rPr>
              <a:t>GIÁO VIÊN: NGUYỄN THỊ HOA</a:t>
            </a:r>
          </a:p>
          <a:p>
            <a:endParaRPr lang="vi-VN" sz="2400" dirty="0"/>
          </a:p>
          <a:p>
            <a:endParaRPr lang="vi-VN" sz="2400" dirty="0"/>
          </a:p>
        </p:txBody>
      </p:sp>
    </p:spTree>
    <p:extLst>
      <p:ext uri="{BB962C8B-B14F-4D97-AF65-F5344CB8AC3E}">
        <p14:creationId xmlns:p14="http://schemas.microsoft.com/office/powerpoint/2010/main" val="164242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025776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48BAA-2EE1-4742-AF94-7D7659EAF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182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B517F-345F-4343-B86A-507036CE0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4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0726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6EF8C-5C6A-40CB-AAFF-0C7B420298EB}"/>
              </a:ext>
            </a:extLst>
          </p:cNvPr>
          <p:cNvSpPr txBox="1"/>
          <p:nvPr/>
        </p:nvSpPr>
        <p:spPr>
          <a:xfrm>
            <a:off x="1575582" y="1350498"/>
            <a:ext cx="9580098"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ĐÀM THOẠI</a:t>
            </a:r>
            <a:endParaRPr lang="vi-VN"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850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ACC5B-ECAA-411A-B5C0-735C75B1615F}"/>
              </a:ext>
            </a:extLst>
          </p:cNvPr>
          <p:cNvSpPr txBox="1"/>
          <p:nvPr/>
        </p:nvSpPr>
        <p:spPr>
          <a:xfrm>
            <a:off x="1406769" y="661182"/>
            <a:ext cx="9734843" cy="646331"/>
          </a:xfrm>
          <a:prstGeom prst="rect">
            <a:avLst/>
          </a:prstGeom>
          <a:noFill/>
        </p:spPr>
        <p:txBody>
          <a:bodyPr wrap="square" rtlCol="0">
            <a:spAutoFit/>
          </a:bodyPr>
          <a:lstStyle/>
          <a:p>
            <a:pPr algn="ctr"/>
            <a:r>
              <a:rPr lang="vi-VN" sz="3600" dirty="0">
                <a:solidFill>
                  <a:srgbClr val="0070C0"/>
                </a:solidFill>
                <a:latin typeface="+mj-lt"/>
              </a:rPr>
              <a:t>Con vừa nghe cô kể câu </a:t>
            </a:r>
            <a:r>
              <a:rPr lang="vi-VN" sz="3600" dirty="0" smtClean="0">
                <a:solidFill>
                  <a:srgbClr val="0070C0"/>
                </a:solidFill>
                <a:latin typeface="+mj-lt"/>
              </a:rPr>
              <a:t>chuyện gì?</a:t>
            </a:r>
            <a:endParaRPr lang="vi-VN" sz="3600" dirty="0">
              <a:solidFill>
                <a:srgbClr val="0070C0"/>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715"/>
            <a:ext cx="12192000" cy="5013285"/>
          </a:xfrm>
          <a:prstGeom prst="rect">
            <a:avLst/>
          </a:prstGeom>
        </p:spPr>
      </p:pic>
    </p:spTree>
    <p:extLst>
      <p:ext uri="{BB962C8B-B14F-4D97-AF65-F5344CB8AC3E}">
        <p14:creationId xmlns:p14="http://schemas.microsoft.com/office/powerpoint/2010/main" val="60858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733368" y="304800"/>
            <a:ext cx="7521677" cy="584775"/>
          </a:xfrm>
          <a:prstGeom prst="rect">
            <a:avLst/>
          </a:prstGeom>
          <a:noFill/>
        </p:spPr>
        <p:txBody>
          <a:bodyPr wrap="square" rtlCol="0">
            <a:spAutoFit/>
          </a:bodyPr>
          <a:lstStyle/>
          <a:p>
            <a:pPr algn="ctr"/>
            <a:r>
              <a:rPr lang="vi-VN" sz="3200" dirty="0" smtClean="0">
                <a:solidFill>
                  <a:srgbClr val="0070C0"/>
                </a:solidFill>
                <a:latin typeface="+mj-lt"/>
              </a:rPr>
              <a:t>Trong </a:t>
            </a:r>
            <a:r>
              <a:rPr lang="vi-VN" sz="3200" dirty="0">
                <a:solidFill>
                  <a:srgbClr val="0070C0"/>
                </a:solidFill>
                <a:latin typeface="+mj-lt"/>
              </a:rPr>
              <a:t>câu truyện đó có những ai?</a:t>
            </a:r>
            <a:endParaRPr lang="vi-VN" sz="32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65" y="1093480"/>
            <a:ext cx="1691002" cy="2641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440" y="1325834"/>
            <a:ext cx="3284122" cy="19531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561" y="4302779"/>
            <a:ext cx="2573936" cy="21916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566" y="4425220"/>
            <a:ext cx="4067282" cy="2099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7419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FEDE7-C4B1-41D2-BF99-EC9694A83361}"/>
              </a:ext>
            </a:extLst>
          </p:cNvPr>
          <p:cNvSpPr txBox="1"/>
          <p:nvPr/>
        </p:nvSpPr>
        <p:spPr>
          <a:xfrm>
            <a:off x="2841674" y="618978"/>
            <a:ext cx="7230794" cy="584775"/>
          </a:xfrm>
          <a:prstGeom prst="rect">
            <a:avLst/>
          </a:prstGeom>
          <a:noFill/>
        </p:spPr>
        <p:txBody>
          <a:bodyPr wrap="square" rtlCol="0">
            <a:spAutoFit/>
          </a:bodyPr>
          <a:lstStyle/>
          <a:p>
            <a:pPr algn="ctr"/>
            <a:r>
              <a:rPr lang="vi-VN" sz="3200" dirty="0">
                <a:solidFill>
                  <a:srgbClr val="0070C0"/>
                </a:solidFill>
                <a:latin typeface="+mj-lt"/>
              </a:rPr>
              <a:t>Vì sao cậu bé lại có tên là cậu bé mũi dài?</a:t>
            </a:r>
          </a:p>
        </p:txBody>
      </p:sp>
    </p:spTree>
    <p:extLst>
      <p:ext uri="{BB962C8B-B14F-4D97-AF65-F5344CB8AC3E}">
        <p14:creationId xmlns:p14="http://schemas.microsoft.com/office/powerpoint/2010/main" val="34047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2F0D4-5CA5-425D-A648-6C94E8CB02F1}"/>
              </a:ext>
            </a:extLst>
          </p:cNvPr>
          <p:cNvSpPr txBox="1"/>
          <p:nvPr/>
        </p:nvSpPr>
        <p:spPr>
          <a:xfrm>
            <a:off x="2025748" y="492369"/>
            <a:ext cx="7174523" cy="1077218"/>
          </a:xfrm>
          <a:prstGeom prst="rect">
            <a:avLst/>
          </a:prstGeom>
          <a:noFill/>
        </p:spPr>
        <p:txBody>
          <a:bodyPr wrap="square" rtlCol="0">
            <a:spAutoFit/>
          </a:bodyPr>
          <a:lstStyle/>
          <a:p>
            <a:pPr algn="ctr"/>
            <a:r>
              <a:rPr lang="vi-VN" sz="3200" dirty="0">
                <a:solidFill>
                  <a:srgbClr val="0070C0"/>
                </a:solidFill>
                <a:latin typeface="+mj-lt"/>
              </a:rPr>
              <a:t>Một buổi sáng khi thấy cây táo sai trĩu quả cậu bé làm gì?</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676" y="1671483"/>
            <a:ext cx="7984956" cy="4744065"/>
          </a:xfrm>
          <a:prstGeom prst="ellipse">
            <a:avLst/>
          </a:prstGeom>
          <a:ln>
            <a:noFill/>
          </a:ln>
          <a:effectLst>
            <a:softEdge rad="112500"/>
          </a:effectLst>
        </p:spPr>
      </p:pic>
    </p:spTree>
    <p:extLst>
      <p:ext uri="{BB962C8B-B14F-4D97-AF65-F5344CB8AC3E}">
        <p14:creationId xmlns:p14="http://schemas.microsoft.com/office/powerpoint/2010/main" val="214477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05634-D179-4D07-91EF-7AD6F67269FD}"/>
              </a:ext>
            </a:extLst>
          </p:cNvPr>
          <p:cNvSpPr txBox="1"/>
          <p:nvPr/>
        </p:nvSpPr>
        <p:spPr>
          <a:xfrm>
            <a:off x="1800665" y="872197"/>
            <a:ext cx="9903655" cy="4247317"/>
          </a:xfrm>
          <a:prstGeom prst="rect">
            <a:avLst/>
          </a:prstGeom>
          <a:no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Giáo</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dục</a:t>
            </a:r>
            <a:r>
              <a:rPr lang="en-US" sz="5400" b="1" dirty="0" smtClean="0">
                <a:solidFill>
                  <a:srgbClr val="0070C0"/>
                </a:solidFill>
                <a:latin typeface="Times New Roman" panose="02020603050405020304" pitchFamily="18" charset="0"/>
                <a:cs typeface="Times New Roman" panose="02020603050405020304" pitchFamily="18" charset="0"/>
              </a:rPr>
              <a:t>: </a:t>
            </a:r>
            <a:r>
              <a:rPr lang="vi-VN" sz="5400" dirty="0" smtClean="0">
                <a:solidFill>
                  <a:srgbClr val="0070C0"/>
                </a:solidFill>
                <a:latin typeface="+mj-lt"/>
              </a:rPr>
              <a:t>Tất </a:t>
            </a:r>
            <a:r>
              <a:rPr lang="vi-VN" sz="5400" dirty="0">
                <a:solidFill>
                  <a:srgbClr val="0070C0"/>
                </a:solidFill>
                <a:latin typeface="+mj-lt"/>
              </a:rPr>
              <a:t>cả các bộ phận trên cơ thể của chúng ta đều rất quan trọng. Vậy các con cần phải biết giữ gìn vệ sinh các bộ phận trên cơ thể sạch sẽ  hàng ngày.</a:t>
            </a:r>
          </a:p>
        </p:txBody>
      </p:sp>
    </p:spTree>
    <p:extLst>
      <p:ext uri="{BB962C8B-B14F-4D97-AF65-F5344CB8AC3E}">
        <p14:creationId xmlns:p14="http://schemas.microsoft.com/office/powerpoint/2010/main" val="181223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TextBox 2"/>
          <p:cNvSpPr txBox="1"/>
          <p:nvPr/>
        </p:nvSpPr>
        <p:spPr>
          <a:xfrm>
            <a:off x="1662546" y="1487056"/>
            <a:ext cx="9356436" cy="5247636"/>
          </a:xfrm>
          <a:prstGeom prst="rect">
            <a:avLst/>
          </a:prstGeom>
          <a:noFill/>
        </p:spPr>
        <p:txBody>
          <a:bodyPr wrap="square" rtlCol="0">
            <a:spAutoFit/>
          </a:bodyPr>
          <a:lstStyle/>
          <a:p>
            <a:r>
              <a:rPr lang="vi-VN" sz="2800" b="1" dirty="0">
                <a:solidFill>
                  <a:srgbClr val="7030A0"/>
                </a:solidFill>
                <a:latin typeface="+mj-lt"/>
              </a:rPr>
              <a:t>1. Kiến thức:</a:t>
            </a:r>
            <a:endParaRPr lang="vi-VN" sz="2800" dirty="0">
              <a:solidFill>
                <a:srgbClr val="7030A0"/>
              </a:solidFill>
              <a:latin typeface="+mj-lt"/>
            </a:endParaRPr>
          </a:p>
          <a:p>
            <a:r>
              <a:rPr lang="vi-VN" sz="2800" dirty="0">
                <a:solidFill>
                  <a:srgbClr val="7030A0"/>
                </a:solidFill>
                <a:latin typeface="+mj-lt"/>
              </a:rPr>
              <a:t>- Trẻ biết tên </a:t>
            </a:r>
            <a:r>
              <a:rPr lang="vi-VN" sz="2800" dirty="0" smtClean="0">
                <a:solidFill>
                  <a:srgbClr val="7030A0"/>
                </a:solidFill>
                <a:latin typeface="+mj-lt"/>
              </a:rPr>
              <a:t>truyện, </a:t>
            </a:r>
            <a:r>
              <a:rPr lang="vi-VN" sz="2800" dirty="0">
                <a:solidFill>
                  <a:srgbClr val="7030A0"/>
                </a:solidFill>
                <a:latin typeface="+mj-lt"/>
              </a:rPr>
              <a:t>tên các nhân vật trong truyện</a:t>
            </a:r>
          </a:p>
          <a:p>
            <a:r>
              <a:rPr lang="vi-VN" sz="2800" dirty="0">
                <a:solidFill>
                  <a:srgbClr val="7030A0"/>
                </a:solidFill>
                <a:latin typeface="+mj-lt"/>
              </a:rPr>
              <a:t>- Hiểu nội dung câu chuyện: Những bộ phận trên cơ thể đều có ích với chúng ta, chúng ta phải biết quý trọng nó và giữ gìn vệ sinh sạch sẽ</a:t>
            </a:r>
            <a:r>
              <a:rPr lang="vi-VN" sz="2800" dirty="0" smtClean="0">
                <a:solidFill>
                  <a:srgbClr val="7030A0"/>
                </a:solidFill>
                <a:latin typeface="+mj-lt"/>
              </a:rPr>
              <a:t>...</a:t>
            </a:r>
            <a:endParaRPr lang="vi-VN" sz="2800" dirty="0">
              <a:solidFill>
                <a:srgbClr val="7030A0"/>
              </a:solidFill>
              <a:latin typeface="+mj-lt"/>
            </a:endParaRPr>
          </a:p>
          <a:p>
            <a:r>
              <a:rPr lang="vi-VN" sz="2800" b="1" dirty="0">
                <a:solidFill>
                  <a:srgbClr val="7030A0"/>
                </a:solidFill>
                <a:latin typeface="+mj-lt"/>
              </a:rPr>
              <a:t>2 Kỹ năng:</a:t>
            </a:r>
            <a:endParaRPr lang="vi-VN" sz="2800" dirty="0">
              <a:solidFill>
                <a:srgbClr val="7030A0"/>
              </a:solidFill>
              <a:latin typeface="+mj-lt"/>
            </a:endParaRPr>
          </a:p>
          <a:p>
            <a:r>
              <a:rPr lang="vi-VN" sz="2800" dirty="0">
                <a:solidFill>
                  <a:srgbClr val="7030A0"/>
                </a:solidFill>
                <a:latin typeface="+mj-lt"/>
              </a:rPr>
              <a:t>- Trẻ nhớ được tên </a:t>
            </a:r>
            <a:r>
              <a:rPr lang="vi-VN" sz="2800" dirty="0" smtClean="0">
                <a:solidFill>
                  <a:srgbClr val="7030A0"/>
                </a:solidFill>
                <a:latin typeface="+mj-lt"/>
              </a:rPr>
              <a:t>truyệ“Cậu </a:t>
            </a:r>
            <a:r>
              <a:rPr lang="vi-VN" sz="2800" dirty="0">
                <a:solidFill>
                  <a:srgbClr val="7030A0"/>
                </a:solidFill>
                <a:latin typeface="+mj-lt"/>
              </a:rPr>
              <a:t>bé mũi dài”, tên các nhân vật trong </a:t>
            </a:r>
            <a:r>
              <a:rPr lang="vi-VN" sz="2800" dirty="0" smtClean="0">
                <a:solidFill>
                  <a:srgbClr val="7030A0"/>
                </a:solidFill>
                <a:latin typeface="+mj-lt"/>
              </a:rPr>
              <a:t>truyện: </a:t>
            </a:r>
            <a:r>
              <a:rPr lang="vi-VN" sz="2800" dirty="0">
                <a:solidFill>
                  <a:srgbClr val="7030A0"/>
                </a:solidFill>
                <a:latin typeface="+mj-lt"/>
              </a:rPr>
              <a:t>Cậu bé mũi dài, chú ong, Hoạ my, các cô Hoa...</a:t>
            </a:r>
          </a:p>
          <a:p>
            <a:r>
              <a:rPr lang="vi-VN" sz="2800" dirty="0">
                <a:solidFill>
                  <a:srgbClr val="7030A0"/>
                </a:solidFill>
                <a:latin typeface="+mj-lt"/>
              </a:rPr>
              <a:t>- Trẻ trả lời được câu hỏi của cô rõ ràng đủ ý</a:t>
            </a:r>
          </a:p>
          <a:p>
            <a:r>
              <a:rPr lang="vi-VN" sz="2800" b="1" dirty="0">
                <a:solidFill>
                  <a:srgbClr val="7030A0"/>
                </a:solidFill>
                <a:latin typeface="+mj-lt"/>
              </a:rPr>
              <a:t>3 Thái độ:</a:t>
            </a:r>
            <a:endParaRPr lang="vi-VN" sz="2800" dirty="0">
              <a:solidFill>
                <a:srgbClr val="7030A0"/>
              </a:solidFill>
              <a:latin typeface="+mj-lt"/>
            </a:endParaRPr>
          </a:p>
          <a:p>
            <a:r>
              <a:rPr lang="vi-VN" sz="2800" dirty="0">
                <a:solidFill>
                  <a:srgbClr val="7030A0"/>
                </a:solidFill>
                <a:latin typeface="+mj-lt"/>
              </a:rPr>
              <a:t>- Giáo dục trẻ : Biết bảo vệ, giữ gìn </a:t>
            </a:r>
            <a:r>
              <a:rPr lang="vi-VN" sz="2800" dirty="0" smtClean="0">
                <a:solidFill>
                  <a:srgbClr val="7030A0"/>
                </a:solidFill>
                <a:latin typeface="+mj-lt"/>
              </a:rPr>
              <a:t>vệ sinh sạch sẽ.</a:t>
            </a:r>
            <a:endParaRPr lang="vi-VN" sz="2800" dirty="0">
              <a:solidFill>
                <a:srgbClr val="7030A0"/>
              </a:solidFill>
              <a:latin typeface="+mj-lt"/>
            </a:endParaRPr>
          </a:p>
          <a:p>
            <a:endParaRPr lang="vi-VN" dirty="0"/>
          </a:p>
        </p:txBody>
      </p:sp>
      <p:sp>
        <p:nvSpPr>
          <p:cNvPr id="4" name="TextBox 3"/>
          <p:cNvSpPr txBox="1"/>
          <p:nvPr/>
        </p:nvSpPr>
        <p:spPr>
          <a:xfrm>
            <a:off x="3537527" y="748145"/>
            <a:ext cx="5394037" cy="584775"/>
          </a:xfrm>
          <a:prstGeom prst="rect">
            <a:avLst/>
          </a:prstGeom>
          <a:noFill/>
        </p:spPr>
        <p:txBody>
          <a:bodyPr wrap="square" rtlCol="0">
            <a:spAutoFit/>
          </a:bodyPr>
          <a:lstStyle/>
          <a:p>
            <a:r>
              <a:rPr lang="vi-VN" sz="3200" b="1" dirty="0" smtClean="0">
                <a:solidFill>
                  <a:srgbClr val="FF0000"/>
                </a:solidFill>
                <a:latin typeface="+mj-lt"/>
              </a:rPr>
              <a:t>MỤC ĐÍCH  - YÊU CẦU</a:t>
            </a:r>
            <a:endParaRPr lang="vi-VN" sz="3200" b="1" dirty="0">
              <a:solidFill>
                <a:srgbClr val="FF0000"/>
              </a:solidFill>
              <a:latin typeface="+mj-lt"/>
            </a:endParaRPr>
          </a:p>
        </p:txBody>
      </p:sp>
    </p:spTree>
    <p:extLst>
      <p:ext uri="{BB962C8B-B14F-4D97-AF65-F5344CB8AC3E}">
        <p14:creationId xmlns:p14="http://schemas.microsoft.com/office/powerpoint/2010/main" val="28071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smtClean="0">
                <a:solidFill>
                  <a:srgbClr val="7030A0"/>
                </a:solidFill>
                <a:latin typeface="+mj-lt"/>
              </a:rPr>
              <a:t>Lần </a:t>
            </a:r>
            <a:r>
              <a:rPr lang="vi-VN" sz="3600" b="1" dirty="0">
                <a:solidFill>
                  <a:srgbClr val="7030A0"/>
                </a:solidFill>
                <a:latin typeface="+mj-lt"/>
              </a:rPr>
              <a:t>3</a:t>
            </a:r>
            <a:r>
              <a:rPr lang="vi-VN" sz="3600" b="1" dirty="0" smtClean="0">
                <a:solidFill>
                  <a:srgbClr val="7030A0"/>
                </a:solidFill>
                <a:latin typeface="+mj-lt"/>
              </a:rPr>
              <a:t>: Cô cho trẻ xem video</a:t>
            </a:r>
            <a:endParaRPr lang="vi-VN" sz="3600" b="1" dirty="0">
              <a:solidFill>
                <a:srgbClr val="7030A0"/>
              </a:solidFill>
              <a:latin typeface="+mj-lt"/>
            </a:endParaRPr>
          </a:p>
        </p:txBody>
      </p:sp>
    </p:spTree>
    <p:extLst>
      <p:ext uri="{BB962C8B-B14F-4D97-AF65-F5344CB8AC3E}">
        <p14:creationId xmlns:p14="http://schemas.microsoft.com/office/powerpoint/2010/main" val="124929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cậu bé mũi dài - Truyen cau be mui dai - Thiếu nhi TV">
            <a:hlinkClick r:id="" action="ppaction://media"/>
            <a:extLst>
              <a:ext uri="{FF2B5EF4-FFF2-40B4-BE49-F238E27FC236}">
                <a16:creationId xmlns:a16="http://schemas.microsoft.com/office/drawing/2014/main" id="{9873FDEB-91DA-4BC7-812A-18C9F2BB0E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98017" cy="6858000"/>
          </a:xfrm>
          <a:prstGeom prst="rect">
            <a:avLst/>
          </a:prstGeom>
        </p:spPr>
      </p:pic>
    </p:spTree>
    <p:extLst>
      <p:ext uri="{BB962C8B-B14F-4D97-AF65-F5344CB8AC3E}">
        <p14:creationId xmlns:p14="http://schemas.microsoft.com/office/powerpoint/2010/main" val="9486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4261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49236" y="1551709"/>
            <a:ext cx="6853382" cy="646331"/>
          </a:xfrm>
          <a:prstGeom prst="rect">
            <a:avLst/>
          </a:prstGeom>
        </p:spPr>
        <p:txBody>
          <a:bodyPr wrap="square">
            <a:spAutoFit/>
          </a:bodyPr>
          <a:lstStyle/>
          <a:p>
            <a:pPr algn="ctr"/>
            <a:r>
              <a:rPr lang="vi-VN" sz="3600" b="1" dirty="0">
                <a:solidFill>
                  <a:srgbClr val="FF0000"/>
                </a:solidFill>
                <a:latin typeface="+mj-lt"/>
              </a:rPr>
              <a:t>ỔN ĐỊNH TỔ CHỨC</a:t>
            </a:r>
          </a:p>
        </p:txBody>
      </p:sp>
      <p:sp>
        <p:nvSpPr>
          <p:cNvPr id="5" name="Rectangle 4"/>
          <p:cNvSpPr/>
          <p:nvPr/>
        </p:nvSpPr>
        <p:spPr>
          <a:xfrm>
            <a:off x="2628546" y="3244334"/>
            <a:ext cx="6934912" cy="584775"/>
          </a:xfrm>
          <a:prstGeom prst="rect">
            <a:avLst/>
          </a:prstGeom>
        </p:spPr>
        <p:txBody>
          <a:bodyPr wrap="none">
            <a:spAutoFit/>
          </a:bodyPr>
          <a:lstStyle/>
          <a:p>
            <a:pPr algn="ctr"/>
            <a:r>
              <a:rPr lang="vi-VN" sz="3200" dirty="0">
                <a:solidFill>
                  <a:srgbClr val="7030A0"/>
                </a:solidFill>
                <a:latin typeface="+mj-lt"/>
              </a:rPr>
              <a:t>Cô và trẻ hát bài hát </a:t>
            </a:r>
            <a:r>
              <a:rPr lang="vi-VN" sz="3200" dirty="0" smtClean="0">
                <a:solidFill>
                  <a:srgbClr val="7030A0"/>
                </a:solidFill>
                <a:latin typeface="+mj-lt"/>
              </a:rPr>
              <a:t>“Mắt </a:t>
            </a:r>
            <a:r>
              <a:rPr lang="vi-VN" sz="3200" dirty="0" smtClean="0">
                <a:solidFill>
                  <a:srgbClr val="7030A0"/>
                </a:solidFill>
                <a:latin typeface="+mj-lt"/>
              </a:rPr>
              <a:t>, mũi , </a:t>
            </a:r>
            <a:r>
              <a:rPr lang="vi-VN" sz="3200" dirty="0" smtClean="0">
                <a:solidFill>
                  <a:srgbClr val="7030A0"/>
                </a:solidFill>
                <a:latin typeface="+mj-lt"/>
              </a:rPr>
              <a:t>mồm”</a:t>
            </a:r>
            <a:endParaRPr lang="vi-VN" sz="3200" dirty="0">
              <a:solidFill>
                <a:srgbClr val="7030A0"/>
              </a:solidFill>
              <a:latin typeface="+mj-lt"/>
            </a:endParaRPr>
          </a:p>
        </p:txBody>
      </p:sp>
    </p:spTree>
    <p:extLst>
      <p:ext uri="{BB962C8B-B14F-4D97-AF65-F5344CB8AC3E}">
        <p14:creationId xmlns:p14="http://schemas.microsoft.com/office/powerpoint/2010/main" val="36462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smtClean="0">
                <a:solidFill>
                  <a:srgbClr val="7030A0"/>
                </a:solidFill>
                <a:latin typeface="+mj-lt"/>
              </a:rPr>
              <a:t>Lần 1: Cô </a:t>
            </a:r>
            <a:r>
              <a:rPr lang="vi-VN" sz="3600" b="1" dirty="0">
                <a:solidFill>
                  <a:srgbClr val="7030A0"/>
                </a:solidFill>
                <a:latin typeface="+mj-lt"/>
              </a:rPr>
              <a:t>kể</a:t>
            </a:r>
            <a:r>
              <a:rPr lang="vi-VN" sz="3600" b="1" dirty="0" smtClean="0">
                <a:solidFill>
                  <a:srgbClr val="7030A0"/>
                </a:solidFill>
                <a:latin typeface="+mj-lt"/>
              </a:rPr>
              <a:t> </a:t>
            </a:r>
            <a:r>
              <a:rPr lang="vi-VN" sz="3600" b="1" dirty="0">
                <a:solidFill>
                  <a:srgbClr val="7030A0"/>
                </a:solidFill>
                <a:latin typeface="+mj-lt"/>
              </a:rPr>
              <a:t>diễn cảm </a:t>
            </a:r>
            <a:r>
              <a:rPr lang="vi-VN" sz="3600" b="1" dirty="0" smtClean="0">
                <a:solidFill>
                  <a:srgbClr val="7030A0"/>
                </a:solidFill>
                <a:latin typeface="+mj-lt"/>
              </a:rPr>
              <a:t> </a:t>
            </a:r>
            <a:r>
              <a:rPr lang="vi-VN" sz="3600" b="1" dirty="0">
                <a:solidFill>
                  <a:srgbClr val="7030A0"/>
                </a:solidFill>
                <a:latin typeface="+mj-lt"/>
              </a:rPr>
              <a:t>+ tranh</a:t>
            </a:r>
          </a:p>
        </p:txBody>
      </p:sp>
    </p:spTree>
    <p:extLst>
      <p:ext uri="{BB962C8B-B14F-4D97-AF65-F5344CB8AC3E}">
        <p14:creationId xmlns:p14="http://schemas.microsoft.com/office/powerpoint/2010/main" val="567498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16A39-DDCC-43BD-BB3A-C3D031606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396260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43"/>
            <a:ext cx="12191999" cy="6837357"/>
          </a:xfrm>
          <a:prstGeom prst="rect">
            <a:avLst/>
          </a:prstGeom>
        </p:spPr>
      </p:pic>
    </p:spTree>
    <p:extLst>
      <p:ext uri="{BB962C8B-B14F-4D97-AF65-F5344CB8AC3E}">
        <p14:creationId xmlns:p14="http://schemas.microsoft.com/office/powerpoint/2010/main" val="424779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smtClean="0">
                <a:solidFill>
                  <a:srgbClr val="7030A0"/>
                </a:solidFill>
                <a:latin typeface="+mj-lt"/>
              </a:rPr>
              <a:t>Lần 2: Cô </a:t>
            </a:r>
            <a:r>
              <a:rPr lang="vi-VN" sz="3600" b="1" dirty="0">
                <a:solidFill>
                  <a:srgbClr val="7030A0"/>
                </a:solidFill>
                <a:latin typeface="+mj-lt"/>
              </a:rPr>
              <a:t>kể</a:t>
            </a:r>
            <a:r>
              <a:rPr lang="vi-VN" sz="3600" b="1" dirty="0" smtClean="0">
                <a:solidFill>
                  <a:srgbClr val="7030A0"/>
                </a:solidFill>
                <a:latin typeface="+mj-lt"/>
              </a:rPr>
              <a:t> </a:t>
            </a:r>
            <a:r>
              <a:rPr lang="vi-VN" sz="3600" b="1" dirty="0">
                <a:solidFill>
                  <a:srgbClr val="7030A0"/>
                </a:solidFill>
                <a:latin typeface="+mj-lt"/>
              </a:rPr>
              <a:t>diễn </a:t>
            </a:r>
            <a:r>
              <a:rPr lang="vi-VN" sz="3600" b="1" dirty="0" smtClean="0">
                <a:solidFill>
                  <a:srgbClr val="7030A0"/>
                </a:solidFill>
                <a:latin typeface="+mj-lt"/>
              </a:rPr>
              <a:t>cảm, </a:t>
            </a:r>
            <a:r>
              <a:rPr lang="vi-VN" sz="3600" b="1" dirty="0" smtClean="0">
                <a:solidFill>
                  <a:srgbClr val="7030A0"/>
                </a:solidFill>
                <a:latin typeface="+mj-lt"/>
              </a:rPr>
              <a:t>powerpoint</a:t>
            </a:r>
            <a:endParaRPr lang="vi-VN" sz="3600" b="1" dirty="0">
              <a:solidFill>
                <a:srgbClr val="7030A0"/>
              </a:solidFill>
              <a:latin typeface="+mj-lt"/>
            </a:endParaRPr>
          </a:p>
        </p:txBody>
      </p:sp>
    </p:spTree>
    <p:extLst>
      <p:ext uri="{BB962C8B-B14F-4D97-AF65-F5344CB8AC3E}">
        <p14:creationId xmlns:p14="http://schemas.microsoft.com/office/powerpoint/2010/main" val="219376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16A39-DDCC-43BD-BB3A-C3D031606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98791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90331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293</Words>
  <Application>Microsoft Office PowerPoint</Application>
  <PresentationFormat>Widescreen</PresentationFormat>
  <Paragraphs>27</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14</cp:revision>
  <dcterms:created xsi:type="dcterms:W3CDTF">2024-10-03T05:53:45Z</dcterms:created>
  <dcterms:modified xsi:type="dcterms:W3CDTF">2024-11-18T04:53:24Z</dcterms:modified>
</cp:coreProperties>
</file>