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180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25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sv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4.svg"/><Relationship Id="rId4" Type="http://schemas.openxmlformats.org/officeDocument/2006/relationships/image" Target="../media/image31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8.svg"/><Relationship Id="rId10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svg"/><Relationship Id="rId7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9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7.sv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svg"/><Relationship Id="rId7" Type="http://schemas.openxmlformats.org/officeDocument/2006/relationships/image" Target="../media/image21.svg"/><Relationship Id="rId12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4.svg"/><Relationship Id="rId5" Type="http://schemas.openxmlformats.org/officeDocument/2006/relationships/image" Target="../media/image18.svg"/><Relationship Id="rId10" Type="http://schemas.openxmlformats.org/officeDocument/2006/relationships/image" Target="../media/image8.pn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6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svg"/><Relationship Id="rId3" Type="http://schemas.openxmlformats.org/officeDocument/2006/relationships/image" Target="../media/image33.svg"/><Relationship Id="rId7" Type="http://schemas.openxmlformats.org/officeDocument/2006/relationships/image" Target="../media/image23.svg"/><Relationship Id="rId12" Type="http://schemas.openxmlformats.org/officeDocument/2006/relationships/image" Target="../media/image14.png"/><Relationship Id="rId2" Type="http://schemas.openxmlformats.org/officeDocument/2006/relationships/image" Target="../media/image20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svg"/><Relationship Id="rId5" Type="http://schemas.openxmlformats.org/officeDocument/2006/relationships/image" Target="../media/image21.svg"/><Relationship Id="rId15" Type="http://schemas.openxmlformats.org/officeDocument/2006/relationships/image" Target="../media/image22.jpeg"/><Relationship Id="rId10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svg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7.jpe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12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5.svg"/><Relationship Id="rId4" Type="http://schemas.openxmlformats.org/officeDocument/2006/relationships/image" Target="../media/image21.sv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0.jpe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12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5.svg"/><Relationship Id="rId4" Type="http://schemas.openxmlformats.org/officeDocument/2006/relationships/image" Target="../media/image21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985764" y="6332629"/>
            <a:ext cx="2705848" cy="3629911"/>
          </a:xfrm>
          <a:custGeom>
            <a:avLst/>
            <a:gdLst/>
            <a:ahLst/>
            <a:cxnLst/>
            <a:rect l="l" t="t" r="r" b="b"/>
            <a:pathLst>
              <a:path w="2705848" h="3629911">
                <a:moveTo>
                  <a:pt x="0" y="0"/>
                </a:moveTo>
                <a:lnTo>
                  <a:pt x="2705848" y="0"/>
                </a:lnTo>
                <a:lnTo>
                  <a:pt x="2705848" y="3629911"/>
                </a:lnTo>
                <a:lnTo>
                  <a:pt x="0" y="3629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46049" y="7623038"/>
            <a:ext cx="4069464" cy="2663962"/>
          </a:xfrm>
          <a:custGeom>
            <a:avLst/>
            <a:gdLst/>
            <a:ahLst/>
            <a:cxnLst/>
            <a:rect l="l" t="t" r="r" b="b"/>
            <a:pathLst>
              <a:path w="4069464" h="2663962">
                <a:moveTo>
                  <a:pt x="0" y="0"/>
                </a:moveTo>
                <a:lnTo>
                  <a:pt x="4069464" y="0"/>
                </a:lnTo>
                <a:lnTo>
                  <a:pt x="4069464" y="2663962"/>
                </a:lnTo>
                <a:lnTo>
                  <a:pt x="0" y="26639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12797" y="25837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-726169">
            <a:off x="13396747" y="1509886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0" name="Freeform 10"/>
          <p:cNvSpPr/>
          <p:nvPr/>
        </p:nvSpPr>
        <p:spPr>
          <a:xfrm rot="-2355099">
            <a:off x="11481465" y="1168651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920782">
            <a:off x="12344848" y="2473541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5321207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274097" y="1576359"/>
            <a:ext cx="2289657" cy="2296035"/>
          </a:xfrm>
          <a:custGeom>
            <a:avLst/>
            <a:gdLst/>
            <a:ahLst/>
            <a:cxnLst/>
            <a:rect l="l" t="t" r="r" b="b"/>
            <a:pathLst>
              <a:path w="2289657" h="2296035">
                <a:moveTo>
                  <a:pt x="0" y="0"/>
                </a:moveTo>
                <a:lnTo>
                  <a:pt x="2289658" y="0"/>
                </a:lnTo>
                <a:lnTo>
                  <a:pt x="2289658" y="2296036"/>
                </a:lnTo>
                <a:lnTo>
                  <a:pt x="0" y="22960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876380" y="584706"/>
            <a:ext cx="7085092" cy="798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UBND QUẬN LONG BIÊN</a:t>
            </a:r>
          </a:p>
          <a:p>
            <a:pPr algn="ctr">
              <a:lnSpc>
                <a:spcPts val="3219"/>
              </a:lnSpc>
            </a:pPr>
            <a:r>
              <a:rPr lang="en-US" sz="2299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TRƯỜNG MẦM NON HOA TRẠNG NGUYÊN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20852" y="5543782"/>
            <a:ext cx="13936101" cy="107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b="1" i="1" dirty="0">
                <a:solidFill>
                  <a:srgbClr val="00BF6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“</a:t>
            </a:r>
            <a:r>
              <a:rPr lang="en-US" sz="6500" b="1" i="1" dirty="0" err="1">
                <a:solidFill>
                  <a:srgbClr val="00BF6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Sự</a:t>
            </a:r>
            <a:r>
              <a:rPr lang="en-US" sz="6500" b="1" i="1" dirty="0">
                <a:solidFill>
                  <a:srgbClr val="00BF6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6500" b="1" i="1" dirty="0" err="1">
                <a:solidFill>
                  <a:srgbClr val="00BF6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kỳ</a:t>
            </a:r>
            <a:r>
              <a:rPr lang="en-US" sz="6500" b="1" i="1" dirty="0">
                <a:solidFill>
                  <a:srgbClr val="00BF6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6500" b="1" i="1" dirty="0" err="1">
                <a:solidFill>
                  <a:srgbClr val="00BF6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diệu</a:t>
            </a:r>
            <a:r>
              <a:rPr lang="en-US" sz="6500" b="1" i="1" dirty="0">
                <a:solidFill>
                  <a:srgbClr val="00BF6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6500" b="1" i="1" dirty="0" err="1">
                <a:solidFill>
                  <a:srgbClr val="00BF6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của</a:t>
            </a:r>
            <a:r>
              <a:rPr lang="en-US" sz="6500" b="1" i="1" dirty="0">
                <a:solidFill>
                  <a:srgbClr val="00BF6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6500" b="1" i="1" dirty="0" err="1">
                <a:solidFill>
                  <a:srgbClr val="00BF6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tính</a:t>
            </a:r>
            <a:r>
              <a:rPr lang="en-US" sz="6500" b="1" i="1" dirty="0">
                <a:solidFill>
                  <a:srgbClr val="00BF6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6500" b="1" i="1" dirty="0" err="1">
                <a:solidFill>
                  <a:srgbClr val="00BF6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đàn</a:t>
            </a:r>
            <a:r>
              <a:rPr lang="en-US" sz="6500" b="1" i="1" dirty="0">
                <a:solidFill>
                  <a:srgbClr val="00BF6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6500" b="1" i="1" dirty="0" err="1">
                <a:solidFill>
                  <a:srgbClr val="00BF6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hồi</a:t>
            </a:r>
            <a:r>
              <a:rPr lang="en-US" sz="6500" b="1" i="1" dirty="0">
                <a:solidFill>
                  <a:srgbClr val="00BF6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”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16857" y="4543746"/>
            <a:ext cx="11939783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8000" b="1" dirty="0">
                <a:solidFill>
                  <a:srgbClr val="FF621D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KHÁM PHÁ KHOA HỌC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37363" y="7130824"/>
            <a:ext cx="7571063" cy="116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1" dirty="0" err="1">
                <a:solidFill>
                  <a:srgbClr val="004AAD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Giáo</a:t>
            </a:r>
            <a:r>
              <a:rPr lang="en-US" sz="3300" b="1" dirty="0">
                <a:solidFill>
                  <a:srgbClr val="004AAD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300" b="1" dirty="0" err="1">
                <a:solidFill>
                  <a:srgbClr val="004AAD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viên</a:t>
            </a:r>
            <a:r>
              <a:rPr lang="en-US" sz="3300" b="1" dirty="0">
                <a:solidFill>
                  <a:srgbClr val="004AAD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3300" b="1" dirty="0" err="1">
                <a:solidFill>
                  <a:srgbClr val="004AAD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Dương</a:t>
            </a:r>
            <a:r>
              <a:rPr lang="en-US" sz="3300" b="1" dirty="0">
                <a:solidFill>
                  <a:srgbClr val="004AAD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300" b="1" dirty="0" err="1">
                <a:solidFill>
                  <a:srgbClr val="004AAD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Thị</a:t>
            </a:r>
            <a:r>
              <a:rPr lang="en-US" sz="3300" b="1" dirty="0">
                <a:solidFill>
                  <a:srgbClr val="004AAD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Thu Trang</a:t>
            </a:r>
          </a:p>
          <a:p>
            <a:pPr algn="l">
              <a:lnSpc>
                <a:spcPts val="4620"/>
              </a:lnSpc>
            </a:pPr>
            <a:r>
              <a:rPr lang="en-US" sz="3300" b="1" dirty="0" err="1">
                <a:solidFill>
                  <a:srgbClr val="004AAD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Lứa</a:t>
            </a:r>
            <a:r>
              <a:rPr lang="en-US" sz="3300" b="1" dirty="0">
                <a:solidFill>
                  <a:srgbClr val="004AAD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300" b="1" dirty="0" err="1">
                <a:solidFill>
                  <a:srgbClr val="004AAD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tuổi</a:t>
            </a:r>
            <a:r>
              <a:rPr lang="en-US" sz="3300" b="1" dirty="0">
                <a:solidFill>
                  <a:srgbClr val="004AAD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4-5 </a:t>
            </a:r>
            <a:r>
              <a:rPr lang="en-US" sz="3300" b="1" dirty="0" err="1">
                <a:solidFill>
                  <a:srgbClr val="004AAD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tuổi</a:t>
            </a:r>
            <a:endParaRPr lang="en-US" sz="3300" b="1" dirty="0">
              <a:solidFill>
                <a:srgbClr val="004AAD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924042" y="9141756"/>
            <a:ext cx="4481563" cy="446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Năm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học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2024-2025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95067" y="5327930"/>
            <a:ext cx="6827809" cy="1046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4"/>
              </a:lnSpc>
            </a:pPr>
            <a:r>
              <a:rPr lang="en-US" sz="666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Trò</a:t>
            </a:r>
            <a:r>
              <a:rPr lang="en-US" sz="666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66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chơi</a:t>
            </a:r>
            <a:r>
              <a:rPr lang="en-US" sz="666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1: </a:t>
            </a:r>
            <a:r>
              <a:rPr lang="en-US" sz="666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Đua</a:t>
            </a:r>
            <a:r>
              <a:rPr lang="en-US" sz="666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66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xe</a:t>
            </a:r>
            <a:endParaRPr lang="en-US" sz="6662" dirty="0">
              <a:solidFill>
                <a:srgbClr val="5B4A3B"/>
              </a:solidFill>
              <a:latin typeface="Times New Roman" panose="02020603050405020304" pitchFamily="18" charset="0"/>
              <a:ea typeface="Balsamiq Sans"/>
              <a:cs typeface="Times New Roman" panose="02020603050405020304" pitchFamily="18" charset="0"/>
              <a:sym typeface="Balsamiq San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2265" y="3301976"/>
            <a:ext cx="5554350" cy="624904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flipH="1">
            <a:off x="195213" y="7618747"/>
            <a:ext cx="3237255" cy="4388153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41756" y="830534"/>
            <a:ext cx="1753311" cy="1976909"/>
            <a:chOff x="0" y="0"/>
            <a:chExt cx="2337748" cy="2635879"/>
          </a:xfrm>
        </p:grpSpPr>
        <p:sp>
          <p:nvSpPr>
            <p:cNvPr id="9" name="Freeform 9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5694618" y="1028700"/>
            <a:ext cx="1712499" cy="1940412"/>
            <a:chOff x="0" y="0"/>
            <a:chExt cx="2283332" cy="2587216"/>
          </a:xfrm>
        </p:grpSpPr>
        <p:sp>
          <p:nvSpPr>
            <p:cNvPr id="13" name="Freeform 13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4932240" y="7618747"/>
            <a:ext cx="3237255" cy="4388153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10627">
            <a:off x="5911327" y="1970507"/>
            <a:ext cx="4962775" cy="964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3"/>
              </a:lnSpc>
            </a:pPr>
            <a:r>
              <a:rPr lang="en-US" sz="84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Củng</a:t>
            </a:r>
            <a:r>
              <a:rPr lang="en-US" sz="84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84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cố</a:t>
            </a:r>
            <a:endParaRPr lang="en-US" sz="8401" b="1" dirty="0">
              <a:solidFill>
                <a:srgbClr val="FF3131"/>
              </a:solidFill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</p:txBody>
      </p:sp>
      <p:pic>
        <p:nvPicPr>
          <p:cNvPr id="18" name="Trò chơi ô tô">
            <a:hlinkClick r:id="" action="ppaction://media"/>
            <a:extLst>
              <a:ext uri="{FF2B5EF4-FFF2-40B4-BE49-F238E27FC236}">
                <a16:creationId xmlns:a16="http://schemas.microsoft.com/office/drawing/2014/main" xmlns="" id="{BCDD2456-5F69-F52C-E3F7-72705A179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55128" y="480546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690189" y="796969"/>
            <a:ext cx="3801362" cy="9981695"/>
          </a:xfrm>
          <a:custGeom>
            <a:avLst/>
            <a:gdLst/>
            <a:ahLst/>
            <a:cxnLst/>
            <a:rect l="l" t="t" r="r" b="b"/>
            <a:pathLst>
              <a:path w="3801362" h="9981695">
                <a:moveTo>
                  <a:pt x="3801362" y="0"/>
                </a:moveTo>
                <a:lnTo>
                  <a:pt x="0" y="0"/>
                </a:lnTo>
                <a:lnTo>
                  <a:pt x="0" y="9981695"/>
                </a:lnTo>
                <a:lnTo>
                  <a:pt x="3801362" y="9981695"/>
                </a:lnTo>
                <a:lnTo>
                  <a:pt x="38013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06514" y="337762"/>
            <a:ext cx="4547549" cy="2903612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4539" y="7390989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53264" y="6422625"/>
            <a:ext cx="3253578" cy="3470483"/>
          </a:xfrm>
          <a:custGeom>
            <a:avLst/>
            <a:gdLst/>
            <a:ahLst/>
            <a:cxnLst/>
            <a:rect l="l" t="t" r="r" b="b"/>
            <a:pathLst>
              <a:path w="3253578" h="3470483">
                <a:moveTo>
                  <a:pt x="0" y="0"/>
                </a:moveTo>
                <a:lnTo>
                  <a:pt x="3253578" y="0"/>
                </a:lnTo>
                <a:lnTo>
                  <a:pt x="3253578" y="3470483"/>
                </a:lnTo>
                <a:lnTo>
                  <a:pt x="0" y="34704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86576" y="3886447"/>
            <a:ext cx="3052835" cy="2969576"/>
          </a:xfrm>
          <a:custGeom>
            <a:avLst/>
            <a:gdLst/>
            <a:ahLst/>
            <a:cxnLst/>
            <a:rect l="l" t="t" r="r" b="b"/>
            <a:pathLst>
              <a:path w="3052835" h="2969576">
                <a:moveTo>
                  <a:pt x="0" y="0"/>
                </a:moveTo>
                <a:lnTo>
                  <a:pt x="3052835" y="0"/>
                </a:lnTo>
                <a:lnTo>
                  <a:pt x="3052835" y="2969576"/>
                </a:lnTo>
                <a:lnTo>
                  <a:pt x="0" y="2969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63540" y="4689248"/>
            <a:ext cx="10160920" cy="1046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4"/>
              </a:lnSpc>
            </a:pPr>
            <a:r>
              <a:rPr lang="en-US" sz="666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Trò</a:t>
            </a:r>
            <a:r>
              <a:rPr lang="en-US" sz="666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66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chơi</a:t>
            </a:r>
            <a:r>
              <a:rPr lang="en-US" sz="666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2: </a:t>
            </a:r>
            <a:r>
              <a:rPr lang="en-US" sz="666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Pháo</a:t>
            </a:r>
            <a:r>
              <a:rPr lang="en-US" sz="666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66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hoa</a:t>
            </a:r>
            <a:r>
              <a:rPr lang="en-US" sz="666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66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giấy</a:t>
            </a:r>
            <a:endParaRPr lang="en-US" sz="6662" dirty="0">
              <a:solidFill>
                <a:srgbClr val="5B4A3B"/>
              </a:solidFill>
              <a:latin typeface="Times New Roman" panose="02020603050405020304" pitchFamily="18" charset="0"/>
              <a:ea typeface="Balsamiq Sans"/>
              <a:cs typeface="Times New Roman" panose="02020603050405020304" pitchFamily="18" charset="0"/>
              <a:sym typeface="Balsamiq Sans"/>
            </a:endParaRPr>
          </a:p>
        </p:txBody>
      </p:sp>
      <p:sp>
        <p:nvSpPr>
          <p:cNvPr id="11" name="TextBox 11"/>
          <p:cNvSpPr txBox="1"/>
          <p:nvPr/>
        </p:nvSpPr>
        <p:spPr>
          <a:xfrm rot="-10627">
            <a:off x="6414891" y="2887842"/>
            <a:ext cx="4962775" cy="964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3"/>
              </a:lnSpc>
            </a:pPr>
            <a:r>
              <a:rPr lang="en-US" sz="84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Củng</a:t>
            </a:r>
            <a:r>
              <a:rPr lang="en-US" sz="84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84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cố</a:t>
            </a:r>
            <a:endParaRPr lang="en-US" sz="8401" b="1" dirty="0">
              <a:solidFill>
                <a:srgbClr val="FF3131"/>
              </a:solidFill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512100" y="1319621"/>
            <a:ext cx="3052835" cy="2969576"/>
          </a:xfrm>
          <a:custGeom>
            <a:avLst/>
            <a:gdLst/>
            <a:ahLst/>
            <a:cxnLst/>
            <a:rect l="l" t="t" r="r" b="b"/>
            <a:pathLst>
              <a:path w="3052835" h="2969576">
                <a:moveTo>
                  <a:pt x="0" y="0"/>
                </a:moveTo>
                <a:lnTo>
                  <a:pt x="3052835" y="0"/>
                </a:lnTo>
                <a:lnTo>
                  <a:pt x="3052835" y="2969577"/>
                </a:lnTo>
                <a:lnTo>
                  <a:pt x="0" y="2969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26392" y="6058981"/>
            <a:ext cx="3052835" cy="2969576"/>
          </a:xfrm>
          <a:custGeom>
            <a:avLst/>
            <a:gdLst/>
            <a:ahLst/>
            <a:cxnLst/>
            <a:rect l="l" t="t" r="r" b="b"/>
            <a:pathLst>
              <a:path w="3052835" h="2969576">
                <a:moveTo>
                  <a:pt x="0" y="0"/>
                </a:moveTo>
                <a:lnTo>
                  <a:pt x="3052835" y="0"/>
                </a:lnTo>
                <a:lnTo>
                  <a:pt x="3052835" y="2969577"/>
                </a:lnTo>
                <a:lnTo>
                  <a:pt x="0" y="2969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610420" y="3486950"/>
            <a:ext cx="8535625" cy="3874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14"/>
              </a:lnSpc>
            </a:pPr>
            <a:r>
              <a:rPr lang="en-US" sz="19208" b="1" dirty="0">
                <a:solidFill>
                  <a:srgbClr val="FF3131"/>
                </a:solidFill>
                <a:latin typeface="Times New Roman" panose="02020603050405020304" pitchFamily="18" charset="0"/>
                <a:ea typeface="เอฟซี โอนิกิริ"/>
                <a:cs typeface="Times New Roman" panose="02020603050405020304" pitchFamily="18" charset="0"/>
                <a:sym typeface="เอฟซี โอนิกิริ"/>
              </a:rPr>
              <a:t>Thank</a:t>
            </a:r>
          </a:p>
          <a:p>
            <a:pPr algn="ctr">
              <a:lnSpc>
                <a:spcPts val="14214"/>
              </a:lnSpc>
            </a:pPr>
            <a:r>
              <a:rPr lang="en-US" sz="19208" b="1" dirty="0">
                <a:solidFill>
                  <a:srgbClr val="FF3131"/>
                </a:solidFill>
                <a:latin typeface="Times New Roman" panose="02020603050405020304" pitchFamily="18" charset="0"/>
                <a:ea typeface="เอฟซี โอนิกิริ"/>
                <a:cs typeface="Times New Roman" panose="02020603050405020304" pitchFamily="18" charset="0"/>
                <a:sym typeface="เอฟซี โอนิกิริ"/>
              </a:rPr>
              <a:t>you!</a:t>
            </a:r>
          </a:p>
        </p:txBody>
      </p:sp>
      <p:sp>
        <p:nvSpPr>
          <p:cNvPr id="6" name="Freeform 6"/>
          <p:cNvSpPr/>
          <p:nvPr/>
        </p:nvSpPr>
        <p:spPr>
          <a:xfrm>
            <a:off x="12067181" y="2639225"/>
            <a:ext cx="4934063" cy="6619075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10644" y="14720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9551879" y="666223"/>
            <a:ext cx="1442327" cy="2019257"/>
          </a:xfrm>
          <a:custGeom>
            <a:avLst/>
            <a:gdLst/>
            <a:ahLst/>
            <a:cxnLst/>
            <a:rect l="l" t="t" r="r" b="b"/>
            <a:pathLst>
              <a:path w="1442327" h="2019257">
                <a:moveTo>
                  <a:pt x="0" y="0"/>
                </a:moveTo>
                <a:lnTo>
                  <a:pt x="1442326" y="0"/>
                </a:lnTo>
                <a:lnTo>
                  <a:pt x="1442326" y="2019257"/>
                </a:lnTo>
                <a:lnTo>
                  <a:pt x="0" y="2019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1481465" y="998183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1649417">
            <a:off x="13586479" y="2445717"/>
            <a:ext cx="514445" cy="720223"/>
          </a:xfrm>
          <a:custGeom>
            <a:avLst/>
            <a:gdLst/>
            <a:ahLst/>
            <a:cxnLst/>
            <a:rect l="l" t="t" r="r" b="b"/>
            <a:pathLst>
              <a:path w="514445" h="720223">
                <a:moveTo>
                  <a:pt x="0" y="0"/>
                </a:moveTo>
                <a:lnTo>
                  <a:pt x="514445" y="0"/>
                </a:lnTo>
                <a:lnTo>
                  <a:pt x="514445" y="720223"/>
                </a:lnTo>
                <a:lnTo>
                  <a:pt x="0" y="720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5050997" y="81780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5" name="Freeform 15"/>
          <p:cNvSpPr/>
          <p:nvPr/>
        </p:nvSpPr>
        <p:spPr>
          <a:xfrm rot="9638616">
            <a:off x="12144257" y="2115947"/>
            <a:ext cx="718461" cy="1005846"/>
          </a:xfrm>
          <a:custGeom>
            <a:avLst/>
            <a:gdLst/>
            <a:ahLst/>
            <a:cxnLst/>
            <a:rect l="l" t="t" r="r" b="b"/>
            <a:pathLst>
              <a:path w="718461" h="1005846">
                <a:moveTo>
                  <a:pt x="0" y="0"/>
                </a:moveTo>
                <a:lnTo>
                  <a:pt x="718461" y="0"/>
                </a:lnTo>
                <a:lnTo>
                  <a:pt x="718461" y="1005847"/>
                </a:lnTo>
                <a:lnTo>
                  <a:pt x="0" y="10058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2996407" y="6701441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35701" y="5287157"/>
            <a:ext cx="3609540" cy="4842221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13446" y="2047624"/>
            <a:ext cx="16861107" cy="781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2"/>
              </a:lnSpc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Balsamiq Sans Bold"/>
                <a:cs typeface="Times New Roman" panose="02020603050405020304" pitchFamily="18" charset="0"/>
                <a:sym typeface="Balsamiq Sans Bold"/>
              </a:rPr>
              <a:t>1.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 Bold"/>
                <a:cs typeface="Times New Roman" panose="02020603050405020304" pitchFamily="18" charset="0"/>
                <a:sym typeface="Balsamiq Sans Bold"/>
              </a:rPr>
              <a:t>Kiến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Balsamiq Sans Bold"/>
                <a:cs typeface="Times New Roman" panose="02020603050405020304" pitchFamily="18" charset="0"/>
                <a:sym typeface="Balsamiq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 Bold"/>
                <a:cs typeface="Times New Roman" panose="02020603050405020304" pitchFamily="18" charset="0"/>
                <a:sym typeface="Balsamiq Sans Bold"/>
              </a:rPr>
              <a:t>thức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Balsamiq Sans Bold"/>
                <a:cs typeface="Times New Roman" panose="02020603050405020304" pitchFamily="18" charset="0"/>
                <a:sym typeface="Balsamiq Sans Bold"/>
              </a:rPr>
              <a:t>:</a:t>
            </a:r>
          </a:p>
          <a:p>
            <a:pPr algn="just">
              <a:lnSpc>
                <a:spcPts val="3432"/>
              </a:lnSpc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hiểu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biết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bản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đặc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điểm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đặc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trưng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lực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đàn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: Khi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lực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động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vào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đồ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vật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biến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dạng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khi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lực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động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đồ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vật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trở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dạng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ban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.</a:t>
            </a:r>
          </a:p>
          <a:p>
            <a:pPr algn="just">
              <a:lnSpc>
                <a:spcPts val="3432"/>
              </a:lnSpc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biết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gọi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số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đồ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vật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lực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đàn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như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quả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bóng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dây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buộc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tóc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vòng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tay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…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biết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những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đồ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vật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bị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lõm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xuống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bị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bị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giãn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ra.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biết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phân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biệt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đồ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vật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tính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đàn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đồ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vật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tính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đàn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.</a:t>
            </a:r>
          </a:p>
          <a:p>
            <a:pPr algn="just">
              <a:lnSpc>
                <a:spcPts val="3432"/>
              </a:lnSpc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biết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dụng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lực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đàn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trong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cuộc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dụng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làm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đồ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chơi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lắc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thú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nhún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hộp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quà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ngờ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pháo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giấy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làm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gậy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tập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dục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tăng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cường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sức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khỏe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kẹp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kẹp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ảnh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kẹp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sách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vở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bút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bi,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làm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đệm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êm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hay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làm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giảm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sóc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các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phương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tiện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giao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…</a:t>
            </a:r>
          </a:p>
          <a:p>
            <a:pPr algn="l">
              <a:lnSpc>
                <a:spcPts val="3432"/>
              </a:lnSpc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Balsamiq Sans Bold"/>
                <a:cs typeface="Times New Roman" panose="02020603050405020304" pitchFamily="18" charset="0"/>
                <a:sym typeface="Balsamiq Sans Bold"/>
              </a:rPr>
              <a:t>2.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 Bold"/>
                <a:cs typeface="Times New Roman" panose="02020603050405020304" pitchFamily="18" charset="0"/>
                <a:sym typeface="Balsamiq Sans Bold"/>
              </a:rPr>
              <a:t>Kĩ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Balsamiq Sans Bold"/>
                <a:cs typeface="Times New Roman" panose="02020603050405020304" pitchFamily="18" charset="0"/>
                <a:sym typeface="Balsamiq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 Bold"/>
                <a:cs typeface="Times New Roman" panose="02020603050405020304" pitchFamily="18" charset="0"/>
                <a:sym typeface="Balsamiq Sans Bold"/>
              </a:rPr>
              <a:t>năng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Balsamiq Sans Bold"/>
                <a:cs typeface="Times New Roman" panose="02020603050405020304" pitchFamily="18" charset="0"/>
                <a:sym typeface="Balsamiq Sans Bold"/>
              </a:rPr>
              <a:t>:</a:t>
            </a:r>
          </a:p>
          <a:p>
            <a:pPr algn="l">
              <a:lnSpc>
                <a:spcPts val="3432"/>
              </a:lnSpc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Rèn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khả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năng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tập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trung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chú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ý,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ghi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nhớ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chủ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đích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.</a:t>
            </a:r>
          </a:p>
          <a:p>
            <a:pPr algn="l">
              <a:lnSpc>
                <a:spcPts val="3432"/>
              </a:lnSpc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đủ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hỏi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rõ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ràng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.</a:t>
            </a:r>
          </a:p>
          <a:p>
            <a:pPr algn="l">
              <a:lnSpc>
                <a:spcPts val="3432"/>
              </a:lnSpc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Rèn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tố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chất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khéo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léo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khi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thực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hiện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hoạt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động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.</a:t>
            </a:r>
          </a:p>
          <a:p>
            <a:pPr algn="l">
              <a:lnSpc>
                <a:spcPts val="3432"/>
              </a:lnSpc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Rèn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sự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sáng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khả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năng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hoạt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động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nhóm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thảo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luận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phán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đoán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...</a:t>
            </a:r>
          </a:p>
          <a:p>
            <a:pPr algn="l">
              <a:lnSpc>
                <a:spcPts val="3432"/>
              </a:lnSpc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Balsamiq Sans Bold"/>
                <a:cs typeface="Times New Roman" panose="02020603050405020304" pitchFamily="18" charset="0"/>
                <a:sym typeface="Balsamiq Sans Bold"/>
              </a:rPr>
              <a:t>3.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 Bold"/>
                <a:cs typeface="Times New Roman" panose="02020603050405020304" pitchFamily="18" charset="0"/>
                <a:sym typeface="Balsamiq Sans Bold"/>
              </a:rPr>
              <a:t>Giáo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Balsamiq Sans Bold"/>
                <a:cs typeface="Times New Roman" panose="02020603050405020304" pitchFamily="18" charset="0"/>
                <a:sym typeface="Balsamiq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 Bold"/>
                <a:cs typeface="Times New Roman" panose="02020603050405020304" pitchFamily="18" charset="0"/>
                <a:sym typeface="Balsamiq Sans Bold"/>
              </a:rPr>
              <a:t>dục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Balsamiq Sans Bold"/>
                <a:cs typeface="Times New Roman" panose="02020603050405020304" pitchFamily="18" charset="0"/>
                <a:sym typeface="Balsamiq Sans Bold"/>
              </a:rPr>
              <a:t>:</a:t>
            </a:r>
          </a:p>
          <a:p>
            <a:pPr algn="l">
              <a:lnSpc>
                <a:spcPts val="3432"/>
              </a:lnSpc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tích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cực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thú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tham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gia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vào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hoạt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động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.</a:t>
            </a:r>
          </a:p>
          <a:p>
            <a:pPr algn="l">
              <a:lnSpc>
                <a:spcPts val="3432"/>
              </a:lnSpc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biết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giữ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gìn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vệ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sinh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sạch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.</a:t>
            </a:r>
          </a:p>
          <a:p>
            <a:pPr algn="l">
              <a:lnSpc>
                <a:spcPts val="3432"/>
              </a:lnSpc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Biết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yêu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quý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giữ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gìn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sản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phẩm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mình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ra.</a:t>
            </a:r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ea typeface="Balsamiq Sans"/>
              <a:cs typeface="Times New Roman" panose="02020603050405020304" pitchFamily="18" charset="0"/>
              <a:sym typeface="Balsamiq Sans"/>
            </a:endParaRPr>
          </a:p>
          <a:p>
            <a:pPr algn="l">
              <a:lnSpc>
                <a:spcPts val="3432"/>
              </a:lnSpc>
            </a:pPr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ea typeface="Balsamiq Sans"/>
              <a:cs typeface="Times New Roman" panose="02020603050405020304" pitchFamily="18" charset="0"/>
              <a:sym typeface="Balsamiq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63809" y="1022600"/>
            <a:ext cx="8074889" cy="847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7"/>
              </a:lnSpc>
            </a:pPr>
            <a:r>
              <a:rPr lang="en-US" sz="7394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Mục</a:t>
            </a:r>
            <a:r>
              <a:rPr lang="en-US" sz="7394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7394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đích</a:t>
            </a:r>
            <a:r>
              <a:rPr lang="en-US" sz="7394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7394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yêu</a:t>
            </a:r>
            <a:r>
              <a:rPr lang="en-US" sz="7394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7394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cầu</a:t>
            </a:r>
            <a:endParaRPr lang="en-US" sz="7394" b="1" dirty="0">
              <a:solidFill>
                <a:srgbClr val="FF3131"/>
              </a:solidFill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</p:txBody>
      </p:sp>
      <p:sp>
        <p:nvSpPr>
          <p:cNvPr id="10" name="Freeform 10"/>
          <p:cNvSpPr/>
          <p:nvPr/>
        </p:nvSpPr>
        <p:spPr>
          <a:xfrm rot="-2891178">
            <a:off x="418350" y="264374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9" y="0"/>
                </a:lnTo>
                <a:lnTo>
                  <a:pt x="1423569" y="1528652"/>
                </a:lnTo>
                <a:lnTo>
                  <a:pt x="0" y="15286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1" name="Freeform 11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2" name="Freeform 12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44760" r="-44673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77361" y="7974292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4134" y="983056"/>
            <a:ext cx="4679573" cy="2987909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TextBox 7"/>
          <p:cNvSpPr txBox="1"/>
          <p:nvPr/>
        </p:nvSpPr>
        <p:spPr>
          <a:xfrm rot="-10627">
            <a:off x="4357394" y="3625269"/>
            <a:ext cx="9918446" cy="93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17"/>
              </a:lnSpc>
            </a:pPr>
            <a:r>
              <a:rPr lang="en-US" sz="82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1. </a:t>
            </a:r>
            <a:r>
              <a:rPr lang="en-US" sz="82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Ổn</a:t>
            </a:r>
            <a:r>
              <a:rPr lang="en-US" sz="82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82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định</a:t>
            </a:r>
            <a:r>
              <a:rPr lang="en-US" sz="82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82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tổ</a:t>
            </a:r>
            <a:r>
              <a:rPr lang="en-US" sz="82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82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chức</a:t>
            </a:r>
            <a:endParaRPr lang="en-US" sz="8201" b="1" dirty="0">
              <a:solidFill>
                <a:srgbClr val="FF3131"/>
              </a:solidFill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405315" y="7438937"/>
            <a:ext cx="3987514" cy="2848063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b="-8978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51088" y="5512397"/>
            <a:ext cx="15447166" cy="162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7"/>
              </a:lnSpc>
            </a:pPr>
            <a:r>
              <a:rPr lang="en-US" sz="4899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Cô</a:t>
            </a:r>
            <a:r>
              <a:rPr lang="en-US" sz="4899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899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và</a:t>
            </a:r>
            <a:r>
              <a:rPr lang="en-US" sz="4899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899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trẻ</a:t>
            </a:r>
            <a:r>
              <a:rPr lang="en-US" sz="4899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899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hát</a:t>
            </a:r>
            <a:r>
              <a:rPr lang="en-US" sz="4899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4899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vận</a:t>
            </a:r>
            <a:r>
              <a:rPr lang="en-US" sz="4899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899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động</a:t>
            </a:r>
            <a:r>
              <a:rPr lang="en-US" sz="4899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899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theo</a:t>
            </a:r>
            <a:r>
              <a:rPr lang="en-US" sz="4899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899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bài</a:t>
            </a:r>
            <a:r>
              <a:rPr lang="en-US" sz="4899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899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hát</a:t>
            </a:r>
            <a:r>
              <a:rPr lang="en-US" sz="4899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“A Ram Sam </a:t>
            </a:r>
            <a:r>
              <a:rPr lang="en-US" sz="4899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Sam</a:t>
            </a:r>
            <a:r>
              <a:rPr lang="en-US" sz="4899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” </a:t>
            </a:r>
          </a:p>
          <a:p>
            <a:pPr algn="ctr">
              <a:lnSpc>
                <a:spcPts val="6467"/>
              </a:lnSpc>
            </a:pPr>
            <a:r>
              <a:rPr lang="en-US" sz="4899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- </a:t>
            </a:r>
            <a:r>
              <a:rPr lang="en-US" sz="4899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Nhạc</a:t>
            </a:r>
            <a:r>
              <a:rPr lang="en-US" sz="4899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899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nước</a:t>
            </a:r>
            <a:r>
              <a:rPr lang="en-US" sz="4899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899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ngoài</a:t>
            </a:r>
            <a:endParaRPr lang="en-US" sz="4899" dirty="0">
              <a:solidFill>
                <a:srgbClr val="5B4A3B"/>
              </a:solidFill>
              <a:latin typeface="Times New Roman" panose="02020603050405020304" pitchFamily="18" charset="0"/>
              <a:ea typeface="Balsamiq Sans"/>
              <a:cs typeface="Times New Roman" panose="02020603050405020304" pitchFamily="18" charset="0"/>
              <a:sym typeface="Balsamiq San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6230451" y="1453698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77916" y="2153221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921663" b="-583763"/>
            </a:stretch>
          </a:blipFill>
        </p:spPr>
      </p:sp>
      <p:pic>
        <p:nvPicPr>
          <p:cNvPr id="13" name="TRÒ CHƠI VẬN ĐỘNG A Ram Sam Sam">
            <a:hlinkClick r:id="" action="ppaction://media"/>
            <a:extLst>
              <a:ext uri="{FF2B5EF4-FFF2-40B4-BE49-F238E27FC236}">
                <a16:creationId xmlns:a16="http://schemas.microsoft.com/office/drawing/2014/main" xmlns="" id="{3DE206A9-3C91-2AD4-2860-5F2A318F2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45200" y="688944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 rot="9985">
            <a:off x="1029770" y="3150709"/>
            <a:ext cx="16496275" cy="718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</a:pPr>
            <a:r>
              <a:rPr lang="en-US" sz="63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2. </a:t>
            </a:r>
            <a:r>
              <a:rPr lang="en-US" sz="63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Phương</a:t>
            </a:r>
            <a:r>
              <a:rPr lang="en-US" sz="63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63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pháp</a:t>
            </a:r>
            <a:r>
              <a:rPr lang="en-US" sz="63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, </a:t>
            </a:r>
            <a:r>
              <a:rPr lang="en-US" sz="63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hình</a:t>
            </a:r>
            <a:r>
              <a:rPr lang="en-US" sz="63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63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thức</a:t>
            </a:r>
            <a:r>
              <a:rPr lang="en-US" sz="63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63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tổ</a:t>
            </a:r>
            <a:r>
              <a:rPr lang="en-US" sz="63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63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chức</a:t>
            </a:r>
            <a:endParaRPr lang="en-US" sz="6301" b="1" dirty="0">
              <a:solidFill>
                <a:srgbClr val="FF3131"/>
              </a:solidFill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32090" y="4417122"/>
            <a:ext cx="13691634" cy="1098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15"/>
              </a:lnSpc>
            </a:pPr>
            <a:r>
              <a:rPr lang="en-US" sz="6600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Khám</a:t>
            </a:r>
            <a:r>
              <a:rPr lang="en-US" sz="6600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600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phá</a:t>
            </a:r>
            <a:r>
              <a:rPr lang="en-US" sz="6600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600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sự</a:t>
            </a:r>
            <a:r>
              <a:rPr lang="en-US" sz="6600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600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kỳ</a:t>
            </a:r>
            <a:r>
              <a:rPr lang="en-US" sz="6600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600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diệu</a:t>
            </a:r>
            <a:r>
              <a:rPr lang="en-US" sz="6600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600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của</a:t>
            </a:r>
            <a:r>
              <a:rPr lang="en-US" sz="6600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600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lực</a:t>
            </a:r>
            <a:r>
              <a:rPr lang="en-US" sz="6600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600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đàn</a:t>
            </a:r>
            <a:r>
              <a:rPr lang="en-US" sz="6600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600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hồi</a:t>
            </a:r>
            <a:endParaRPr lang="en-US" sz="6600" spc="210" dirty="0">
              <a:solidFill>
                <a:srgbClr val="5B4A3B"/>
              </a:solidFill>
              <a:latin typeface="Times New Roman" panose="02020603050405020304" pitchFamily="18" charset="0"/>
              <a:ea typeface="Balsamiq Sans"/>
              <a:cs typeface="Times New Roman" panose="02020603050405020304" pitchFamily="18" charset="0"/>
              <a:sym typeface="Balsamiq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10" name="Freeform 10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14" name="Freeform 14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753958" b="-421015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21700" y="1599674"/>
            <a:ext cx="3437600" cy="9026520"/>
          </a:xfrm>
          <a:custGeom>
            <a:avLst/>
            <a:gdLst/>
            <a:ahLst/>
            <a:cxnLst/>
            <a:rect l="l" t="t" r="r" b="b"/>
            <a:pathLst>
              <a:path w="3437600" h="9026520">
                <a:moveTo>
                  <a:pt x="0" y="0"/>
                </a:moveTo>
                <a:lnTo>
                  <a:pt x="3437600" y="0"/>
                </a:lnTo>
                <a:lnTo>
                  <a:pt x="3437600" y="9026519"/>
                </a:lnTo>
                <a:lnTo>
                  <a:pt x="0" y="902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14863" y="3388088"/>
            <a:ext cx="12106837" cy="231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5"/>
              </a:lnSpc>
            </a:pPr>
            <a:r>
              <a:rPr lang="en-US" sz="7791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Phân</a:t>
            </a:r>
            <a:r>
              <a:rPr lang="en-US" sz="7791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7791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loại</a:t>
            </a:r>
            <a:r>
              <a:rPr lang="en-US" sz="7791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7791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đồ</a:t>
            </a:r>
            <a:r>
              <a:rPr lang="en-US" sz="7791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7791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vật</a:t>
            </a:r>
            <a:r>
              <a:rPr lang="en-US" sz="7791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7791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có</a:t>
            </a:r>
            <a:r>
              <a:rPr lang="en-US" sz="7791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7791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tính</a:t>
            </a:r>
            <a:r>
              <a:rPr lang="en-US" sz="7791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7791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đàn</a:t>
            </a:r>
            <a:r>
              <a:rPr lang="en-US" sz="7791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7791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hồi</a:t>
            </a:r>
            <a:r>
              <a:rPr lang="en-US" sz="7791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7791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và</a:t>
            </a:r>
            <a:r>
              <a:rPr lang="en-US" sz="7791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7791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không</a:t>
            </a:r>
            <a:r>
              <a:rPr lang="en-US" sz="7791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7791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đàn</a:t>
            </a:r>
            <a:r>
              <a:rPr lang="en-US" sz="7791" spc="21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7791" spc="21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hồi</a:t>
            </a:r>
            <a:endParaRPr lang="en-US" sz="7791" spc="210" dirty="0">
              <a:solidFill>
                <a:srgbClr val="5B4A3B"/>
              </a:solidFill>
              <a:latin typeface="Times New Roman" panose="02020603050405020304" pitchFamily="18" charset="0"/>
              <a:ea typeface="Balsamiq Sans"/>
              <a:cs typeface="Times New Roman" panose="02020603050405020304" pitchFamily="18" charset="0"/>
              <a:sym typeface="Balsamiq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466523" y="7461252"/>
            <a:ext cx="2355178" cy="2183892"/>
          </a:xfrm>
          <a:custGeom>
            <a:avLst/>
            <a:gdLst/>
            <a:ahLst/>
            <a:cxnLst/>
            <a:rect l="l" t="t" r="r" b="b"/>
            <a:pathLst>
              <a:path w="2355178" h="2183892">
                <a:moveTo>
                  <a:pt x="0" y="0"/>
                </a:moveTo>
                <a:lnTo>
                  <a:pt x="2355177" y="0"/>
                </a:lnTo>
                <a:lnTo>
                  <a:pt x="2355177" y="2183892"/>
                </a:lnTo>
                <a:lnTo>
                  <a:pt x="0" y="21838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11345" y="7461252"/>
            <a:ext cx="2355178" cy="2183892"/>
          </a:xfrm>
          <a:custGeom>
            <a:avLst/>
            <a:gdLst/>
            <a:ahLst/>
            <a:cxnLst/>
            <a:rect l="l" t="t" r="r" b="b"/>
            <a:pathLst>
              <a:path w="2355178" h="2183892">
                <a:moveTo>
                  <a:pt x="0" y="0"/>
                </a:moveTo>
                <a:lnTo>
                  <a:pt x="2355178" y="0"/>
                </a:lnTo>
                <a:lnTo>
                  <a:pt x="2355178" y="2183892"/>
                </a:lnTo>
                <a:lnTo>
                  <a:pt x="0" y="21838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259300" y="7504796"/>
            <a:ext cx="2355178" cy="2183892"/>
          </a:xfrm>
          <a:custGeom>
            <a:avLst/>
            <a:gdLst/>
            <a:ahLst/>
            <a:cxnLst/>
            <a:rect l="l" t="t" r="r" b="b"/>
            <a:pathLst>
              <a:path w="2355178" h="2183892">
                <a:moveTo>
                  <a:pt x="0" y="0"/>
                </a:moveTo>
                <a:lnTo>
                  <a:pt x="2355178" y="0"/>
                </a:lnTo>
                <a:lnTo>
                  <a:pt x="2355178" y="2183892"/>
                </a:lnTo>
                <a:lnTo>
                  <a:pt x="0" y="21838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3146">
            <a:off x="16655491" y="156692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0" y="0"/>
                </a:moveTo>
                <a:lnTo>
                  <a:pt x="3265018" y="0"/>
                </a:lnTo>
                <a:lnTo>
                  <a:pt x="3265018" y="3385718"/>
                </a:lnTo>
                <a:lnTo>
                  <a:pt x="0" y="3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57917" y="605359"/>
            <a:ext cx="2368293" cy="2670320"/>
            <a:chOff x="0" y="0"/>
            <a:chExt cx="3157724" cy="3560426"/>
          </a:xfrm>
        </p:grpSpPr>
        <p:sp>
          <p:nvSpPr>
            <p:cNvPr id="7" name="Freeform 7"/>
            <p:cNvSpPr/>
            <p:nvPr/>
          </p:nvSpPr>
          <p:spPr>
            <a:xfrm>
              <a:off x="1595944" y="1289490"/>
              <a:ext cx="1561780" cy="1677065"/>
            </a:xfrm>
            <a:custGeom>
              <a:avLst/>
              <a:gdLst/>
              <a:ahLst/>
              <a:cxnLst/>
              <a:rect l="l" t="t" r="r" b="b"/>
              <a:pathLst>
                <a:path w="1561780" h="1677065">
                  <a:moveTo>
                    <a:pt x="0" y="0"/>
                  </a:moveTo>
                  <a:lnTo>
                    <a:pt x="1561780" y="0"/>
                  </a:lnTo>
                  <a:lnTo>
                    <a:pt x="1561780" y="1677065"/>
                  </a:lnTo>
                  <a:lnTo>
                    <a:pt x="0" y="1677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94794" y="0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2180802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5088752" y="811979"/>
            <a:ext cx="1671885" cy="2463700"/>
            <a:chOff x="0" y="0"/>
            <a:chExt cx="2229180" cy="3284933"/>
          </a:xfrm>
        </p:grpSpPr>
        <p:sp>
          <p:nvSpPr>
            <p:cNvPr id="11" name="Freeform 11"/>
            <p:cNvSpPr/>
            <p:nvPr/>
          </p:nvSpPr>
          <p:spPr>
            <a:xfrm>
              <a:off x="1403166" y="1887891"/>
              <a:ext cx="826014" cy="1397041"/>
            </a:xfrm>
            <a:custGeom>
              <a:avLst/>
              <a:gdLst/>
              <a:ahLst/>
              <a:cxnLst/>
              <a:rect l="l" t="t" r="r" b="b"/>
              <a:pathLst>
                <a:path w="826014" h="1397041">
                  <a:moveTo>
                    <a:pt x="0" y="0"/>
                  </a:moveTo>
                  <a:lnTo>
                    <a:pt x="826014" y="0"/>
                  </a:lnTo>
                  <a:lnTo>
                    <a:pt x="826014" y="1397042"/>
                  </a:lnTo>
                  <a:lnTo>
                    <a:pt x="0" y="1397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523224" cy="1635663"/>
            </a:xfrm>
            <a:custGeom>
              <a:avLst/>
              <a:gdLst/>
              <a:ahLst/>
              <a:cxnLst/>
              <a:rect l="l" t="t" r="r" b="b"/>
              <a:pathLst>
                <a:path w="1523224" h="1635663">
                  <a:moveTo>
                    <a:pt x="0" y="0"/>
                  </a:moveTo>
                  <a:lnTo>
                    <a:pt x="1523224" y="0"/>
                  </a:lnTo>
                  <a:lnTo>
                    <a:pt x="1523224" y="1635663"/>
                  </a:lnTo>
                  <a:lnTo>
                    <a:pt x="0" y="1635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246415" t="-129667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-823146" flipH="1">
            <a:off x="-1577861" y="6723344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227725" y="3761287"/>
            <a:ext cx="5246370" cy="524637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8"/>
              <a:stretch>
                <a:fillRect l="-31192" r="-60444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 rot="-10627">
            <a:off x="6476451" y="1045224"/>
            <a:ext cx="4962775" cy="964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3"/>
              </a:lnSpc>
            </a:pPr>
            <a:r>
              <a:rPr lang="en-US" sz="84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Mở</a:t>
            </a:r>
            <a:r>
              <a:rPr lang="en-US" sz="84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84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rộng</a:t>
            </a:r>
            <a:endParaRPr lang="en-US" sz="8401" b="1" dirty="0">
              <a:solidFill>
                <a:srgbClr val="FF3131"/>
              </a:solidFill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904023" y="2181165"/>
            <a:ext cx="12106837" cy="1094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0"/>
              </a:lnSpc>
            </a:pPr>
            <a:r>
              <a:rPr lang="en-US" sz="7291" spc="196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Trong </a:t>
            </a:r>
            <a:r>
              <a:rPr lang="en-US" sz="7291" spc="196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thể</a:t>
            </a:r>
            <a:r>
              <a:rPr lang="en-US" sz="7291" spc="196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7291" spc="196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thao</a:t>
            </a:r>
            <a:endParaRPr lang="en-US" sz="7291" spc="196" dirty="0">
              <a:solidFill>
                <a:srgbClr val="5B4A3B"/>
              </a:solidFill>
              <a:latin typeface="Times New Roman" panose="02020603050405020304" pitchFamily="18" charset="0"/>
              <a:ea typeface="Balsamiq Sans"/>
              <a:cs typeface="Times New Roman" panose="02020603050405020304" pitchFamily="18" charset="0"/>
              <a:sym typeface="Balsamiq Sans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6807700" y="3881282"/>
            <a:ext cx="5246370" cy="524637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2387675" y="4011930"/>
            <a:ext cx="5246370" cy="524637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0"/>
              <a:stretch>
                <a:fillRect t="-12358" b="-1235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880872" y="6498327"/>
            <a:ext cx="5179451" cy="7577345"/>
          </a:xfrm>
          <a:custGeom>
            <a:avLst/>
            <a:gdLst/>
            <a:ahLst/>
            <a:cxnLst/>
            <a:rect l="l" t="t" r="r" b="b"/>
            <a:pathLst>
              <a:path w="5179451" h="7577345">
                <a:moveTo>
                  <a:pt x="5179451" y="0"/>
                </a:moveTo>
                <a:lnTo>
                  <a:pt x="0" y="0"/>
                </a:lnTo>
                <a:lnTo>
                  <a:pt x="0" y="7577346"/>
                </a:lnTo>
                <a:lnTo>
                  <a:pt x="5179451" y="7577346"/>
                </a:lnTo>
                <a:lnTo>
                  <a:pt x="51794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79364" y="864250"/>
            <a:ext cx="3467643" cy="2418680"/>
            <a:chOff x="0" y="0"/>
            <a:chExt cx="4623524" cy="3224907"/>
          </a:xfrm>
        </p:grpSpPr>
        <p:sp>
          <p:nvSpPr>
            <p:cNvPr id="7" name="Freeform 7"/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3559165" y="6210286"/>
            <a:ext cx="4049229" cy="4703579"/>
          </a:xfrm>
          <a:custGeom>
            <a:avLst/>
            <a:gdLst/>
            <a:ahLst/>
            <a:cxnLst/>
            <a:rect l="l" t="t" r="r" b="b"/>
            <a:pathLst>
              <a:path w="4049229" h="4703579">
                <a:moveTo>
                  <a:pt x="0" y="0"/>
                </a:moveTo>
                <a:lnTo>
                  <a:pt x="4049229" y="0"/>
                </a:lnTo>
                <a:lnTo>
                  <a:pt x="4049229" y="4703579"/>
                </a:lnTo>
                <a:lnTo>
                  <a:pt x="0" y="470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12569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785869" y="641856"/>
            <a:ext cx="2621248" cy="2970105"/>
            <a:chOff x="0" y="0"/>
            <a:chExt cx="3494998" cy="3960140"/>
          </a:xfrm>
        </p:grpSpPr>
        <p:sp>
          <p:nvSpPr>
            <p:cNvPr id="12" name="Freeform 12"/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 rot="-10627">
            <a:off x="6476451" y="1045224"/>
            <a:ext cx="4962775" cy="964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3"/>
              </a:lnSpc>
            </a:pPr>
            <a:r>
              <a:rPr lang="en-US" sz="84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Mở</a:t>
            </a:r>
            <a:r>
              <a:rPr lang="en-US" sz="84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84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rộng</a:t>
            </a:r>
            <a:endParaRPr lang="en-US" sz="8401" b="1" dirty="0">
              <a:solidFill>
                <a:srgbClr val="FF3131"/>
              </a:solidFill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11777" y="2145959"/>
            <a:ext cx="14864447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7"/>
              </a:lnSpc>
            </a:pPr>
            <a:r>
              <a:rPr lang="en-US" sz="6391" spc="17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Trong </a:t>
            </a:r>
            <a:r>
              <a:rPr lang="en-US" sz="6391" spc="17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đời</a:t>
            </a:r>
            <a:r>
              <a:rPr lang="en-US" sz="6391" spc="17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391" spc="17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sống</a:t>
            </a:r>
            <a:r>
              <a:rPr lang="en-US" sz="6391" spc="17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391" spc="17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hàng</a:t>
            </a:r>
            <a:r>
              <a:rPr lang="en-US" sz="6391" spc="17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391" spc="17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ngày</a:t>
            </a:r>
            <a:endParaRPr lang="en-US" sz="6391" spc="172" dirty="0">
              <a:solidFill>
                <a:srgbClr val="5B4A3B"/>
              </a:solidFill>
              <a:latin typeface="Times New Roman" panose="02020603050405020304" pitchFamily="18" charset="0"/>
              <a:ea typeface="Balsamiq Sans"/>
              <a:cs typeface="Times New Roman" panose="02020603050405020304" pitchFamily="18" charset="0"/>
              <a:sym typeface="Balsamiq Sans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227725" y="3761287"/>
            <a:ext cx="5246370" cy="524637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4"/>
              <a:stretch>
                <a:fillRect l="-1329" r="-1329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6807700" y="3881282"/>
            <a:ext cx="5246370" cy="524637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5"/>
              <a:stretch>
                <a:fillRect l="-925" r="-925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2387675" y="4011930"/>
            <a:ext cx="5246370" cy="524637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15399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7" name="Freeform 7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10" name="Freeform 10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H="1">
            <a:off x="14564273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sp>
        <p:nvSpPr>
          <p:cNvPr id="13" name="TextBox 13"/>
          <p:cNvSpPr txBox="1"/>
          <p:nvPr/>
        </p:nvSpPr>
        <p:spPr>
          <a:xfrm rot="-10627">
            <a:off x="6476451" y="1045224"/>
            <a:ext cx="4962775" cy="964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3"/>
              </a:lnSpc>
            </a:pPr>
            <a:r>
              <a:rPr lang="en-US" sz="84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Mở</a:t>
            </a:r>
            <a:r>
              <a:rPr lang="en-US" sz="84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84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rộng</a:t>
            </a:r>
            <a:endParaRPr lang="en-US" sz="8401" b="1" dirty="0">
              <a:solidFill>
                <a:srgbClr val="FF3131"/>
              </a:solidFill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11777" y="2145959"/>
            <a:ext cx="14864447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7"/>
              </a:lnSpc>
            </a:pPr>
            <a:r>
              <a:rPr lang="en-US" sz="6391" spc="17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Trong </a:t>
            </a:r>
            <a:r>
              <a:rPr lang="en-US" sz="6391" spc="17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đời</a:t>
            </a:r>
            <a:r>
              <a:rPr lang="en-US" sz="6391" spc="17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391" spc="17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sống</a:t>
            </a:r>
            <a:r>
              <a:rPr lang="en-US" sz="6391" spc="17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391" spc="17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hàng</a:t>
            </a:r>
            <a:r>
              <a:rPr lang="en-US" sz="6391" spc="17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391" spc="17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ngày</a:t>
            </a:r>
            <a:endParaRPr lang="en-US" sz="6391" spc="172" dirty="0">
              <a:solidFill>
                <a:srgbClr val="5B4A3B"/>
              </a:solidFill>
              <a:latin typeface="Times New Roman" panose="02020603050405020304" pitchFamily="18" charset="0"/>
              <a:ea typeface="Balsamiq Sans"/>
              <a:cs typeface="Times New Roman" panose="02020603050405020304" pitchFamily="18" charset="0"/>
              <a:sym typeface="Balsamiq Sans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227725" y="3761287"/>
            <a:ext cx="5246370" cy="524637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1"/>
              <a:stretch>
                <a:fillRect l="-25136" r="-2513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6807700" y="3881282"/>
            <a:ext cx="5246370" cy="524637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2387675" y="4011930"/>
            <a:ext cx="5246370" cy="524637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15399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7" name="Freeform 7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10" name="Freeform 10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H="1">
            <a:off x="14564273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sp>
        <p:nvSpPr>
          <p:cNvPr id="13" name="TextBox 13"/>
          <p:cNvSpPr txBox="1"/>
          <p:nvPr/>
        </p:nvSpPr>
        <p:spPr>
          <a:xfrm rot="-10627">
            <a:off x="6476451" y="1045224"/>
            <a:ext cx="4962775" cy="964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3"/>
              </a:lnSpc>
            </a:pPr>
            <a:r>
              <a:rPr lang="en-US" sz="84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Mở</a:t>
            </a:r>
            <a:r>
              <a:rPr lang="en-US" sz="8401" b="1" dirty="0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8401" b="1" dirty="0" err="1">
                <a:solidFill>
                  <a:srgbClr val="FF313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rộng</a:t>
            </a:r>
            <a:endParaRPr lang="en-US" sz="8401" b="1" dirty="0">
              <a:solidFill>
                <a:srgbClr val="FF3131"/>
              </a:solidFill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11777" y="2145959"/>
            <a:ext cx="14864447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7"/>
              </a:lnSpc>
            </a:pPr>
            <a:r>
              <a:rPr lang="en-US" sz="6391" spc="17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Trong </a:t>
            </a:r>
            <a:r>
              <a:rPr lang="en-US" sz="6391" spc="17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đời</a:t>
            </a:r>
            <a:r>
              <a:rPr lang="en-US" sz="6391" spc="17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391" spc="17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sống</a:t>
            </a:r>
            <a:r>
              <a:rPr lang="en-US" sz="6391" spc="17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391" spc="17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hàng</a:t>
            </a:r>
            <a:r>
              <a:rPr lang="en-US" sz="6391" spc="172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6391" spc="172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ngày</a:t>
            </a:r>
            <a:endParaRPr lang="en-US" sz="6391" spc="172" dirty="0">
              <a:solidFill>
                <a:srgbClr val="5B4A3B"/>
              </a:solidFill>
              <a:latin typeface="Times New Roman" panose="02020603050405020304" pitchFamily="18" charset="0"/>
              <a:ea typeface="Balsamiq Sans"/>
              <a:cs typeface="Times New Roman" panose="02020603050405020304" pitchFamily="18" charset="0"/>
              <a:sym typeface="Balsamiq Sans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227725" y="3761287"/>
            <a:ext cx="5246370" cy="524637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6807700" y="3881282"/>
            <a:ext cx="5246370" cy="524637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2387675" y="4011930"/>
            <a:ext cx="5246370" cy="524637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460</Words>
  <Application>Microsoft Office PowerPoint</Application>
  <PresentationFormat>Custom</PresentationFormat>
  <Paragraphs>41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DejaVu Serif Bold Italics</vt:lpstr>
      <vt:lpstr>Paytone One</vt:lpstr>
      <vt:lpstr>Times New Roman</vt:lpstr>
      <vt:lpstr>เอฟซี โอนิกิริ</vt:lpstr>
      <vt:lpstr>Calibri</vt:lpstr>
      <vt:lpstr>DejaVu Serif Bold</vt:lpstr>
      <vt:lpstr>Balsamiq Sans</vt:lpstr>
      <vt:lpstr>Balsamiq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HOA TRẠNG NGUYÊN</dc:title>
  <cp:lastModifiedBy>VAN THU CX</cp:lastModifiedBy>
  <cp:revision>4</cp:revision>
  <dcterms:created xsi:type="dcterms:W3CDTF">2006-08-16T00:00:00Z</dcterms:created>
  <dcterms:modified xsi:type="dcterms:W3CDTF">2024-12-02T02:07:00Z</dcterms:modified>
  <dc:identifier>DAGUhnIxedI</dc:identifier>
</cp:coreProperties>
</file>