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1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7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2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7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5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D1CB7-724C-4433-8843-86155973561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microsoft.com/office/2007/relationships/hdphoto" Target="../media/hdphoto2.wdp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9"/>
            <a:ext cx="12192000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466036" y="414670"/>
            <a:ext cx="525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ỦY BAN NHÂN DÂN QUẬN LONG BIÊN </a:t>
            </a:r>
          </a:p>
          <a:p>
            <a:pPr algn="ctr"/>
            <a:r>
              <a:rPr lang="vi-VN" b="1" dirty="0" smtClean="0"/>
              <a:t>TRƯỜNG MẦM NON CỰ KHỐI  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842976" y="1882952"/>
            <a:ext cx="85060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 </a:t>
            </a:r>
            <a:endParaRPr lang="en-US" sz="3200" dirty="0" smtClean="0">
              <a:solidFill>
                <a:srgbClr val="7030A0"/>
              </a:solidFill>
              <a:latin typeface="Arian"/>
            </a:endParaRP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Arian"/>
              </a:rPr>
              <a:t>Đề</a:t>
            </a:r>
            <a:r>
              <a:rPr lang="en-US" sz="3600" dirty="0" smtClean="0">
                <a:solidFill>
                  <a:srgbClr val="7030A0"/>
                </a:solidFill>
                <a:latin typeface="Arian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n"/>
              </a:rPr>
              <a:t>tài</a:t>
            </a:r>
            <a:r>
              <a:rPr lang="en-US" sz="3600" dirty="0" smtClean="0">
                <a:solidFill>
                  <a:srgbClr val="7030A0"/>
                </a:solidFill>
                <a:latin typeface="Arian"/>
              </a:rPr>
              <a:t> : </a:t>
            </a:r>
            <a:r>
              <a:rPr lang="en-US" sz="3600" dirty="0" err="1" smtClean="0">
                <a:solidFill>
                  <a:srgbClr val="7030A0"/>
                </a:solidFill>
                <a:latin typeface="Arian"/>
              </a:rPr>
              <a:t>truyện</a:t>
            </a:r>
            <a:r>
              <a:rPr lang="en-US" sz="3600" dirty="0" smtClean="0">
                <a:solidFill>
                  <a:srgbClr val="7030A0"/>
                </a:solidFill>
                <a:latin typeface="Arian"/>
              </a:rPr>
              <a:t> </a:t>
            </a:r>
            <a:r>
              <a:rPr lang="vi-VN" sz="3600" dirty="0" smtClean="0">
                <a:solidFill>
                  <a:srgbClr val="7030A0"/>
                </a:solidFill>
                <a:latin typeface="Arian"/>
              </a:rPr>
              <a:t>Một bó hoa tươi thắm</a:t>
            </a: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Người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thực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hiện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vi-VN" sz="3600" dirty="0" smtClean="0">
                <a:solidFill>
                  <a:srgbClr val="7030A0"/>
                </a:solidFill>
              </a:rPr>
              <a:t>: </a:t>
            </a:r>
            <a:r>
              <a:rPr lang="vi-VN" sz="3600" dirty="0" smtClean="0">
                <a:solidFill>
                  <a:srgbClr val="7030A0"/>
                </a:solidFill>
              </a:rPr>
              <a:t>Đào Thị </a:t>
            </a:r>
            <a:r>
              <a:rPr lang="vi-VN" sz="3600" dirty="0" smtClean="0">
                <a:solidFill>
                  <a:srgbClr val="7030A0"/>
                </a:solidFill>
              </a:rPr>
              <a:t>Lệ</a:t>
            </a:r>
            <a:endParaRPr lang="en-US" sz="3600" dirty="0" smtClean="0">
              <a:solidFill>
                <a:srgbClr val="7030A0"/>
              </a:solidFill>
            </a:endParaRP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Đối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tượng</a:t>
            </a:r>
            <a:r>
              <a:rPr lang="en-US" sz="3600" dirty="0" smtClean="0">
                <a:solidFill>
                  <a:srgbClr val="7030A0"/>
                </a:solidFill>
              </a:rPr>
              <a:t> : 4- 5 </a:t>
            </a:r>
            <a:r>
              <a:rPr lang="en-US" sz="3600" dirty="0" err="1" smtClean="0">
                <a:solidFill>
                  <a:srgbClr val="7030A0"/>
                </a:solidFill>
              </a:rPr>
              <a:t>tuổi</a:t>
            </a:r>
            <a:r>
              <a:rPr lang="en-US" sz="3600" dirty="0" smtClean="0">
                <a:solidFill>
                  <a:srgbClr val="7030A0"/>
                </a:solidFill>
              </a:rPr>
              <a:t> ( </a:t>
            </a:r>
            <a:r>
              <a:rPr lang="en-US" sz="3600" dirty="0" err="1" smtClean="0">
                <a:solidFill>
                  <a:srgbClr val="7030A0"/>
                </a:solidFill>
              </a:rPr>
              <a:t>Mẫu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giáo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nhỡ</a:t>
            </a:r>
            <a:r>
              <a:rPr lang="en-US" sz="3600" dirty="0" smtClean="0">
                <a:solidFill>
                  <a:srgbClr val="7030A0"/>
                </a:solidFill>
              </a:rPr>
              <a:t> B1)</a:t>
            </a:r>
            <a:r>
              <a:rPr lang="vi-VN" sz="3600" dirty="0" smtClean="0">
                <a:solidFill>
                  <a:srgbClr val="7030A0"/>
                </a:solidFill>
              </a:rPr>
              <a:t> </a:t>
            </a:r>
            <a:endParaRPr lang="vi-VN" sz="3600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658" y="2547533"/>
            <a:ext cx="4818419" cy="423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02689" y="1701209"/>
            <a:ext cx="620941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tên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34047" y="3104707"/>
            <a:ext cx="3806456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Bó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hoa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xinh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đẹp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34047" y="4316818"/>
            <a:ext cx="4965404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Một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bó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hoa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tươi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thắm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2902689" y="3104707"/>
            <a:ext cx="765545" cy="776178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902689" y="4315629"/>
            <a:ext cx="765545" cy="776177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4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69311" y="1499191"/>
            <a:ext cx="932475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Trong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truyện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 </a:t>
            </a:r>
            <a:r>
              <a:rPr lang="en-US" sz="4400" dirty="0" err="1" smtClean="0">
                <a:solidFill>
                  <a:srgbClr val="FF0000"/>
                </a:solidFill>
              </a:rPr>
              <a:t>nhân</a:t>
            </a:r>
            <a:r>
              <a:rPr lang="en-US" sz="4400" dirty="0" smtClean="0">
                <a:solidFill>
                  <a:srgbClr val="FF0000"/>
                </a:solidFill>
              </a:rPr>
              <a:t>  </a:t>
            </a:r>
            <a:r>
              <a:rPr lang="en-US" sz="4400" dirty="0" err="1" smtClean="0">
                <a:solidFill>
                  <a:srgbClr val="FF0000"/>
                </a:solidFill>
              </a:rPr>
              <a:t>vật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nào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19" y="2753070"/>
            <a:ext cx="1899351" cy="1955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552" y1="3581" x2="60920" y2="17391"/>
                        <a14:foregroundMark x1="58621" y1="1535" x2="71264" y2="10742"/>
                        <a14:foregroundMark x1="62356" y1="27621" x2="66954" y2="35038"/>
                        <a14:foregroundMark x1="79310" y1="28389" x2="84770" y2="31202"/>
                        <a14:foregroundMark x1="85920" y1="26854" x2="86207" y2="26854"/>
                        <a14:foregroundMark x1="10057" y1="95652" x2="16667" y2="95652"/>
                        <a14:foregroundMark x1="27874" y1="93606" x2="35345" y2="92072"/>
                        <a14:foregroundMark x1="42529" y1="91049" x2="48851" y2="96164"/>
                        <a14:foregroundMark x1="72126" y1="48593" x2="84770" y2="51407"/>
                        <a14:foregroundMark x1="56609" y1="93095" x2="66379" y2="95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98">
            <a:off x="3820627" y="2568613"/>
            <a:ext cx="2068606" cy="2324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890" y="2361957"/>
            <a:ext cx="3059473" cy="310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3950" y1="25045" x2="83550" y2="75403"/>
                        <a14:backgroundMark x1="61850" y1="29875" x2="73950" y2="45438"/>
                        <a14:backgroundMark x1="56500" y1="34705" x2="73950" y2="57066"/>
                        <a14:backgroundMark x1="49800" y1="35063" x2="62100" y2="62254"/>
                        <a14:backgroundMark x1="43100" y1="21914" x2="42000" y2="40698"/>
                        <a14:backgroundMark x1="46000" y1="34258" x2="48700" y2="38283"/>
                        <a14:backgroundMark x1="38400" y1="41413" x2="42900" y2="47048"/>
                        <a14:backgroundMark x1="48000" y1="53846" x2="51150" y2="55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678" y="1795809"/>
            <a:ext cx="4760673" cy="32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6148" y="574158"/>
            <a:ext cx="9324754" cy="163741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Trên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thăm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voi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đã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giúp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ai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87" y="2650764"/>
            <a:ext cx="2966484" cy="333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1" b="97753" l="9897" r="898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524" y="3086552"/>
            <a:ext cx="3419352" cy="1882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3" b="89958" l="9968" r="89926">
                        <a14:foregroundMark x1="51220" y1="26778" x2="54719" y2="30649"/>
                        <a14:foregroundMark x1="44963" y1="35251" x2="47932" y2="39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2366659"/>
            <a:ext cx="4056775" cy="4112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929" y="3429000"/>
            <a:ext cx="4445093" cy="38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11841" y="1350335"/>
            <a:ext cx="932475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Chó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đã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tặng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voi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cái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046" y="1931064"/>
            <a:ext cx="2689022" cy="3726733"/>
          </a:xfrm>
          <a:prstGeom prst="rect">
            <a:avLst/>
          </a:prstGeom>
        </p:spPr>
      </p:pic>
      <p:pic>
        <p:nvPicPr>
          <p:cNvPr id="1026" name="Picture 2" descr="Giỏ trái cây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" b="98521" l="5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35" y="2701440"/>
            <a:ext cx="2883470" cy="28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4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9844 0.0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43739" y="354873"/>
            <a:ext cx="932475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Voi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mang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hoa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tặng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ai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3950" y1="25045" x2="83550" y2="75403"/>
                        <a14:backgroundMark x1="61850" y1="29875" x2="73950" y2="45438"/>
                        <a14:backgroundMark x1="56500" y1="34705" x2="73950" y2="57066"/>
                        <a14:backgroundMark x1="49800" y1="35063" x2="62100" y2="62254"/>
                        <a14:backgroundMark x1="43100" y1="21914" x2="42000" y2="40698"/>
                        <a14:backgroundMark x1="46000" y1="34258" x2="48700" y2="38283"/>
                        <a14:backgroundMark x1="38400" y1="41413" x2="42900" y2="47048"/>
                        <a14:backgroundMark x1="48000" y1="53846" x2="51150" y2="55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92" y="37511"/>
            <a:ext cx="6200815" cy="4255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552" y1="3581" x2="60920" y2="17391"/>
                        <a14:foregroundMark x1="58621" y1="1535" x2="71264" y2="10742"/>
                        <a14:foregroundMark x1="62356" y1="27621" x2="66954" y2="35038"/>
                        <a14:foregroundMark x1="79310" y1="28389" x2="84770" y2="31202"/>
                        <a14:foregroundMark x1="85920" y1="26854" x2="86207" y2="26854"/>
                        <a14:foregroundMark x1="10057" y1="95652" x2="16667" y2="95652"/>
                        <a14:foregroundMark x1="27874" y1="93606" x2="35345" y2="92072"/>
                        <a14:foregroundMark x1="42529" y1="91049" x2="48851" y2="96164"/>
                        <a14:foregroundMark x1="72126" y1="48593" x2="84770" y2="51407"/>
                        <a14:foregroundMark x1="56609" y1="93095" x2="66379" y2="95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697" y="1437691"/>
            <a:ext cx="2337422" cy="2626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515" y="3891517"/>
            <a:ext cx="2712783" cy="279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544" y="3429297"/>
            <a:ext cx="1622375" cy="22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-0.12669 -0.3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81"/>
            <a:ext cx="12193057" cy="688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9582" y="2562447"/>
            <a:ext cx="82315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dục</a:t>
            </a:r>
            <a:r>
              <a:rPr lang="en-US" sz="4000" b="1" dirty="0" smtClean="0">
                <a:solidFill>
                  <a:srgbClr val="FF0000"/>
                </a:solidFill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Hãy</a:t>
            </a:r>
            <a:r>
              <a:rPr lang="en-US" sz="3200" dirty="0" smtClean="0"/>
              <a:t> </a:t>
            </a:r>
            <a:r>
              <a:rPr lang="en-US" sz="3200" dirty="0" err="1" smtClean="0"/>
              <a:t>luôn</a:t>
            </a:r>
            <a:r>
              <a:rPr lang="en-US" sz="3200" dirty="0" smtClean="0"/>
              <a:t> </a:t>
            </a:r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giúp</a:t>
            </a:r>
            <a:r>
              <a:rPr lang="en-US" sz="3200" dirty="0" smtClean="0"/>
              <a:t> </a:t>
            </a:r>
            <a:r>
              <a:rPr lang="en-US" sz="3200" dirty="0" err="1" smtClean="0"/>
              <a:t>đỡ</a:t>
            </a:r>
            <a:r>
              <a:rPr lang="en-US" sz="3200" dirty="0" smtClean="0"/>
              <a:t> </a:t>
            </a:r>
            <a:r>
              <a:rPr lang="en-US" sz="3200" dirty="0" err="1" smtClean="0"/>
              <a:t>mọi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con </a:t>
            </a:r>
            <a:r>
              <a:rPr lang="en-US" sz="3200" dirty="0" err="1" smtClean="0"/>
              <a:t>hiếu</a:t>
            </a:r>
            <a:r>
              <a:rPr lang="en-US" sz="3200" dirty="0" smtClean="0"/>
              <a:t> </a:t>
            </a:r>
            <a:r>
              <a:rPr lang="en-US" sz="3200" dirty="0" err="1" smtClean="0"/>
              <a:t>thảo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 </a:t>
            </a:r>
            <a:r>
              <a:rPr lang="en-US" sz="3200" dirty="0" err="1" smtClean="0"/>
              <a:t>bố</a:t>
            </a:r>
            <a:r>
              <a:rPr lang="en-US" sz="3200" dirty="0" smtClean="0"/>
              <a:t> </a:t>
            </a:r>
            <a:r>
              <a:rPr lang="en-US" sz="3200" dirty="0" err="1" smtClean="0"/>
              <a:t>mẹ</a:t>
            </a:r>
            <a:r>
              <a:rPr lang="en-US" sz="3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Luôn</a:t>
            </a:r>
            <a:r>
              <a:rPr lang="en-US" sz="3200" dirty="0" smtClean="0"/>
              <a:t> </a:t>
            </a:r>
            <a:r>
              <a:rPr lang="en-US" sz="3200" dirty="0" err="1" smtClean="0"/>
              <a:t>mỉm</a:t>
            </a:r>
            <a:r>
              <a:rPr lang="en-US" sz="3200" dirty="0" smtClean="0"/>
              <a:t> </a:t>
            </a:r>
            <a:r>
              <a:rPr lang="en-US" sz="3200" dirty="0" err="1" smtClean="0"/>
              <a:t>cười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giàng</a:t>
            </a:r>
            <a:r>
              <a:rPr lang="en-US" sz="3200" dirty="0" smtClean="0"/>
              <a:t> </a:t>
            </a:r>
            <a:r>
              <a:rPr lang="en-US" sz="3200" dirty="0" err="1" smtClean="0"/>
              <a:t>tặng</a:t>
            </a:r>
            <a:r>
              <a:rPr lang="en-US" sz="3200" dirty="0" smtClean="0"/>
              <a:t> </a:t>
            </a:r>
            <a:r>
              <a:rPr lang="en-US" sz="3200" dirty="0" err="1" smtClean="0"/>
              <a:t>mọi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xung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quanh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tốt</a:t>
            </a:r>
            <a:r>
              <a:rPr lang="en-US" sz="3200" dirty="0" smtClean="0"/>
              <a:t> </a:t>
            </a:r>
            <a:r>
              <a:rPr lang="en-US" sz="3200" dirty="0" err="1" smtClean="0"/>
              <a:t>đẹp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526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8240" y="1329921"/>
            <a:ext cx="68307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Kịch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rối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bó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thắm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317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335846"/>
            <a:ext cx="1196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</a:rPr>
              <a:t>. Mục đích yêu cầu 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1 .</a:t>
            </a:r>
            <a:r>
              <a:rPr lang="vi-VN" sz="2400" b="1" u="sng" dirty="0" smtClean="0">
                <a:solidFill>
                  <a:srgbClr val="FF0000"/>
                </a:solidFill>
              </a:rPr>
              <a:t>Kiến thức :</a:t>
            </a:r>
          </a:p>
          <a:p>
            <a:r>
              <a:rPr lang="vi-VN" sz="2400" dirty="0" smtClean="0"/>
              <a:t>Trẻ biết tên </a:t>
            </a:r>
            <a:r>
              <a:rPr lang="en-US" sz="2400" dirty="0" err="1" smtClean="0"/>
              <a:t>truyện</a:t>
            </a:r>
            <a:r>
              <a:rPr lang="en-US" sz="2400" dirty="0" smtClean="0"/>
              <a:t> </a:t>
            </a:r>
            <a:r>
              <a:rPr lang="vi-VN" sz="2400" dirty="0" smtClean="0"/>
              <a:t>: Một bó hoa tươi thắm </a:t>
            </a:r>
            <a:endParaRPr lang="en-US" sz="2400" dirty="0" smtClean="0"/>
          </a:p>
          <a:p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truyện</a:t>
            </a:r>
            <a:r>
              <a:rPr lang="en-US" sz="2400" dirty="0" smtClean="0"/>
              <a:t> </a:t>
            </a:r>
            <a:r>
              <a:rPr lang="vi-VN" sz="2400" dirty="0" smtClean="0"/>
              <a:t>bạn voi, bác dê, bạn chó con, voi bà </a:t>
            </a:r>
          </a:p>
          <a:p>
            <a:r>
              <a:rPr lang="vi-VN" sz="2400" dirty="0" smtClean="0"/>
              <a:t>Trẻ hiểu nội dung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vi-VN" sz="2400" dirty="0" smtClean="0"/>
              <a:t>: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vi-VN" sz="2400" dirty="0" smtClean="0"/>
              <a:t>voi rất tốt  bụng luôn giúp đỡ mọi người, bạn còn là một người cháu hiếu thảo </a:t>
            </a:r>
          </a:p>
          <a:p>
            <a:r>
              <a:rPr lang="vi-VN" sz="2400" dirty="0" smtClean="0"/>
              <a:t>2</a:t>
            </a:r>
            <a:r>
              <a:rPr lang="vi-VN" sz="2400" b="1" u="sng" dirty="0" smtClean="0">
                <a:solidFill>
                  <a:srgbClr val="FF0000"/>
                </a:solidFill>
              </a:rPr>
              <a:t>. Kỹ năn</a:t>
            </a:r>
            <a:r>
              <a:rPr lang="vi-VN" sz="2400" dirty="0" smtClean="0"/>
              <a:t>g :</a:t>
            </a:r>
          </a:p>
          <a:p>
            <a:r>
              <a:rPr lang="vi-VN" sz="2400" dirty="0" smtClean="0"/>
              <a:t>Rèn trẻ kỹ năng, biết trả lời câu hỏi to, rõ ràng</a:t>
            </a:r>
          </a:p>
          <a:p>
            <a:r>
              <a:rPr lang="vi-VN" sz="2400" dirty="0" smtClean="0"/>
              <a:t>Rèn trẻ kỹ năng ghi nhớ </a:t>
            </a:r>
          </a:p>
          <a:p>
            <a:r>
              <a:rPr lang="vi-VN" sz="2400" b="1" u="sng" dirty="0" smtClean="0">
                <a:solidFill>
                  <a:srgbClr val="FF0000"/>
                </a:solidFill>
              </a:rPr>
              <a:t>3. Giáo dục </a:t>
            </a:r>
          </a:p>
          <a:p>
            <a:r>
              <a:rPr lang="vi-VN" sz="2400" dirty="0" smtClean="0"/>
              <a:t>-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vi-VN" sz="2400" dirty="0" smtClean="0"/>
              <a:t>có lòng hiếu thảo với ông bà bố mẹ</a:t>
            </a:r>
          </a:p>
          <a:p>
            <a:r>
              <a:rPr lang="vi-VN" sz="2400" dirty="0" smtClean="0"/>
              <a:t>- Trẻ luôn giúp đỡ mọi người </a:t>
            </a:r>
          </a:p>
          <a:p>
            <a:r>
              <a:rPr lang="vi-VN" sz="2400" b="1" dirty="0" smtClean="0">
                <a:solidFill>
                  <a:srgbClr val="FF0000"/>
                </a:solidFill>
              </a:rPr>
              <a:t>II. Chuẩn bị :</a:t>
            </a:r>
          </a:p>
          <a:p>
            <a:r>
              <a:rPr lang="vi-VN" sz="2400" dirty="0" smtClean="0"/>
              <a:t>Đồ dùng </a:t>
            </a:r>
            <a:r>
              <a:rPr lang="en-US" sz="2400" dirty="0" err="1" smtClean="0"/>
              <a:t>chung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endParaRPr lang="vi-VN" sz="2400" dirty="0" smtClean="0"/>
          </a:p>
          <a:p>
            <a:r>
              <a:rPr lang="vi-VN" sz="2400" dirty="0" smtClean="0"/>
              <a:t>Bài giảng điện tử trên máy tính</a:t>
            </a:r>
          </a:p>
        </p:txBody>
      </p:sp>
    </p:spTree>
    <p:extLst>
      <p:ext uri="{BB962C8B-B14F-4D97-AF65-F5344CB8AC3E}">
        <p14:creationId xmlns:p14="http://schemas.microsoft.com/office/powerpoint/2010/main" val="285368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0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072" y="2678740"/>
            <a:ext cx="3810000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552" y1="3581" x2="60920" y2="17391"/>
                        <a14:foregroundMark x1="58621" y1="1535" x2="71264" y2="10742"/>
                        <a14:foregroundMark x1="62356" y1="27621" x2="66954" y2="35038"/>
                        <a14:foregroundMark x1="79310" y1="28389" x2="84770" y2="31202"/>
                        <a14:foregroundMark x1="85920" y1="26854" x2="86207" y2="26854"/>
                        <a14:foregroundMark x1="10057" y1="95652" x2="16667" y2="95652"/>
                        <a14:foregroundMark x1="27874" y1="93606" x2="35345" y2="92072"/>
                        <a14:foregroundMark x1="42529" y1="91049" x2="48851" y2="96164"/>
                        <a14:foregroundMark x1="72126" y1="48593" x2="84770" y2="51407"/>
                        <a14:foregroundMark x1="56609" y1="93095" x2="66379" y2="95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883" y="3033712"/>
            <a:ext cx="3314700" cy="3724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1" b="97753" l="9897" r="898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678" y="3582729"/>
            <a:ext cx="3419352" cy="1882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072" y="4780998"/>
            <a:ext cx="2856123" cy="2204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416" y="4179676"/>
            <a:ext cx="2678621" cy="2678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55" y="-297"/>
            <a:ext cx="1504923" cy="1595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455"/>
            <a:ext cx="1704421" cy="1499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83" y="5371861"/>
            <a:ext cx="1550250" cy="1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1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2839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2502" cy="6925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09" y="1743740"/>
            <a:ext cx="4877223" cy="571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147" y="3462891"/>
            <a:ext cx="4445093" cy="3827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89958" l="9968" r="89926">
                        <a14:foregroundMark x1="51220" y1="26778" x2="54719" y2="30649"/>
                        <a14:foregroundMark x1="44963" y1="35251" x2="47932" y2="39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332" y="1743740"/>
            <a:ext cx="5749026" cy="582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630" y="2797834"/>
            <a:ext cx="4139543" cy="426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4582" y="4763387"/>
            <a:ext cx="3141923" cy="20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2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318" y="1588746"/>
            <a:ext cx="5749026" cy="5828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96" y="2372149"/>
            <a:ext cx="4139543" cy="4261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2296" y="2926612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82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16679 0.15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1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070" y="352190"/>
            <a:ext cx="5131906" cy="5283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5" y="2499974"/>
            <a:ext cx="2262261" cy="31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20183 0.12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862" y="2169893"/>
            <a:ext cx="8908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hiểu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chuyện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384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294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22</cp:revision>
  <dcterms:created xsi:type="dcterms:W3CDTF">2024-08-14T04:33:40Z</dcterms:created>
  <dcterms:modified xsi:type="dcterms:W3CDTF">2024-08-15T06:30:21Z</dcterms:modified>
</cp:coreProperties>
</file>