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5" r:id="rId3"/>
    <p:sldId id="286" r:id="rId4"/>
    <p:sldId id="287" r:id="rId5"/>
    <p:sldId id="262" r:id="rId6"/>
    <p:sldId id="279" r:id="rId7"/>
    <p:sldId id="267" r:id="rId8"/>
    <p:sldId id="268" r:id="rId9"/>
    <p:sldId id="269" r:id="rId10"/>
    <p:sldId id="280" r:id="rId11"/>
    <p:sldId id="282" r:id="rId12"/>
    <p:sldId id="256" r:id="rId13"/>
    <p:sldId id="257" r:id="rId14"/>
    <p:sldId id="258"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387CB-1715-4824-A4A9-22382658911D}" type="datetimeFigureOut">
              <a:rPr lang="en-US" smtClean="0"/>
              <a:pPr/>
              <a:t>14/8/2024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EE772-69EB-4F72-A117-4143ED1D9D66}" type="slidenum">
              <a:rPr lang="en-US" smtClean="0"/>
              <a:pPr/>
              <a:t>‹#›</a:t>
            </a:fld>
            <a:endParaRPr lang="en-US"/>
          </a:p>
        </p:txBody>
      </p:sp>
    </p:spTree>
    <p:extLst>
      <p:ext uri="{BB962C8B-B14F-4D97-AF65-F5344CB8AC3E}">
        <p14:creationId xmlns:p14="http://schemas.microsoft.com/office/powerpoint/2010/main" val="8208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EE772-69EB-4F72-A117-4143ED1D9D6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346D73-F773-44EC-B1F8-6CBBFC6229F1}" type="datetimeFigureOut">
              <a:rPr lang="en-US" smtClean="0"/>
              <a:pPr/>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6687892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10011987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6360379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65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223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680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633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1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1491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53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8595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pPr/>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9840361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525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193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470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46D73-F773-44EC-B1F8-6CBBFC6229F1}" type="datetimeFigureOut">
              <a:rPr lang="en-US" smtClean="0"/>
              <a:pPr/>
              <a:t>14/8/2024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0077339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46D73-F773-44EC-B1F8-6CBBFC6229F1}" type="datetimeFigureOut">
              <a:rPr lang="en-US" smtClean="0"/>
              <a:pPr/>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3489559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346D73-F773-44EC-B1F8-6CBBFC6229F1}" type="datetimeFigureOut">
              <a:rPr lang="en-US" smtClean="0"/>
              <a:pPr/>
              <a:t>14/8/2024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7221212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346D73-F773-44EC-B1F8-6CBBFC6229F1}" type="datetimeFigureOut">
              <a:rPr lang="en-US" smtClean="0"/>
              <a:pPr/>
              <a:t>14/8/2024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7816499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46D73-F773-44EC-B1F8-6CBBFC6229F1}" type="datetimeFigureOut">
              <a:rPr lang="en-US" smtClean="0"/>
              <a:pPr/>
              <a:t>14/8/2024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39227963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pPr/>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26005240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46D73-F773-44EC-B1F8-6CBBFC6229F1}" type="datetimeFigureOut">
              <a:rPr lang="en-US" smtClean="0"/>
              <a:pPr/>
              <a:t>14/8/2024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74984-E235-4071-B24C-A744F518D17F}" type="slidenum">
              <a:rPr lang="en-US" smtClean="0"/>
              <a:pPr/>
              <a:t>‹#›</a:t>
            </a:fld>
            <a:endParaRPr lang="en-US"/>
          </a:p>
        </p:txBody>
      </p:sp>
    </p:spTree>
    <p:extLst>
      <p:ext uri="{BB962C8B-B14F-4D97-AF65-F5344CB8AC3E}">
        <p14:creationId xmlns:p14="http://schemas.microsoft.com/office/powerpoint/2010/main" val="1096303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46D73-F773-44EC-B1F8-6CBBFC6229F1}" type="datetimeFigureOut">
              <a:rPr lang="en-US" smtClean="0"/>
              <a:pPr/>
              <a:t>14/8/2024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74984-E235-4071-B24C-A744F518D17F}" type="slidenum">
              <a:rPr lang="en-US" smtClean="0"/>
              <a:pPr/>
              <a:t>‹#›</a:t>
            </a:fld>
            <a:endParaRPr lang="en-US"/>
          </a:p>
        </p:txBody>
      </p:sp>
    </p:spTree>
    <p:extLst>
      <p:ext uri="{BB962C8B-B14F-4D97-AF65-F5344CB8AC3E}">
        <p14:creationId xmlns:p14="http://schemas.microsoft.com/office/powerpoint/2010/main" val="5261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46D73-F773-44EC-B1F8-6CBBFC6229F1}" type="datetimeFigureOut">
              <a:rPr lang="en-US" smtClean="0">
                <a:solidFill>
                  <a:prstClr val="black">
                    <a:tint val="75000"/>
                  </a:prstClr>
                </a:solidFill>
              </a:rPr>
              <a:pPr/>
              <a:t>14/8/2024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74984-E235-4071-B24C-A744F518D1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07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4.jpeg"/><Relationship Id="rId5" Type="http://schemas.openxmlformats.org/officeDocument/2006/relationships/audio" Target="../media/audio4.wav"/><Relationship Id="rId10" Type="http://schemas.openxmlformats.org/officeDocument/2006/relationships/image" Target="../media/image13.jpeg"/><Relationship Id="rId4" Type="http://schemas.openxmlformats.org/officeDocument/2006/relationships/audio" Target="../media/audio3.wav"/><Relationship Id="rId9" Type="http://schemas.openxmlformats.org/officeDocument/2006/relationships/audio" Target="../media/audio8.wav"/></Relationships>
</file>

<file path=ppt/slides/_rels/slide1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0.jpeg"/><Relationship Id="rId3" Type="http://schemas.openxmlformats.org/officeDocument/2006/relationships/audio" Target="../media/audio10.wav"/><Relationship Id="rId7" Type="http://schemas.openxmlformats.org/officeDocument/2006/relationships/audio" Target="../media/audio6.wav"/><Relationship Id="rId12" Type="http://schemas.openxmlformats.org/officeDocument/2006/relationships/image" Target="../media/image19.pn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image" Target="../media/image18.jpeg"/><Relationship Id="rId5" Type="http://schemas.openxmlformats.org/officeDocument/2006/relationships/audio" Target="../media/audio12.wav"/><Relationship Id="rId10" Type="http://schemas.openxmlformats.org/officeDocument/2006/relationships/image" Target="../media/image17.jpeg"/><Relationship Id="rId4" Type="http://schemas.openxmlformats.org/officeDocument/2006/relationships/audio" Target="../media/audio11.wav"/><Relationship Id="rId9" Type="http://schemas.openxmlformats.org/officeDocument/2006/relationships/audio" Target="../media/audio14.wav"/><Relationship Id="rId14" Type="http://schemas.openxmlformats.org/officeDocument/2006/relationships/image" Target="../media/image16.gif"/></Relationships>
</file>

<file path=ppt/slides/_rels/slide13.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4.jpeg"/><Relationship Id="rId3" Type="http://schemas.openxmlformats.org/officeDocument/2006/relationships/audio" Target="../media/audio16.wav"/><Relationship Id="rId7" Type="http://schemas.openxmlformats.org/officeDocument/2006/relationships/audio" Target="../media/audio6.wav"/><Relationship Id="rId12" Type="http://schemas.openxmlformats.org/officeDocument/2006/relationships/image" Target="../media/image23.jpeg"/><Relationship Id="rId2" Type="http://schemas.openxmlformats.org/officeDocument/2006/relationships/audio" Target="../media/audio15.wav"/><Relationship Id="rId1" Type="http://schemas.openxmlformats.org/officeDocument/2006/relationships/slideLayout" Target="../slideLayouts/slideLayout2.xml"/><Relationship Id="rId6" Type="http://schemas.openxmlformats.org/officeDocument/2006/relationships/audio" Target="../media/audio19.wav"/><Relationship Id="rId11" Type="http://schemas.openxmlformats.org/officeDocument/2006/relationships/image" Target="../media/image22.jpeg"/><Relationship Id="rId5" Type="http://schemas.openxmlformats.org/officeDocument/2006/relationships/audio" Target="../media/audio18.wav"/><Relationship Id="rId10" Type="http://schemas.openxmlformats.org/officeDocument/2006/relationships/image" Target="../media/image21.jpeg"/><Relationship Id="rId4" Type="http://schemas.openxmlformats.org/officeDocument/2006/relationships/audio" Target="../media/audio17.wav"/><Relationship Id="rId9" Type="http://schemas.openxmlformats.org/officeDocument/2006/relationships/audio" Target="../media/audio20.wav"/><Relationship Id="rId14" Type="http://schemas.openxmlformats.org/officeDocument/2006/relationships/image" Target="../media/image16.gif"/></Relationships>
</file>

<file path=ppt/slides/_rels/slide1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27.jpeg"/><Relationship Id="rId3" Type="http://schemas.openxmlformats.org/officeDocument/2006/relationships/audio" Target="../media/audio22.wav"/><Relationship Id="rId7" Type="http://schemas.openxmlformats.org/officeDocument/2006/relationships/audio" Target="../media/audio6.wav"/><Relationship Id="rId12" Type="http://schemas.openxmlformats.org/officeDocument/2006/relationships/image" Target="../media/image26.jpeg"/><Relationship Id="rId2" Type="http://schemas.openxmlformats.org/officeDocument/2006/relationships/audio" Target="../media/audio21.wav"/><Relationship Id="rId1" Type="http://schemas.openxmlformats.org/officeDocument/2006/relationships/slideLayout" Target="../slideLayouts/slideLayout2.xml"/><Relationship Id="rId6" Type="http://schemas.openxmlformats.org/officeDocument/2006/relationships/audio" Target="../media/audio25.wav"/><Relationship Id="rId11" Type="http://schemas.openxmlformats.org/officeDocument/2006/relationships/image" Target="../media/image9.jpeg"/><Relationship Id="rId5" Type="http://schemas.openxmlformats.org/officeDocument/2006/relationships/audio" Target="../media/audio24.wav"/><Relationship Id="rId10" Type="http://schemas.openxmlformats.org/officeDocument/2006/relationships/image" Target="../media/image25.jpeg"/><Relationship Id="rId4" Type="http://schemas.openxmlformats.org/officeDocument/2006/relationships/audio" Target="../media/audio23.wav"/><Relationship Id="rId9" Type="http://schemas.openxmlformats.org/officeDocument/2006/relationships/audio" Target="../media/audio26.wav"/><Relationship Id="rId1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777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8291" y="533400"/>
            <a:ext cx="4572000" cy="646331"/>
          </a:xfrm>
          <a:prstGeom prst="rect">
            <a:avLst/>
          </a:prstGeom>
        </p:spPr>
        <p:txBody>
          <a:bodyPr>
            <a:spAutoFit/>
          </a:bodyPr>
          <a:lstStyle/>
          <a:p>
            <a:pPr algn="ctr"/>
            <a:r>
              <a:rPr lang="en-US" altLang="en-US" b="1" dirty="0" err="1">
                <a:solidFill>
                  <a:srgbClr val="0000FF"/>
                </a:solidFill>
                <a:latin typeface="Times New Roman" pitchFamily="18" charset="0"/>
                <a:cs typeface="Times New Roman" pitchFamily="18" charset="0"/>
              </a:rPr>
              <a:t>UBND</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QUẬN</a:t>
            </a:r>
            <a:r>
              <a:rPr lang="en-US" altLang="en-US" b="1" dirty="0">
                <a:solidFill>
                  <a:srgbClr val="0000FF"/>
                </a:solidFill>
                <a:latin typeface="Times New Roman" pitchFamily="18" charset="0"/>
                <a:cs typeface="Times New Roman" pitchFamily="18" charset="0"/>
              </a:rPr>
              <a:t> LONG </a:t>
            </a:r>
            <a:r>
              <a:rPr lang="en-US" altLang="en-US" b="1" dirty="0" err="1">
                <a:solidFill>
                  <a:srgbClr val="0000FF"/>
                </a:solidFill>
                <a:latin typeface="Times New Roman" pitchFamily="18" charset="0"/>
                <a:cs typeface="Times New Roman" pitchFamily="18" charset="0"/>
              </a:rPr>
              <a:t>BIÊN</a:t>
            </a:r>
            <a:endParaRPr lang="en-US" altLang="en-US" b="1" dirty="0">
              <a:solidFill>
                <a:srgbClr val="0000FF"/>
              </a:solidFill>
              <a:latin typeface="Times New Roman" pitchFamily="18" charset="0"/>
              <a:cs typeface="Times New Roman" pitchFamily="18" charset="0"/>
            </a:endParaRPr>
          </a:p>
          <a:p>
            <a:pPr algn="ctr"/>
            <a:r>
              <a:rPr lang="en-US" altLang="en-US" b="1" dirty="0" err="1">
                <a:solidFill>
                  <a:srgbClr val="0000FF"/>
                </a:solidFill>
                <a:latin typeface="Times New Roman" pitchFamily="18" charset="0"/>
                <a:cs typeface="Times New Roman" pitchFamily="18" charset="0"/>
              </a:rPr>
              <a:t>TRƯỜNG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MẦM</a:t>
            </a:r>
            <a:r>
              <a:rPr lang="en-US" altLang="en-US" b="1" dirty="0">
                <a:solidFill>
                  <a:srgbClr val="0000FF"/>
                </a:solidFill>
                <a:latin typeface="Times New Roman" pitchFamily="18" charset="0"/>
                <a:cs typeface="Times New Roman" pitchFamily="18" charset="0"/>
              </a:rPr>
              <a:t> NON </a:t>
            </a:r>
            <a:r>
              <a:rPr lang="en-US" altLang="en-US" b="1" dirty="0" err="1">
                <a:solidFill>
                  <a:srgbClr val="0000FF"/>
                </a:solidFill>
                <a:latin typeface="Times New Roman" pitchFamily="18" charset="0"/>
                <a:cs typeface="Times New Roman" pitchFamily="18" charset="0"/>
              </a:rPr>
              <a:t>BỒ</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ĐỀ</a:t>
            </a:r>
            <a:endParaRPr lang="vi-VN" altLang="en-US" b="1" dirty="0">
              <a:solidFill>
                <a:srgbClr val="0000FF"/>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1447800"/>
            <a:ext cx="10731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532909" y="1216464"/>
            <a:ext cx="23749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50526" y="3875082"/>
            <a:ext cx="6116098" cy="1015663"/>
          </a:xfrm>
          <a:prstGeom prst="rect">
            <a:avLst/>
          </a:prstGeom>
        </p:spPr>
        <p:txBody>
          <a:bodyPr wrap="square">
            <a:spAutoFit/>
          </a:bodyPr>
          <a:lstStyle/>
          <a:p>
            <a:r>
              <a:rPr lang="en-US" sz="2000" b="1" dirty="0" err="1">
                <a:solidFill>
                  <a:srgbClr val="002060"/>
                </a:solidFill>
                <a:latin typeface="Times New Roman" pitchFamily="18" charset="0"/>
                <a:cs typeface="Times New Roman" pitchFamily="18" charset="0"/>
              </a:rPr>
              <a:t>Đề</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tài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Dạy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trẻ</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kỹ</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năng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phòng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chống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xâm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hại</a:t>
            </a:r>
            <a:endParaRPr lang="en-US" sz="2000" b="1" dirty="0">
              <a:solidFill>
                <a:srgbClr val="002060"/>
              </a:solidFill>
              <a:latin typeface="Times New Roman" pitchFamily="18" charset="0"/>
              <a:cs typeface="Times New Roman" pitchFamily="18" charset="0"/>
            </a:endParaRPr>
          </a:p>
          <a:p>
            <a:r>
              <a:rPr lang="en-US" sz="2000" b="1" dirty="0" err="1">
                <a:solidFill>
                  <a:srgbClr val="002060"/>
                </a:solidFill>
                <a:latin typeface="Times New Roman" pitchFamily="18" charset="0"/>
                <a:cs typeface="Times New Roman" pitchFamily="18" charset="0"/>
              </a:rPr>
              <a:t>Lứa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tuổi</a:t>
            </a:r>
            <a:r>
              <a:rPr lang="en-US" sz="2000" b="1" dirty="0">
                <a:solidFill>
                  <a:srgbClr val="002060"/>
                </a:solidFill>
                <a:latin typeface="Times New Roman" pitchFamily="18" charset="0"/>
                <a:cs typeface="Times New Roman" pitchFamily="18" charset="0"/>
              </a:rPr>
              <a:t>: 5- 6 </a:t>
            </a:r>
            <a:r>
              <a:rPr lang="en-US" sz="2000" b="1" dirty="0" err="1">
                <a:solidFill>
                  <a:srgbClr val="002060"/>
                </a:solidFill>
                <a:latin typeface="Times New Roman" pitchFamily="18" charset="0"/>
                <a:cs typeface="Times New Roman" pitchFamily="18" charset="0"/>
              </a:rPr>
              <a:t>tuổi</a:t>
            </a:r>
            <a:endParaRPr lang="en-US" sz="2000" b="1" dirty="0">
              <a:solidFill>
                <a:srgbClr val="002060"/>
              </a:solidFill>
              <a:latin typeface="Times New Roman" pitchFamily="18" charset="0"/>
              <a:cs typeface="Times New Roman" pitchFamily="18" charset="0"/>
            </a:endParaRPr>
          </a:p>
          <a:p>
            <a:r>
              <a:rPr lang="en-US" sz="2000" b="1" dirty="0" err="1">
                <a:solidFill>
                  <a:srgbClr val="002060"/>
                </a:solidFill>
                <a:latin typeface="Times New Roman" pitchFamily="18" charset="0"/>
                <a:cs typeface="Times New Roman" pitchFamily="18" charset="0"/>
              </a:rPr>
              <a:t>Giáo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viên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Lê</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Thị</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Ngân</a:t>
            </a:r>
            <a:endParaRPr lang="en-US" sz="2000" b="1" dirty="0">
              <a:solidFill>
                <a:srgbClr val="002060"/>
              </a:solidFill>
              <a:latin typeface="Times New Roman" pitchFamily="18" charset="0"/>
              <a:cs typeface="Times New Roman" pitchFamily="18" charset="0"/>
            </a:endParaRPr>
          </a:p>
        </p:txBody>
      </p:sp>
      <p:sp>
        <p:nvSpPr>
          <p:cNvPr id="8" name="Rectangle 7"/>
          <p:cNvSpPr/>
          <p:nvPr/>
        </p:nvSpPr>
        <p:spPr>
          <a:xfrm>
            <a:off x="2484277" y="3030140"/>
            <a:ext cx="4120039" cy="461665"/>
          </a:xfrm>
          <a:prstGeom prst="rect">
            <a:avLst/>
          </a:prstGeom>
        </p:spPr>
        <p:txBody>
          <a:bodyPr wrap="none">
            <a:spAutoFit/>
          </a:bodyPr>
          <a:lstStyle/>
          <a:p>
            <a:pPr algn="ctr"/>
            <a:r>
              <a:rPr lang="en-US" altLang="en-US" sz="2400" b="1" dirty="0" err="1">
                <a:solidFill>
                  <a:srgbClr val="FF0000"/>
                </a:solidFill>
                <a:latin typeface="Times New Roman" pitchFamily="18" charset="0"/>
                <a:cs typeface="Times New Roman" pitchFamily="18" charset="0"/>
              </a:rPr>
              <a:t>GIÁO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DỤC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KĨ</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NĂNG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SỐNG</a:t>
            </a:r>
            <a:endParaRPr lang="en-US"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492060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3" name="Rectangle 3"/>
          <p:cNvSpPr>
            <a:spLocks noChangeArrowheads="1"/>
          </p:cNvSpPr>
          <p:nvPr/>
        </p:nvSpPr>
        <p:spPr bwMode="auto">
          <a:xfrm>
            <a:off x="304800" y="381000"/>
            <a:ext cx="663835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bước</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phòng</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chống</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xâm</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hại</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tình</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dục</a:t>
            </a:r>
            <a:r>
              <a:rPr kumimoji="0" lang="en-US"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51206" name="Rectangle 6"/>
          <p:cNvSpPr>
            <a:spLocks noChangeArrowheads="1"/>
          </p:cNvSpPr>
          <p:nvPr/>
        </p:nvSpPr>
        <p:spPr bwMode="auto">
          <a:xfrm>
            <a:off x="457200" y="2438400"/>
            <a:ext cx="8996052"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Bước</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Phản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Không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xua</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tay</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cắn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tấn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lại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457200" y="3200400"/>
            <a:ext cx="8229600" cy="954107"/>
          </a:xfrm>
          <a:prstGeom prst="rect">
            <a:avLst/>
          </a:prstGeom>
        </p:spPr>
        <p:txBody>
          <a:bodyPr wrap="square">
            <a:spAutoFit/>
          </a:bodyPr>
          <a:lstStyle/>
          <a:p>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2:</a:t>
            </a:r>
            <a:r>
              <a:rPr lang="en-US" sz="2800" dirty="0">
                <a:latin typeface="Times New Roman" pitchFamily="18" charset="0"/>
                <a:cs typeface="Times New Roman" pitchFamily="18" charset="0"/>
              </a:rPr>
              <a:t>Bỏ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p>
        </p:txBody>
      </p:sp>
      <p:sp>
        <p:nvSpPr>
          <p:cNvPr id="51207" name="Rectangle 7"/>
          <p:cNvSpPr>
            <a:spLocks noChangeArrowheads="1"/>
          </p:cNvSpPr>
          <p:nvPr/>
        </p:nvSpPr>
        <p:spPr bwMode="auto">
          <a:xfrm>
            <a:off x="152400" y="1219200"/>
            <a:ext cx="938910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Nếu</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ai</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cố</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tình</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nhìn</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đụng</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chạm</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vùng</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bí</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mật</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con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hoặc</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yêu</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cầu</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nhìn</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đụng</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chạm</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vùng</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bí</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mật</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họ</a:t>
            </a:r>
            <a:endPar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thì</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sẽ</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lumMod val="85000"/>
                    <a:lumOff val="15000"/>
                  </a:schemeClr>
                </a:solidFill>
                <a:effectLst/>
                <a:latin typeface="Times New Roman" pitchFamily="18" charset="0"/>
                <a:ea typeface="Times New Roman" pitchFamily="18" charset="0"/>
                <a:cs typeface="Times New Roman" pitchFamily="18" charset="0"/>
              </a:rPr>
              <a:t>gì</a:t>
            </a:r>
            <a:r>
              <a:rPr kumimoji="0" lang="en-US" sz="2800" b="0" i="0" u="none" strike="noStrike" cap="none" normalizeH="0" baseline="0" dirty="0">
                <a:ln>
                  <a:noFill/>
                </a:ln>
                <a:solidFill>
                  <a:schemeClr val="tx1">
                    <a:lumMod val="85000"/>
                    <a:lumOff val="15000"/>
                  </a:schemeClr>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lumMod val="85000"/>
                  <a:lumOff val="15000"/>
                </a:schemeClr>
              </a:solidFill>
              <a:effectLst/>
              <a:latin typeface="Times New Roman" pitchFamily="18" charset="0"/>
              <a:cs typeface="Times New Roman" pitchFamily="18" charset="0"/>
            </a:endParaRPr>
          </a:p>
        </p:txBody>
      </p:sp>
      <p:sp>
        <p:nvSpPr>
          <p:cNvPr id="51208" name="Rectangle 8"/>
          <p:cNvSpPr>
            <a:spLocks noChangeArrowheads="1"/>
          </p:cNvSpPr>
          <p:nvPr/>
        </p:nvSpPr>
        <p:spPr bwMode="auto">
          <a:xfrm>
            <a:off x="304800" y="4572000"/>
            <a:ext cx="805861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Bước</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3:</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Kể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lại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tất</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cả</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câu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chuyện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xấu</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làm</a:t>
            </a:r>
            <a:endPar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bố</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con tin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cậy</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để</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lớn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kịp</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thời</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can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thiệp</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bảo</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vệ</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con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hơn</a:t>
            </a:r>
            <a:r>
              <a:rPr kumimoji="0" lang="en-US" sz="28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box(in)">
                                      <p:cBhvr>
                                        <p:cTn id="12" dur="500"/>
                                        <p:tgtEl>
                                          <p:spTgt spid="512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checkerboard(across)">
                                      <p:cBhvr>
                                        <p:cTn id="17" dur="500"/>
                                        <p:tgtEl>
                                          <p:spTgt spid="5120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208"/>
                                        </p:tgtEl>
                                        <p:attrNameLst>
                                          <p:attrName>style.visibility</p:attrName>
                                        </p:attrNameLst>
                                      </p:cBhvr>
                                      <p:to>
                                        <p:strVal val="visible"/>
                                      </p:to>
                                    </p:set>
                                    <p:anim calcmode="lin" valueType="num">
                                      <p:cBhvr additive="base">
                                        <p:cTn id="27" dur="500" fill="hold"/>
                                        <p:tgtEl>
                                          <p:spTgt spid="51208"/>
                                        </p:tgtEl>
                                        <p:attrNameLst>
                                          <p:attrName>ppt_x</p:attrName>
                                        </p:attrNameLst>
                                      </p:cBhvr>
                                      <p:tavLst>
                                        <p:tav tm="0">
                                          <p:val>
                                            <p:strVal val="#ppt_x"/>
                                          </p:val>
                                        </p:tav>
                                        <p:tav tm="100000">
                                          <p:val>
                                            <p:strVal val="#ppt_x"/>
                                          </p:val>
                                        </p:tav>
                                      </p:tavLst>
                                    </p:anim>
                                    <p:anim calcmode="lin" valueType="num">
                                      <p:cBhvr additive="base">
                                        <p:cTn id="2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6" grpId="0"/>
      <p:bldP spid="8" grpId="0"/>
      <p:bldP spid="51207" grpId="0"/>
      <p:bldP spid="512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4636"/>
            <a:ext cx="7772400" cy="841375"/>
          </a:xfrm>
        </p:spPr>
        <p:txBody>
          <a:bodyPr>
            <a:normAutofit fontScale="90000"/>
          </a:bodyPr>
          <a:lstStyle/>
          <a:p>
            <a:r>
              <a:rPr lang="en-US" sz="3200" b="1"/>
              <a:t>Theo </a:t>
            </a:r>
            <a:r>
              <a:rPr lang="en-US" sz="3200" b="1" dirty="0"/>
              <a:t>con </a:t>
            </a:r>
            <a:r>
              <a:rPr lang="en-US" sz="3200" b="1" dirty="0" err="1"/>
              <a:t>những</a:t>
            </a:r>
            <a:r>
              <a:rPr lang="en-US" sz="3200" b="1" dirty="0"/>
              <a:t> </a:t>
            </a:r>
            <a:r>
              <a:rPr lang="en-US" sz="3200" b="1" dirty="0" err="1"/>
              <a:t>người</a:t>
            </a:r>
            <a:r>
              <a:rPr lang="en-US" sz="3200" b="1" dirty="0"/>
              <a:t> </a:t>
            </a:r>
            <a:r>
              <a:rPr lang="en-US" sz="3200" b="1" dirty="0" err="1"/>
              <a:t>muốn</a:t>
            </a:r>
            <a:r>
              <a:rPr lang="en-US" sz="3200" b="1" dirty="0"/>
              <a:t> </a:t>
            </a:r>
            <a:r>
              <a:rPr lang="en-US" sz="3200" b="1" dirty="0" err="1"/>
              <a:t>xâm</a:t>
            </a:r>
            <a:r>
              <a:rPr lang="en-US" sz="3200" b="1" dirty="0"/>
              <a:t> </a:t>
            </a:r>
            <a:r>
              <a:rPr lang="en-US" sz="3200" b="1" dirty="0" err="1"/>
              <a:t>hại</a:t>
            </a:r>
            <a:r>
              <a:rPr lang="en-US" sz="3200" b="1" dirty="0"/>
              <a:t> </a:t>
            </a:r>
            <a:r>
              <a:rPr lang="en-US" sz="3200" b="1" dirty="0" err="1"/>
              <a:t>vùng</a:t>
            </a:r>
            <a:r>
              <a:rPr lang="en-US" sz="3200" b="1" dirty="0"/>
              <a:t> </a:t>
            </a:r>
            <a:r>
              <a:rPr lang="en-US" sz="3200" b="1" dirty="0" err="1"/>
              <a:t>đồ</a:t>
            </a:r>
            <a:r>
              <a:rPr lang="en-US" sz="3200" b="1" dirty="0"/>
              <a:t> </a:t>
            </a:r>
            <a:r>
              <a:rPr lang="en-US" sz="3200" b="1" dirty="0" err="1"/>
              <a:t>bơi</a:t>
            </a:r>
            <a:r>
              <a:rPr lang="en-US" sz="3200" b="1" dirty="0"/>
              <a:t> </a:t>
            </a:r>
            <a:r>
              <a:rPr lang="en-US" sz="3200" b="1" dirty="0" err="1"/>
              <a:t>của</a:t>
            </a:r>
            <a:r>
              <a:rPr lang="en-US" sz="3200" b="1" dirty="0"/>
              <a:t> </a:t>
            </a:r>
            <a:r>
              <a:rPr lang="en-US" sz="3200" b="1" dirty="0" err="1"/>
              <a:t>các</a:t>
            </a:r>
            <a:r>
              <a:rPr lang="en-US" sz="3200" b="1" dirty="0"/>
              <a:t> con </a:t>
            </a:r>
            <a:r>
              <a:rPr lang="en-US" sz="3200" b="1" dirty="0" err="1"/>
              <a:t>thì</a:t>
            </a:r>
            <a:r>
              <a:rPr lang="en-US" sz="3200" b="1" dirty="0"/>
              <a:t> </a:t>
            </a:r>
            <a:r>
              <a:rPr lang="en-US" sz="3200" b="1" dirty="0" err="1"/>
              <a:t>họ</a:t>
            </a:r>
            <a:r>
              <a:rPr lang="en-US" sz="3200" b="1" dirty="0"/>
              <a:t> </a:t>
            </a:r>
            <a:r>
              <a:rPr lang="en-US" sz="3200" b="1" dirty="0" err="1"/>
              <a:t>sẽ</a:t>
            </a:r>
            <a:r>
              <a:rPr lang="en-US" sz="3200" b="1" dirty="0"/>
              <a:t> </a:t>
            </a:r>
            <a:r>
              <a:rPr lang="en-US" sz="3200" b="1" dirty="0" err="1"/>
              <a:t>làm</a:t>
            </a:r>
            <a:r>
              <a:rPr lang="en-US" sz="3200" b="1" dirty="0"/>
              <a:t> </a:t>
            </a:r>
            <a:r>
              <a:rPr lang="en-US" sz="3200" b="1" dirty="0" err="1"/>
              <a:t>gì</a:t>
            </a:r>
            <a:r>
              <a:rPr lang="en-US" sz="3200" b="1" dirty="0"/>
              <a:t>?</a:t>
            </a:r>
          </a:p>
        </p:txBody>
      </p:sp>
      <p:grpSp>
        <p:nvGrpSpPr>
          <p:cNvPr id="3" name="Group 2"/>
          <p:cNvGrpSpPr/>
          <p:nvPr/>
        </p:nvGrpSpPr>
        <p:grpSpPr>
          <a:xfrm>
            <a:off x="838200" y="1033580"/>
            <a:ext cx="3049254" cy="2904835"/>
            <a:chOff x="-77454" y="990601"/>
            <a:chExt cx="3049254" cy="2904835"/>
          </a:xfrm>
        </p:grpSpPr>
        <p:sp>
          <p:nvSpPr>
            <p:cNvPr id="4" name="Title 1"/>
            <p:cNvSpPr txBox="1">
              <a:spLocks/>
            </p:cNvSpPr>
            <p:nvPr/>
          </p:nvSpPr>
          <p:spPr>
            <a:xfrm>
              <a:off x="424631" y="3438237"/>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a. </a:t>
              </a:r>
              <a:r>
                <a:rPr lang="en-US" sz="2400" dirty="0" err="1">
                  <a:latin typeface="Times New Roman" pitchFamily="18" charset="0"/>
                  <a:cs typeface="Times New Roman" pitchFamily="18" charset="0"/>
                </a:rPr>
                <a:t>Rủ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endParaRPr lang="en-US" sz="2400" dirty="0">
                <a:latin typeface="Times New Roman" pitchFamily="18" charset="0"/>
                <a:cs typeface="Times New Roman" pitchFamily="18" charset="0"/>
              </a:endParaRPr>
            </a:p>
          </p:txBody>
        </p:sp>
        <p:pic>
          <p:nvPicPr>
            <p:cNvPr id="1026" name="Picture 2" descr="D:\TAI LIEU A4 PHUONG NHUNG\hoi giang 18-19\hinh anh tro choi be da lon roi\ru di cho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54" y="990601"/>
              <a:ext cx="3049254" cy="2540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191000" y="990600"/>
            <a:ext cx="3962400" cy="2812460"/>
            <a:chOff x="4191000" y="990600"/>
            <a:chExt cx="3962400" cy="2812460"/>
          </a:xfrm>
        </p:grpSpPr>
        <p:sp>
          <p:nvSpPr>
            <p:cNvPr id="5" name="Title 1"/>
            <p:cNvSpPr txBox="1">
              <a:spLocks/>
            </p:cNvSpPr>
            <p:nvPr/>
          </p:nvSpPr>
          <p:spPr>
            <a:xfrm>
              <a:off x="4191000" y="3345861"/>
              <a:ext cx="39624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b.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bơi</a:t>
              </a:r>
              <a:endParaRPr lang="en-US" sz="2400" dirty="0">
                <a:latin typeface="Times New Roman" pitchFamily="18" charset="0"/>
                <a:cs typeface="Times New Roman" pitchFamily="18" charset="0"/>
              </a:endParaRPr>
            </a:p>
          </p:txBody>
        </p:sp>
        <p:pic>
          <p:nvPicPr>
            <p:cNvPr id="1027" name="Picture 3" descr="D:\TAI LIEU A4 PHUONG NHUNG\hoi giang 18-19\hinh anh tro choi be da lon roi\xamhai vung do bo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4652" y="990600"/>
              <a:ext cx="3200400" cy="2363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07929" y="3992671"/>
            <a:ext cx="3027218" cy="2743199"/>
            <a:chOff x="152400" y="3962400"/>
            <a:chExt cx="3027218" cy="2743199"/>
          </a:xfrm>
        </p:grpSpPr>
        <p:sp>
          <p:nvSpPr>
            <p:cNvPr id="6" name="Title 1"/>
            <p:cNvSpPr txBox="1">
              <a:spLocks/>
            </p:cNvSpPr>
            <p:nvPr/>
          </p:nvSpPr>
          <p:spPr>
            <a:xfrm>
              <a:off x="169718" y="6248400"/>
              <a:ext cx="30099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c.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endParaRPr lang="en-US" sz="1600" dirty="0">
                <a:latin typeface="Times New Roman" pitchFamily="18" charset="0"/>
                <a:cs typeface="Times New Roman" pitchFamily="18" charset="0"/>
              </a:endParaRPr>
            </a:p>
          </p:txBody>
        </p:sp>
        <p:pic>
          <p:nvPicPr>
            <p:cNvPr id="1028" name="Picture 4" descr="D:\TAI LIEU A4 PHUONG NHUNG\hoi giang 18-19\hinh anh tro choi be da lon roi\yeu cau giu bi ma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3962400"/>
              <a:ext cx="3009900" cy="228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191000" y="3938415"/>
            <a:ext cx="4343400" cy="2781036"/>
            <a:chOff x="4191000" y="3938415"/>
            <a:chExt cx="4343400" cy="2781036"/>
          </a:xfrm>
        </p:grpSpPr>
        <p:pic>
          <p:nvPicPr>
            <p:cNvPr id="12" name="Picture 3" descr="D:\TAI LIEU A4 PHUONG NHUNG\hoi giang 18-19\hinh anh tro choi be da lon roi\xamhai vung do bo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9300" y="3938416"/>
              <a:ext cx="1371600" cy="23030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191000" y="6262252"/>
              <a:ext cx="32766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d.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endParaRPr lang="en-US" sz="2400" dirty="0">
                <a:latin typeface="Times New Roman" pitchFamily="18" charset="0"/>
                <a:cs typeface="Times New Roman" pitchFamily="18" charset="0"/>
              </a:endParaRPr>
            </a:p>
          </p:txBody>
        </p:sp>
        <p:pic>
          <p:nvPicPr>
            <p:cNvPr id="11" name="Picture 2" descr="D:\TAI LIEU A4 PHUONG NHUNG\hoi giang 18-19\hinh anh tro choi be da lon roi\ru di cho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938415"/>
              <a:ext cx="1485900" cy="23169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TAI LIEU A4 PHUONG NHUNG\hoi giang 18-19\hinh anh tro choi be da lon roi\yeu cau giu bi ma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5705" y="3938415"/>
              <a:ext cx="1338695" cy="232383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8" descr="bells2med"/>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305800" y="20782"/>
            <a:ext cx="695945" cy="7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8242126" y="59404"/>
            <a:ext cx="774526"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5" name="Text Box 14"/>
          <p:cNvSpPr txBox="1">
            <a:spLocks noChangeArrowheads="1"/>
          </p:cNvSpPr>
          <p:nvPr/>
        </p:nvSpPr>
        <p:spPr bwMode="auto">
          <a:xfrm>
            <a:off x="8210061" y="20782"/>
            <a:ext cx="8382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6" name="Text Box 14"/>
          <p:cNvSpPr txBox="1">
            <a:spLocks noChangeArrowheads="1"/>
          </p:cNvSpPr>
          <p:nvPr/>
        </p:nvSpPr>
        <p:spPr bwMode="auto">
          <a:xfrm>
            <a:off x="8224087" y="109655"/>
            <a:ext cx="792565"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1856510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u 1.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1a.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1b.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20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5" name="1c.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6" name="1d.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500"/>
                                  </p:stCondLst>
                                  <p:childTnLst>
                                    <p:animEffect transition="out" filter="wipe(down)">
                                      <p:cBhvr>
                                        <p:cTn id="30" dur="750"/>
                                        <p:tgtEl>
                                          <p:spTgt spid="26"/>
                                        </p:tgtEl>
                                      </p:cBhvr>
                                    </p:animEffect>
                                    <p:set>
                                      <p:cBhvr>
                                        <p:cTn id="31" dur="1" fill="hold">
                                          <p:stCondLst>
                                            <p:cond delay="749"/>
                                          </p:stCondLst>
                                        </p:cTn>
                                        <p:tgtEl>
                                          <p:spTgt spid="2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7" name="click.wav"/>
                                        </p:tgtEl>
                                      </p:cMediaNode>
                                    </p:audio>
                                  </p:subTnLst>
                                </p:cTn>
                              </p:par>
                            </p:childTnLst>
                          </p:cTn>
                        </p:par>
                        <p:par>
                          <p:cTn id="32" fill="hold">
                            <p:stCondLst>
                              <p:cond delay="1250"/>
                            </p:stCondLst>
                            <p:childTnLst>
                              <p:par>
                                <p:cTn id="33" presetID="22" presetClass="exit" presetSubtype="4" fill="hold" grpId="0" nodeType="afterEffect">
                                  <p:stCondLst>
                                    <p:cond delay="550"/>
                                  </p:stCondLst>
                                  <p:childTnLst>
                                    <p:animEffect transition="out" filter="wipe(down)">
                                      <p:cBhvr>
                                        <p:cTn id="34" dur="750"/>
                                        <p:tgtEl>
                                          <p:spTgt spid="25"/>
                                        </p:tgtEl>
                                      </p:cBhvr>
                                    </p:animEffect>
                                    <p:set>
                                      <p:cBhvr>
                                        <p:cTn id="35"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7" name="click.wav"/>
                                        </p:tgtEl>
                                      </p:cMediaNode>
                                    </p:audio>
                                  </p:subTnLst>
                                </p:cTn>
                              </p:par>
                            </p:childTnLst>
                          </p:cTn>
                        </p:par>
                        <p:par>
                          <p:cTn id="36" fill="hold">
                            <p:stCondLst>
                              <p:cond delay="2550"/>
                            </p:stCondLst>
                            <p:childTnLst>
                              <p:par>
                                <p:cTn id="37" presetID="22" presetClass="exit" presetSubtype="4" fill="hold" grpId="0" nodeType="afterEffect">
                                  <p:stCondLst>
                                    <p:cond delay="0"/>
                                  </p:stCondLst>
                                  <p:childTnLst>
                                    <p:animEffect transition="out" filter="wipe(down)">
                                      <p:cBhvr>
                                        <p:cTn id="38" dur="750"/>
                                        <p:tgtEl>
                                          <p:spTgt spid="24"/>
                                        </p:tgtEl>
                                      </p:cBhvr>
                                    </p:animEffect>
                                    <p:set>
                                      <p:cBhvr>
                                        <p:cTn id="39"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7" name="click.wav"/>
                                        </p:tgtEl>
                                      </p:cMediaNode>
                                    </p:audio>
                                  </p:subTnLst>
                                </p:cTn>
                              </p:par>
                            </p:childTnLst>
                          </p:cTn>
                        </p:par>
                        <p:par>
                          <p:cTn id="40" fill="hold">
                            <p:stCondLst>
                              <p:cond delay="3300"/>
                            </p:stCondLst>
                            <p:childTnLst>
                              <p:par>
                                <p:cTn id="41" presetID="6" presetClass="entr" presetSubtype="16"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75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8" name="chimes.wav"/>
                                        </p:tgtEl>
                                      </p:cMediaNode>
                                    </p:audio>
                                  </p:subTnLst>
                                </p:cTn>
                              </p:par>
                            </p:childTnLst>
                          </p:cTn>
                        </p:par>
                        <p:par>
                          <p:cTn id="44" fill="hold">
                            <p:stCondLst>
                              <p:cond delay="4550"/>
                            </p:stCondLst>
                            <p:childTnLst>
                              <p:par>
                                <p:cTn id="45" presetID="10" presetClass="exit" presetSubtype="0" fill="hold" nodeType="afterEffect">
                                  <p:stCondLst>
                                    <p:cond delay="0"/>
                                  </p:stCondLst>
                                  <p:childTnLst>
                                    <p:animEffect transition="out" filter="fade">
                                      <p:cBhvr>
                                        <p:cTn id="46" dur="750"/>
                                        <p:tgtEl>
                                          <p:spTgt spid="3"/>
                                        </p:tgtEl>
                                      </p:cBhvr>
                                    </p:animEffect>
                                    <p:set>
                                      <p:cBhvr>
                                        <p:cTn id="47" dur="1" fill="hold">
                                          <p:stCondLst>
                                            <p:cond delay="749"/>
                                          </p:stCondLst>
                                        </p:cTn>
                                        <p:tgtEl>
                                          <p:spTgt spid="3"/>
                                        </p:tgtEl>
                                        <p:attrNameLst>
                                          <p:attrName>style.visibility</p:attrName>
                                        </p:attrNameLst>
                                      </p:cBhvr>
                                      <p:to>
                                        <p:strVal val="hidden"/>
                                      </p:to>
                                    </p:set>
                                  </p:childTnLst>
                                </p:cTn>
                              </p:par>
                            </p:childTnLst>
                          </p:cTn>
                        </p:par>
                        <p:par>
                          <p:cTn id="48" fill="hold">
                            <p:stCondLst>
                              <p:cond delay="5300"/>
                            </p:stCondLst>
                            <p:childTnLst>
                              <p:par>
                                <p:cTn id="49" presetID="10" presetClass="exit" presetSubtype="0" fill="hold" nodeType="after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800"/>
                            </p:stCondLst>
                            <p:childTnLst>
                              <p:par>
                                <p:cTn id="53" presetID="10" presetClass="exit" presetSubtype="0" fill="hold" nodeType="afterEffect">
                                  <p:stCondLst>
                                    <p:cond delay="100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7300"/>
                            </p:stCondLst>
                            <p:childTnLst>
                              <p:par>
                                <p:cTn id="57" presetID="35" presetClass="path" presetSubtype="0" accel="50000" decel="50000" fill="hold" nodeType="afterEffect">
                                  <p:stCondLst>
                                    <p:cond delay="0"/>
                                  </p:stCondLst>
                                  <p:childTnLst>
                                    <p:animMotion origin="layout" path="M -3.33333E-6 -4.47734E-6 L -0.24583 -0.22132 " pathEditMode="relative" rAng="0" ptsTypes="AA">
                                      <p:cBhvr>
                                        <p:cTn id="58" dur="2000" fill="hold"/>
                                        <p:tgtEl>
                                          <p:spTgt spid="14"/>
                                        </p:tgtEl>
                                        <p:attrNameLst>
                                          <p:attrName>ppt_x</p:attrName>
                                          <p:attrName>ppt_y</p:attrName>
                                        </p:attrNameLst>
                                      </p:cBhvr>
                                      <p:rCtr x="-12292" y="-11078"/>
                                    </p:animMotion>
                                  </p:childTnLst>
                                  <p:subTnLst>
                                    <p:audio>
                                      <p:cMediaNode>
                                        <p:cTn display="0" masterRel="sameClick">
                                          <p:stCondLst>
                                            <p:cond evt="begin" delay="0">
                                              <p:tn val="57"/>
                                            </p:cond>
                                          </p:stCondLst>
                                          <p:endCondLst>
                                            <p:cond evt="onStopAudio" delay="0">
                                              <p:tgtEl>
                                                <p:sldTgt/>
                                              </p:tgtEl>
                                            </p:cond>
                                          </p:endCondLst>
                                        </p:cTn>
                                        <p:tgtEl>
                                          <p:sndTgt r:embed="rId9" name="dap an cau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34636"/>
            <a:ext cx="7772400" cy="8413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grpSp>
        <p:nvGrpSpPr>
          <p:cNvPr id="9" name="Group 8"/>
          <p:cNvGrpSpPr/>
          <p:nvPr/>
        </p:nvGrpSpPr>
        <p:grpSpPr>
          <a:xfrm>
            <a:off x="705634" y="876011"/>
            <a:ext cx="3276599" cy="2719243"/>
            <a:chOff x="152400" y="1194658"/>
            <a:chExt cx="3276599" cy="2719243"/>
          </a:xfrm>
        </p:grpSpPr>
        <p:sp>
          <p:nvSpPr>
            <p:cNvPr id="5" name="Title 1"/>
            <p:cNvSpPr txBox="1">
              <a:spLocks/>
            </p:cNvSpPr>
            <p:nvPr/>
          </p:nvSpPr>
          <p:spPr>
            <a:xfrm>
              <a:off x="152400" y="3456702"/>
              <a:ext cx="327659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endParaRPr lang="en-US" sz="2400" dirty="0">
                <a:latin typeface="Times New Roman" pitchFamily="18" charset="0"/>
                <a:cs typeface="Times New Roman" pitchFamily="18" charset="0"/>
              </a:endParaRPr>
            </a:p>
          </p:txBody>
        </p:sp>
        <p:pic>
          <p:nvPicPr>
            <p:cNvPr id="2050" name="Picture 2" descr="D:\TAI LIEU A4 PHUONG NHUNG\hoi giang 18-19\hinh anh tro choi be da lon roi\nguoi l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194658"/>
              <a:ext cx="2709863" cy="22828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332995" y="821829"/>
            <a:ext cx="3583566" cy="2740022"/>
            <a:chOff x="4341234" y="1194658"/>
            <a:chExt cx="3583566" cy="2740022"/>
          </a:xfrm>
        </p:grpSpPr>
        <p:sp>
          <p:nvSpPr>
            <p:cNvPr id="8" name="Title 1"/>
            <p:cNvSpPr txBox="1">
              <a:spLocks/>
            </p:cNvSpPr>
            <p:nvPr/>
          </p:nvSpPr>
          <p:spPr>
            <a:xfrm>
              <a:off x="4341234" y="3477481"/>
              <a:ext cx="3583566"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endParaRPr lang="en-US" sz="2400" dirty="0">
                <a:latin typeface="Times New Roman" pitchFamily="18" charset="0"/>
                <a:cs typeface="Times New Roman" pitchFamily="18" charset="0"/>
              </a:endParaRPr>
            </a:p>
          </p:txBody>
        </p:sp>
        <p:pic>
          <p:nvPicPr>
            <p:cNvPr id="2051" name="Picture 3" descr="D:\TAI LIEU A4 PHUONG NHUNG\hoi giang 18-19\hinh anh tro choi be da lon roi\di choi 1 min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94658"/>
              <a:ext cx="2819400" cy="22689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51431" y="3561851"/>
            <a:ext cx="3027868" cy="3035657"/>
            <a:chOff x="268864" y="3808486"/>
            <a:chExt cx="3027868" cy="3035657"/>
          </a:xfrm>
        </p:grpSpPr>
        <p:sp>
          <p:nvSpPr>
            <p:cNvPr id="6" name="Title 1"/>
            <p:cNvSpPr txBox="1">
              <a:spLocks/>
            </p:cNvSpPr>
            <p:nvPr/>
          </p:nvSpPr>
          <p:spPr>
            <a:xfrm>
              <a:off x="268864" y="6386944"/>
              <a:ext cx="3027868"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p>
          </p:txBody>
        </p:sp>
        <p:pic>
          <p:nvPicPr>
            <p:cNvPr id="2052" name="Picture 4" descr="D:\TAI LIEU A4 PHUONG NHUNG\hoi giang 18-19\hinh anh tro choi be da lon roi\mac quan ao kin da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199" y="3808486"/>
              <a:ext cx="2818656" cy="2516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572000" y="3595254"/>
            <a:ext cx="4150290" cy="3048036"/>
            <a:chOff x="3818240" y="3993286"/>
            <a:chExt cx="4150290" cy="3048036"/>
          </a:xfrm>
        </p:grpSpPr>
        <p:sp>
          <p:nvSpPr>
            <p:cNvPr id="7" name="Title 1"/>
            <p:cNvSpPr txBox="1">
              <a:spLocks/>
            </p:cNvSpPr>
            <p:nvPr/>
          </p:nvSpPr>
          <p:spPr>
            <a:xfrm>
              <a:off x="3818240" y="6584123"/>
              <a:ext cx="415029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endParaRPr lang="en-US" sz="2400" dirty="0">
                <a:latin typeface="Times New Roman" pitchFamily="18" charset="0"/>
                <a:cs typeface="Times New Roman" pitchFamily="18" charset="0"/>
              </a:endParaRPr>
            </a:p>
          </p:txBody>
        </p:sp>
        <p:pic>
          <p:nvPicPr>
            <p:cNvPr id="2053" name="Picture 5" descr="C:\Users\Dell\Desktop\nhung-caacute-ch-tao-daacute-ng-chup-anh-docirc-i-cho-me-vagrave--beacute--5-nhatkycuame.jpg"/>
            <p:cNvPicPr>
              <a:picLocks noChangeAspect="1" noChangeArrowheads="1"/>
            </p:cNvPicPr>
            <p:nvPr/>
          </p:nvPicPr>
          <p:blipFill rotWithShape="1">
            <a:blip r:embed="rId13">
              <a:extLst>
                <a:ext uri="{28A0092B-C50C-407E-A947-70E740481C1C}">
                  <a14:useLocalDpi xmlns:a14="http://schemas.microsoft.com/office/drawing/2010/main" val="0"/>
                </a:ext>
              </a:extLst>
            </a:blip>
            <a:srcRect l="8760" t="23108" r="17356" b="4895"/>
            <a:stretch/>
          </p:blipFill>
          <p:spPr bwMode="auto">
            <a:xfrm>
              <a:off x="4343401" y="3993286"/>
              <a:ext cx="2819400" cy="2334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68984"/>
            <a:ext cx="685800" cy="75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2"/>
          <p:cNvSpPr txBox="1">
            <a:spLocks noChangeArrowheads="1"/>
          </p:cNvSpPr>
          <p:nvPr/>
        </p:nvSpPr>
        <p:spPr bwMode="auto">
          <a:xfrm>
            <a:off x="8229600" y="68984"/>
            <a:ext cx="753009"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4" name="Text Box 14"/>
          <p:cNvSpPr txBox="1">
            <a:spLocks noChangeArrowheads="1"/>
          </p:cNvSpPr>
          <p:nvPr/>
        </p:nvSpPr>
        <p:spPr bwMode="auto">
          <a:xfrm>
            <a:off x="8198285" y="81257"/>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5" name="Text Box 14"/>
          <p:cNvSpPr txBox="1">
            <a:spLocks noChangeArrowheads="1"/>
          </p:cNvSpPr>
          <p:nvPr/>
        </p:nvSpPr>
        <p:spPr bwMode="auto">
          <a:xfrm>
            <a:off x="8220608" y="107061"/>
            <a:ext cx="762001"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5406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u 2.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2a.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2b.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1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5" name="2c.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6" name="2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25"/>
                                        </p:tgtEl>
                                      </p:cBhvr>
                                    </p:animEffect>
                                    <p:set>
                                      <p:cBhvr>
                                        <p:cTn id="32"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0"/>
                                  </p:stCondLst>
                                  <p:childTnLst>
                                    <p:animEffect transition="out" filter="wipe(down)">
                                      <p:cBhvr>
                                        <p:cTn id="35" dur="750"/>
                                        <p:tgtEl>
                                          <p:spTgt spid="24"/>
                                        </p:tgtEl>
                                      </p:cBhvr>
                                    </p:animEffect>
                                    <p:set>
                                      <p:cBhvr>
                                        <p:cTn id="36"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00"/>
                            </p:stCondLst>
                            <p:childTnLst>
                              <p:par>
                                <p:cTn id="38" presetID="22" presetClass="exit" presetSubtype="4" fill="hold" grpId="0" nodeType="afterEffect">
                                  <p:stCondLst>
                                    <p:cond delay="0"/>
                                  </p:stCondLst>
                                  <p:childTnLst>
                                    <p:animEffect transition="out" filter="wipe(down)">
                                      <p:cBhvr>
                                        <p:cTn id="39" dur="750"/>
                                        <p:tgtEl>
                                          <p:spTgt spid="23"/>
                                        </p:tgtEl>
                                      </p:cBhvr>
                                    </p:animEffect>
                                    <p:set>
                                      <p:cBhvr>
                                        <p:cTn id="40"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25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75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64" presetClass="path" presetSubtype="0" accel="50000" decel="50000" fill="hold" nodeType="withEffect">
                                  <p:stCondLst>
                                    <p:cond delay="0"/>
                                  </p:stCondLst>
                                  <p:childTnLst>
                                    <p:animMotion origin="layout" path="M 0 0 L 0 -0.25 E" pathEditMode="relative" ptsTypes="">
                                      <p:cBhvr>
                                        <p:cTn id="54" dur="1500" fill="hold"/>
                                        <p:tgtEl>
                                          <p:spTgt spid="11"/>
                                        </p:tgtEl>
                                        <p:attrNameLst>
                                          <p:attrName>ppt_x</p:attrName>
                                          <p:attrName>ppt_y</p:attrName>
                                        </p:attrNameLst>
                                      </p:cBhvr>
                                    </p:animMotion>
                                  </p:childTnLst>
                                </p:cTn>
                              </p:par>
                              <p:par>
                                <p:cTn id="55" presetID="64" presetClass="path" presetSubtype="0" accel="50000" decel="50000" fill="hold" nodeType="withEffect">
                                  <p:stCondLst>
                                    <p:cond delay="0"/>
                                  </p:stCondLst>
                                  <p:childTnLst>
                                    <p:animMotion origin="layout" path="M 0 0 L 0 -0.25 E" pathEditMode="relative" ptsTypes="">
                                      <p:cBhvr>
                                        <p:cTn id="56" dur="1500" fill="hold"/>
                                        <p:tgtEl>
                                          <p:spTgt spid="12"/>
                                        </p:tgtEl>
                                        <p:attrNameLst>
                                          <p:attrName>ppt_x</p:attrName>
                                          <p:attrName>ppt_y</p:attrName>
                                        </p:attrNameLst>
                                      </p:cBhvr>
                                    </p:animMotion>
                                  </p:childTnLst>
                                  <p:subTnLst>
                                    <p:audio>
                                      <p:cMediaNode>
                                        <p:cTn display="0" masterRel="sameClick">
                                          <p:stCondLst>
                                            <p:cond evt="begin" delay="0">
                                              <p:tn val="55"/>
                                            </p:cond>
                                          </p:stCondLst>
                                          <p:endCondLst>
                                            <p:cond evt="onStopAudio" delay="0">
                                              <p:tgtEl>
                                                <p:sldTgt/>
                                              </p:tgtEl>
                                            </p:cond>
                                          </p:endCondLst>
                                        </p:cTn>
                                        <p:tgtEl>
                                          <p:sndTgt r:embed="rId9" name="dap an cau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245" y="-6926"/>
            <a:ext cx="8382000" cy="49876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itchFamily="18" charset="0"/>
                <a:cs typeface="Times New Roman" pitchFamily="18" charset="0"/>
              </a:rPr>
              <a:t>Ai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phép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con?</a:t>
            </a:r>
          </a:p>
        </p:txBody>
      </p:sp>
      <p:grpSp>
        <p:nvGrpSpPr>
          <p:cNvPr id="9" name="Group 8"/>
          <p:cNvGrpSpPr/>
          <p:nvPr/>
        </p:nvGrpSpPr>
        <p:grpSpPr>
          <a:xfrm>
            <a:off x="685800" y="1114814"/>
            <a:ext cx="3733800" cy="3048001"/>
            <a:chOff x="-318682" y="1142999"/>
            <a:chExt cx="3733800" cy="3048001"/>
          </a:xfrm>
        </p:grpSpPr>
        <p:sp>
          <p:nvSpPr>
            <p:cNvPr id="5" name="Title 1"/>
            <p:cNvSpPr txBox="1">
              <a:spLocks/>
            </p:cNvSpPr>
            <p:nvPr/>
          </p:nvSpPr>
          <p:spPr>
            <a:xfrm>
              <a:off x="-318682" y="3581400"/>
              <a:ext cx="37338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a.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mẹ</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bên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 ý</a:t>
              </a:r>
            </a:p>
          </p:txBody>
        </p:sp>
        <p:pic>
          <p:nvPicPr>
            <p:cNvPr id="3074" name="Picture 2" descr="D:\TAI LIEU A4 PHUONG NHUNG\hoi giang 18-19\hinh anh tro choi be da lon roi\bs khám bên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19" y="1142999"/>
              <a:ext cx="2680881" cy="2286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953000" y="1124209"/>
            <a:ext cx="2888673" cy="2886205"/>
            <a:chOff x="3893127" y="1142999"/>
            <a:chExt cx="2888673" cy="2886205"/>
          </a:xfrm>
        </p:grpSpPr>
        <p:sp>
          <p:nvSpPr>
            <p:cNvPr id="6" name="Title 1"/>
            <p:cNvSpPr txBox="1">
              <a:spLocks/>
            </p:cNvSpPr>
            <p:nvPr/>
          </p:nvSpPr>
          <p:spPr>
            <a:xfrm>
              <a:off x="4237640" y="3572005"/>
              <a:ext cx="2209800" cy="4571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b.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bè</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mẹ</a:t>
              </a:r>
              <a:endParaRPr lang="en-US" sz="1800" dirty="0">
                <a:latin typeface="Times New Roman" pitchFamily="18" charset="0"/>
                <a:cs typeface="Times New Roman" pitchFamily="18" charset="0"/>
              </a:endParaRPr>
            </a:p>
          </p:txBody>
        </p:sp>
        <p:pic>
          <p:nvPicPr>
            <p:cNvPr id="3075" name="Picture 3" descr="D:\TAI LIEU A4 PHUONG NHUNG\hoi giang 18-19\hinh anh tro choi be da lon roi\ban be cua bo m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3127" y="1142999"/>
              <a:ext cx="2888673" cy="2286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253648" y="4343400"/>
            <a:ext cx="2680881" cy="2564611"/>
            <a:chOff x="630166" y="4418012"/>
            <a:chExt cx="2680881" cy="2413844"/>
          </a:xfrm>
        </p:grpSpPr>
        <p:sp>
          <p:nvSpPr>
            <p:cNvPr id="7" name="Title 1"/>
            <p:cNvSpPr txBox="1">
              <a:spLocks/>
            </p:cNvSpPr>
            <p:nvPr/>
          </p:nvSpPr>
          <p:spPr>
            <a:xfrm>
              <a:off x="793158" y="6374657"/>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c.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a:t>
              </a:r>
              <a:endParaRPr lang="en-US" sz="1800" dirty="0">
                <a:latin typeface="Times New Roman" pitchFamily="18" charset="0"/>
                <a:cs typeface="Times New Roman" pitchFamily="18" charset="0"/>
              </a:endParaRPr>
            </a:p>
          </p:txBody>
        </p:sp>
        <p:pic>
          <p:nvPicPr>
            <p:cNvPr id="3076" name="Picture 4" descr="C:\Users\Dell\Desktop\d9135dc262b8b4b5a1dea8e41a4380df.jpg"/>
            <p:cNvPicPr>
              <a:picLocks noChangeAspect="1" noChangeArrowheads="1"/>
            </p:cNvPicPr>
            <p:nvPr/>
          </p:nvPicPr>
          <p:blipFill rotWithShape="1">
            <a:blip r:embed="rId12">
              <a:extLst>
                <a:ext uri="{28A0092B-C50C-407E-A947-70E740481C1C}">
                  <a14:useLocalDpi xmlns:a14="http://schemas.microsoft.com/office/drawing/2010/main" val="0"/>
                </a:ext>
              </a:extLst>
            </a:blip>
            <a:srcRect l="4381" t="3192" r="50000" b="3318"/>
            <a:stretch/>
          </p:blipFill>
          <p:spPr bwMode="auto">
            <a:xfrm>
              <a:off x="630166" y="4418012"/>
              <a:ext cx="2680881" cy="19481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916513" y="4319392"/>
            <a:ext cx="2971800" cy="2405352"/>
            <a:chOff x="4114801" y="4418011"/>
            <a:chExt cx="2971800" cy="2405352"/>
          </a:xfrm>
        </p:grpSpPr>
        <p:sp>
          <p:nvSpPr>
            <p:cNvPr id="8" name="Title 1"/>
            <p:cNvSpPr txBox="1">
              <a:spLocks/>
            </p:cNvSpPr>
            <p:nvPr/>
          </p:nvSpPr>
          <p:spPr>
            <a:xfrm>
              <a:off x="4436022" y="6366164"/>
              <a:ext cx="2209800" cy="4571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Times New Roman" pitchFamily="18" charset="0"/>
                  <a:cs typeface="Times New Roman" pitchFamily="18" charset="0"/>
                </a:rPr>
                <a:t>d. </a:t>
              </a:r>
              <a:r>
                <a:rPr lang="en-US" sz="1800" dirty="0" err="1">
                  <a:latin typeface="Times New Roman" pitchFamily="18" charset="0"/>
                  <a:cs typeface="Times New Roman" pitchFamily="18" charset="0"/>
                </a:rPr>
                <a:t>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a:t>
              </a:r>
            </a:p>
          </p:txBody>
        </p:sp>
        <p:pic>
          <p:nvPicPr>
            <p:cNvPr id="3077" name="Picture 5" descr="C:\Users\Dell\Desktop\grandparent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1" y="4418011"/>
              <a:ext cx="2971800" cy="194815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305799" y="0"/>
            <a:ext cx="8278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2"/>
          <p:cNvSpPr txBox="1">
            <a:spLocks noChangeArrowheads="1"/>
          </p:cNvSpPr>
          <p:nvPr/>
        </p:nvSpPr>
        <p:spPr bwMode="auto">
          <a:xfrm>
            <a:off x="8305799" y="-6926"/>
            <a:ext cx="843008"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4" name="Text Box 14"/>
          <p:cNvSpPr txBox="1">
            <a:spLocks noChangeArrowheads="1"/>
          </p:cNvSpPr>
          <p:nvPr/>
        </p:nvSpPr>
        <p:spPr bwMode="auto">
          <a:xfrm>
            <a:off x="8298199" y="29875"/>
            <a:ext cx="843008"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25" name="Text Box 14"/>
          <p:cNvSpPr txBox="1">
            <a:spLocks noChangeArrowheads="1"/>
          </p:cNvSpPr>
          <p:nvPr/>
        </p:nvSpPr>
        <p:spPr bwMode="auto">
          <a:xfrm>
            <a:off x="8334322" y="67453"/>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204446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u 3.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3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3b.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5" name="3c.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6" name="3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25"/>
                                        </p:tgtEl>
                                      </p:cBhvr>
                                    </p:animEffect>
                                    <p:set>
                                      <p:cBhvr>
                                        <p:cTn id="32" dur="1" fill="hold">
                                          <p:stCondLst>
                                            <p:cond delay="749"/>
                                          </p:stCondLst>
                                        </p:cTn>
                                        <p:tgtEl>
                                          <p:spTgt spid="2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0"/>
                                  </p:stCondLst>
                                  <p:childTnLst>
                                    <p:animEffect transition="out" filter="wipe(down)">
                                      <p:cBhvr>
                                        <p:cTn id="35" dur="750"/>
                                        <p:tgtEl>
                                          <p:spTgt spid="24"/>
                                        </p:tgtEl>
                                      </p:cBhvr>
                                    </p:animEffect>
                                    <p:set>
                                      <p:cBhvr>
                                        <p:cTn id="36" dur="1" fill="hold">
                                          <p:stCondLst>
                                            <p:cond delay="749"/>
                                          </p:stCondLst>
                                        </p:cTn>
                                        <p:tgtEl>
                                          <p:spTgt spid="2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00"/>
                            </p:stCondLst>
                            <p:childTnLst>
                              <p:par>
                                <p:cTn id="38" presetID="22" presetClass="exit" presetSubtype="4" fill="hold" grpId="0" nodeType="afterEffect">
                                  <p:stCondLst>
                                    <p:cond delay="0"/>
                                  </p:stCondLst>
                                  <p:childTnLst>
                                    <p:animEffect transition="out" filter="wipe(down)">
                                      <p:cBhvr>
                                        <p:cTn id="39" dur="750"/>
                                        <p:tgtEl>
                                          <p:spTgt spid="23"/>
                                        </p:tgtEl>
                                      </p:cBhvr>
                                    </p:animEffect>
                                    <p:set>
                                      <p:cBhvr>
                                        <p:cTn id="40" dur="1" fill="hold">
                                          <p:stCondLst>
                                            <p:cond delay="74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250"/>
                            </p:stCondLst>
                            <p:childTnLst>
                              <p:par>
                                <p:cTn id="42" presetID="5" presetClass="entr" presetSubtype="1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20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42" presetClass="path" presetSubtype="0" accel="50000" decel="50000" fill="hold" nodeType="withEffect">
                                  <p:stCondLst>
                                    <p:cond delay="0"/>
                                  </p:stCondLst>
                                  <p:childTnLst>
                                    <p:animMotion origin="layout" path="M 3.33333E-6 3.67253E-6 L 0.2375 0.18177 " pathEditMode="relative" rAng="0" ptsTypes="AA">
                                      <p:cBhvr>
                                        <p:cTn id="57" dur="2000" fill="hold"/>
                                        <p:tgtEl>
                                          <p:spTgt spid="9"/>
                                        </p:tgtEl>
                                        <p:attrNameLst>
                                          <p:attrName>ppt_x</p:attrName>
                                          <p:attrName>ppt_y</p:attrName>
                                        </p:attrNameLst>
                                      </p:cBhvr>
                                      <p:rCtr x="11875" y="9089"/>
                                    </p:animMotion>
                                  </p:childTnLst>
                                  <p:subTnLst>
                                    <p:audio>
                                      <p:cMediaNode>
                                        <p:cTn display="0" masterRel="sameClick">
                                          <p:stCondLst>
                                            <p:cond evt="begin" delay="0">
                                              <p:tn val="56"/>
                                            </p:cond>
                                          </p:stCondLst>
                                          <p:endCondLst>
                                            <p:cond evt="onStopAudio" delay="0">
                                              <p:tgtEl>
                                                <p:sldTgt/>
                                              </p:tgtEl>
                                            </p:cond>
                                          </p:endCondLst>
                                        </p:cTn>
                                        <p:tgtEl>
                                          <p:sndTgt r:embed="rId9" name="dap an cau 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382"/>
            <a:ext cx="7779545" cy="563562"/>
          </a:xfrm>
        </p:spPr>
        <p:txBody>
          <a:bodyPr>
            <a:noAutofit/>
          </a:bodyPr>
          <a:lstStyle/>
          <a:p>
            <a:pPr>
              <a:spcBef>
                <a:spcPts val="0"/>
              </a:spcBef>
            </a:pPr>
            <a:r>
              <a:rPr lang="en-US" sz="2800" b="1" dirty="0" err="1"/>
              <a:t>Khi</a:t>
            </a:r>
            <a:r>
              <a:rPr lang="en-US" sz="2800" b="1" dirty="0"/>
              <a:t> </a:t>
            </a:r>
            <a:r>
              <a:rPr lang="en-US" sz="2800" b="1" dirty="0" err="1"/>
              <a:t>có</a:t>
            </a:r>
            <a:r>
              <a:rPr lang="en-US" sz="2800" b="1" dirty="0"/>
              <a:t> </a:t>
            </a:r>
            <a:r>
              <a:rPr lang="en-US" sz="2800" b="1" dirty="0" err="1"/>
              <a:t>người</a:t>
            </a:r>
            <a:r>
              <a:rPr lang="en-US" sz="2800" b="1" dirty="0"/>
              <a:t> </a:t>
            </a:r>
            <a:r>
              <a:rPr lang="en-US" sz="2800" b="1" dirty="0" err="1"/>
              <a:t>đến</a:t>
            </a:r>
            <a:r>
              <a:rPr lang="en-US" sz="2800" b="1" dirty="0"/>
              <a:t> </a:t>
            </a:r>
            <a:r>
              <a:rPr lang="en-US" sz="2800" b="1" dirty="0" err="1"/>
              <a:t>gần</a:t>
            </a:r>
            <a:r>
              <a:rPr lang="en-US" sz="2800" b="1" dirty="0"/>
              <a:t> </a:t>
            </a:r>
            <a:r>
              <a:rPr lang="en-US" sz="2800" b="1" dirty="0" err="1"/>
              <a:t>có</a:t>
            </a:r>
            <a:r>
              <a:rPr lang="en-US" sz="2800" b="1" dirty="0"/>
              <a:t> ý </a:t>
            </a:r>
            <a:r>
              <a:rPr lang="en-US" sz="2800" b="1" dirty="0" err="1"/>
              <a:t>định</a:t>
            </a:r>
            <a:r>
              <a:rPr lang="en-US" sz="2800" b="1" dirty="0"/>
              <a:t> </a:t>
            </a:r>
            <a:r>
              <a:rPr lang="en-US" sz="2800" b="1" dirty="0" err="1"/>
              <a:t>xấu</a:t>
            </a:r>
            <a:r>
              <a:rPr lang="en-US" sz="2800" b="1" dirty="0"/>
              <a:t> con </a:t>
            </a:r>
            <a:r>
              <a:rPr lang="en-US" sz="2800" b="1" dirty="0" err="1"/>
              <a:t>sẽ</a:t>
            </a:r>
            <a:r>
              <a:rPr lang="en-US" sz="2800" b="1" dirty="0"/>
              <a:t> </a:t>
            </a:r>
            <a:r>
              <a:rPr lang="en-US" sz="2800" b="1" dirty="0" err="1"/>
              <a:t>làm</a:t>
            </a:r>
            <a:r>
              <a:rPr lang="en-US" sz="2800" b="1" dirty="0"/>
              <a:t> </a:t>
            </a:r>
            <a:r>
              <a:rPr lang="en-US" sz="2800" b="1" dirty="0" err="1"/>
              <a:t>gì</a:t>
            </a:r>
            <a:r>
              <a:rPr lang="en-US" sz="2800" b="1" dirty="0"/>
              <a:t>?</a:t>
            </a:r>
          </a:p>
        </p:txBody>
      </p:sp>
      <p:grpSp>
        <p:nvGrpSpPr>
          <p:cNvPr id="8" name="Group 7"/>
          <p:cNvGrpSpPr/>
          <p:nvPr/>
        </p:nvGrpSpPr>
        <p:grpSpPr>
          <a:xfrm>
            <a:off x="990599" y="964583"/>
            <a:ext cx="3032850" cy="3124198"/>
            <a:chOff x="91351" y="838200"/>
            <a:chExt cx="3032850" cy="3124198"/>
          </a:xfrm>
        </p:grpSpPr>
        <p:sp>
          <p:nvSpPr>
            <p:cNvPr id="4" name="Title 1"/>
            <p:cNvSpPr txBox="1">
              <a:spLocks/>
            </p:cNvSpPr>
            <p:nvPr/>
          </p:nvSpPr>
          <p:spPr>
            <a:xfrm>
              <a:off x="91351" y="3505199"/>
              <a:ext cx="303284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endParaRPr lang="en-US" sz="2800" dirty="0">
                <a:latin typeface="Times New Roman" pitchFamily="18" charset="0"/>
                <a:cs typeface="Times New Roman" pitchFamily="18" charset="0"/>
              </a:endParaRPr>
            </a:p>
          </p:txBody>
        </p:sp>
        <p:pic>
          <p:nvPicPr>
            <p:cNvPr id="4098" name="Picture 2" descr="C:\Users\Dell\Desktop\tải xuố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52" y="838200"/>
              <a:ext cx="3032849" cy="2666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724400" y="964584"/>
            <a:ext cx="3429000" cy="2997814"/>
            <a:chOff x="4724400" y="964584"/>
            <a:chExt cx="3429000" cy="2997814"/>
          </a:xfrm>
        </p:grpSpPr>
        <p:sp>
          <p:nvSpPr>
            <p:cNvPr id="7" name="Title 1"/>
            <p:cNvSpPr txBox="1">
              <a:spLocks/>
            </p:cNvSpPr>
            <p:nvPr/>
          </p:nvSpPr>
          <p:spPr>
            <a:xfrm>
              <a:off x="5105400" y="3505199"/>
              <a:ext cx="2209800"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Kêu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to</a:t>
              </a:r>
            </a:p>
          </p:txBody>
        </p:sp>
        <p:pic>
          <p:nvPicPr>
            <p:cNvPr id="4099" name="Picture 3" descr="C:\Users\Dell\Desktop\tải xuống (1).jpg"/>
            <p:cNvPicPr>
              <a:picLocks noChangeAspect="1" noChangeArrowheads="1"/>
            </p:cNvPicPr>
            <p:nvPr/>
          </p:nvPicPr>
          <p:blipFill rotWithShape="1">
            <a:blip r:embed="rId11">
              <a:extLst>
                <a:ext uri="{28A0092B-C50C-407E-A947-70E740481C1C}">
                  <a14:useLocalDpi xmlns:a14="http://schemas.microsoft.com/office/drawing/2010/main" val="0"/>
                </a:ext>
              </a:extLst>
            </a:blip>
            <a:srcRect t="18927" r="17339"/>
            <a:stretch/>
          </p:blipFill>
          <p:spPr bwMode="auto">
            <a:xfrm>
              <a:off x="4724400" y="964584"/>
              <a:ext cx="3429000" cy="2540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40757" y="4134333"/>
            <a:ext cx="3082691" cy="2734105"/>
            <a:chOff x="41509" y="4116965"/>
            <a:chExt cx="3082691" cy="2734105"/>
          </a:xfrm>
        </p:grpSpPr>
        <p:sp>
          <p:nvSpPr>
            <p:cNvPr id="5" name="Title 1"/>
            <p:cNvSpPr txBox="1">
              <a:spLocks/>
            </p:cNvSpPr>
            <p:nvPr/>
          </p:nvSpPr>
          <p:spPr>
            <a:xfrm>
              <a:off x="91352" y="6393871"/>
              <a:ext cx="3032848"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endParaRPr lang="en-US" sz="2800" dirty="0">
                <a:latin typeface="Times New Roman" pitchFamily="18" charset="0"/>
                <a:cs typeface="Times New Roman" pitchFamily="18" charset="0"/>
              </a:endParaRPr>
            </a:p>
          </p:txBody>
        </p:sp>
        <p:pic>
          <p:nvPicPr>
            <p:cNvPr id="4100" name="Picture 4" descr="C:\Users\Dell\Desktop\00144939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09" y="4116965"/>
              <a:ext cx="3082691" cy="22769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343399" y="4116965"/>
            <a:ext cx="4345349" cy="2720249"/>
            <a:chOff x="4343399" y="4116965"/>
            <a:chExt cx="4345349" cy="2720249"/>
          </a:xfrm>
        </p:grpSpPr>
        <p:sp>
          <p:nvSpPr>
            <p:cNvPr id="6" name="Title 1"/>
            <p:cNvSpPr txBox="1">
              <a:spLocks/>
            </p:cNvSpPr>
            <p:nvPr/>
          </p:nvSpPr>
          <p:spPr>
            <a:xfrm>
              <a:off x="4343399" y="6380015"/>
              <a:ext cx="4345349"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endParaRPr lang="en-US" sz="2800" dirty="0">
                <a:latin typeface="Times New Roman" pitchFamily="18" charset="0"/>
                <a:cs typeface="Times New Roman" pitchFamily="18" charset="0"/>
              </a:endParaRPr>
            </a:p>
          </p:txBody>
        </p:sp>
        <p:pic>
          <p:nvPicPr>
            <p:cNvPr id="4101" name="Picture 5" descr="C:\Users\Dell\Desktop\Dragon-Clu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4400" y="4116965"/>
              <a:ext cx="3429000" cy="226305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8" descr="bells2med"/>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76200"/>
            <a:ext cx="7658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2"/>
          <p:cNvSpPr txBox="1">
            <a:spLocks noChangeArrowheads="1"/>
          </p:cNvSpPr>
          <p:nvPr/>
        </p:nvSpPr>
        <p:spPr bwMode="auto">
          <a:xfrm>
            <a:off x="8382000" y="10438"/>
            <a:ext cx="762000" cy="914400"/>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1</a:t>
            </a:r>
          </a:p>
        </p:txBody>
      </p:sp>
      <p:sp>
        <p:nvSpPr>
          <p:cNvPr id="29" name="Text Box 14"/>
          <p:cNvSpPr txBox="1">
            <a:spLocks noChangeArrowheads="1"/>
          </p:cNvSpPr>
          <p:nvPr/>
        </p:nvSpPr>
        <p:spPr bwMode="auto">
          <a:xfrm>
            <a:off x="8382000" y="913"/>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2</a:t>
            </a:r>
          </a:p>
        </p:txBody>
      </p:sp>
      <p:sp>
        <p:nvSpPr>
          <p:cNvPr id="30" name="Text Box 14"/>
          <p:cNvSpPr txBox="1">
            <a:spLocks noChangeArrowheads="1"/>
          </p:cNvSpPr>
          <p:nvPr/>
        </p:nvSpPr>
        <p:spPr bwMode="auto">
          <a:xfrm>
            <a:off x="8382000" y="10438"/>
            <a:ext cx="762000" cy="923925"/>
          </a:xfrm>
          <a:prstGeom prst="rect">
            <a:avLst/>
          </a:prstGeom>
          <a:gradFill rotWithShape="1">
            <a:gsLst>
              <a:gs pos="0">
                <a:srgbClr val="FFFFFF"/>
              </a:gs>
              <a:gs pos="100000">
                <a:srgbClr val="FFCCFF"/>
              </a:gs>
            </a:gsLst>
            <a:path path="shape">
              <a:fillToRect l="50000" t="50000" r="50000" b="50000"/>
            </a:path>
          </a:gradFill>
          <a:ln w="9525">
            <a:noFill/>
            <a:miter lim="800000"/>
            <a:headEnd/>
            <a:tailEnd/>
          </a:ln>
          <a:effectLst>
            <a:outerShdw dist="137372" dir="19578596" algn="ctr" rotWithShape="0">
              <a:srgbClr val="FF99FF">
                <a:alpha val="50000"/>
              </a:srgbClr>
            </a:outerShdw>
          </a:effectLst>
        </p:spPr>
        <p:txBody>
          <a:bodyPr wrap="square">
            <a:spAutoFit/>
          </a:bodyPr>
          <a:lstStyle/>
          <a:p>
            <a:pPr algn="ctr">
              <a:spcBef>
                <a:spcPct val="50000"/>
              </a:spcBef>
              <a:defRPr/>
            </a:pPr>
            <a:r>
              <a:rPr lang="en-US" sz="5400" dirty="0">
                <a:solidFill>
                  <a:srgbClr val="FF0066"/>
                </a:solidFill>
                <a:latin typeface=".VnTifani Heavy" pitchFamily="34" charset="0"/>
              </a:rPr>
              <a:t>3</a:t>
            </a:r>
          </a:p>
        </p:txBody>
      </p:sp>
    </p:spTree>
    <p:extLst>
      <p:ext uri="{BB962C8B-B14F-4D97-AF65-F5344CB8AC3E}">
        <p14:creationId xmlns:p14="http://schemas.microsoft.com/office/powerpoint/2010/main" val="30687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u4.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4a.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4b.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5" name="4c.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6" name="4d.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750"/>
                                        <p:tgtEl>
                                          <p:spTgt spid="30"/>
                                        </p:tgtEl>
                                      </p:cBhvr>
                                    </p:animEffect>
                                    <p:set>
                                      <p:cBhvr>
                                        <p:cTn id="32" dur="1" fill="hold">
                                          <p:stCondLst>
                                            <p:cond delay="749"/>
                                          </p:stCondLst>
                                        </p:cTn>
                                        <p:tgtEl>
                                          <p:spTgt spid="3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7" name="click.wav"/>
                                        </p:tgtEl>
                                      </p:cMediaNode>
                                    </p:audio>
                                  </p:subTnLst>
                                </p:cTn>
                              </p:par>
                            </p:childTnLst>
                          </p:cTn>
                        </p:par>
                        <p:par>
                          <p:cTn id="33" fill="hold">
                            <p:stCondLst>
                              <p:cond delay="750"/>
                            </p:stCondLst>
                            <p:childTnLst>
                              <p:par>
                                <p:cTn id="34" presetID="22" presetClass="exit" presetSubtype="4" fill="hold" grpId="0" nodeType="afterEffect">
                                  <p:stCondLst>
                                    <p:cond delay="50"/>
                                  </p:stCondLst>
                                  <p:childTnLst>
                                    <p:animEffect transition="out" filter="wipe(down)">
                                      <p:cBhvr>
                                        <p:cTn id="35" dur="750"/>
                                        <p:tgtEl>
                                          <p:spTgt spid="29"/>
                                        </p:tgtEl>
                                      </p:cBhvr>
                                    </p:animEffect>
                                    <p:set>
                                      <p:cBhvr>
                                        <p:cTn id="36" dur="1" fill="hold">
                                          <p:stCondLst>
                                            <p:cond delay="74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7" name="click.wav"/>
                                        </p:tgtEl>
                                      </p:cMediaNode>
                                    </p:audio>
                                  </p:subTnLst>
                                </p:cTn>
                              </p:par>
                            </p:childTnLst>
                          </p:cTn>
                        </p:par>
                        <p:par>
                          <p:cTn id="37" fill="hold">
                            <p:stCondLst>
                              <p:cond delay="1550"/>
                            </p:stCondLst>
                            <p:childTnLst>
                              <p:par>
                                <p:cTn id="38" presetID="22" presetClass="exit" presetSubtype="4" fill="hold" grpId="0" nodeType="afterEffect">
                                  <p:stCondLst>
                                    <p:cond delay="0"/>
                                  </p:stCondLst>
                                  <p:childTnLst>
                                    <p:animEffect transition="out" filter="wipe(down)">
                                      <p:cBhvr>
                                        <p:cTn id="39" dur="750"/>
                                        <p:tgtEl>
                                          <p:spTgt spid="28"/>
                                        </p:tgtEl>
                                      </p:cBhvr>
                                    </p:animEffect>
                                    <p:set>
                                      <p:cBhvr>
                                        <p:cTn id="40" dur="1" fill="hold">
                                          <p:stCondLst>
                                            <p:cond delay="749"/>
                                          </p:stCondLst>
                                        </p:cTn>
                                        <p:tgtEl>
                                          <p:spTgt spid="2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par>
                          <p:cTn id="41" fill="hold">
                            <p:stCondLst>
                              <p:cond delay="2300"/>
                            </p:stCondLst>
                            <p:childTnLst>
                              <p:par>
                                <p:cTn id="42" presetID="5" presetClass="entr" presetSubtype="1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750"/>
                                        <p:tgtEl>
                                          <p:spTgt spid="27"/>
                                        </p:tgtEl>
                                      </p:cBhvr>
                                    </p:animEffect>
                                  </p:childTnLst>
                                  <p:subTnLst>
                                    <p:audio>
                                      <p:cMediaNode>
                                        <p:cTn display="0" masterRel="sameClick">
                                          <p:stCondLst>
                                            <p:cond evt="begin" delay="0">
                                              <p:tn val="42"/>
                                            </p:cond>
                                          </p:stCondLst>
                                          <p:endCondLst>
                                            <p:cond evt="onStopAudio" delay="0">
                                              <p:tgtEl>
                                                <p:sldTgt/>
                                              </p:tgtEl>
                                            </p:cond>
                                          </p:endCondLst>
                                        </p:cTn>
                                        <p:tgtEl>
                                          <p:sndTgt r:embed="rId8"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42" presetClass="path" presetSubtype="0" accel="50000" decel="50000" fill="hold" nodeType="withEffect">
                                  <p:stCondLst>
                                    <p:cond delay="0"/>
                                  </p:stCondLst>
                                  <p:childTnLst>
                                    <p:animMotion origin="layout" path="M 3.33333E-6 -4.97687E-6 L 0.00746 0.27938 " pathEditMode="relative" rAng="0" ptsTypes="AA">
                                      <p:cBhvr>
                                        <p:cTn id="54" dur="2000" fill="hold"/>
                                        <p:tgtEl>
                                          <p:spTgt spid="8"/>
                                        </p:tgtEl>
                                        <p:attrNameLst>
                                          <p:attrName>ppt_x</p:attrName>
                                          <p:attrName>ppt_y</p:attrName>
                                        </p:attrNameLst>
                                      </p:cBhvr>
                                      <p:rCtr x="365" y="13969"/>
                                    </p:animMotion>
                                  </p:childTnLst>
                                </p:cTn>
                              </p:par>
                              <p:par>
                                <p:cTn id="55" presetID="42" presetClass="path" presetSubtype="0" accel="50000" decel="50000" fill="hold" nodeType="withEffect">
                                  <p:stCondLst>
                                    <p:cond delay="0"/>
                                  </p:stCondLst>
                                  <p:childTnLst>
                                    <p:animMotion origin="layout" path="M 3.33333E-6 3.08048E-6 L -0.00417 0.29602 " pathEditMode="relative" rAng="0" ptsTypes="AA">
                                      <p:cBhvr>
                                        <p:cTn id="56" dur="2000" fill="hold"/>
                                        <p:tgtEl>
                                          <p:spTgt spid="9"/>
                                        </p:tgtEl>
                                        <p:attrNameLst>
                                          <p:attrName>ppt_x</p:attrName>
                                          <p:attrName>ppt_y</p:attrName>
                                        </p:attrNameLst>
                                      </p:cBhvr>
                                      <p:rCtr x="-208" y="14801"/>
                                    </p:animMotion>
                                  </p:childTnLst>
                                  <p:subTnLst>
                                    <p:audio>
                                      <p:cMediaNode>
                                        <p:cTn display="0" masterRel="sameClick">
                                          <p:stCondLst>
                                            <p:cond evt="begin" delay="0">
                                              <p:tn val="55"/>
                                            </p:cond>
                                          </p:stCondLst>
                                          <p:endCondLst>
                                            <p:cond evt="onStopAudio" delay="0">
                                              <p:tgtEl>
                                                <p:sldTgt/>
                                              </p:tgtEl>
                                            </p:cond>
                                          </p:endCondLst>
                                        </p:cTn>
                                        <p:tgtEl>
                                          <p:sndTgt r:embed="rId9" name="dap an cau 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1066800"/>
            <a:ext cx="4114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Ổn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định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chức</a:t>
            </a:r>
            <a:endParaRPr lang="en-US" sz="32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762000" y="2209800"/>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i="1" dirty="0" err="1">
                <a:latin typeface="Times New Roman" pitchFamily="18" charset="0"/>
                <a:cs typeface="Times New Roman" pitchFamily="18" charset="0"/>
              </a:rPr>
              <a:t>Cô</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và</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trẻ</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hát</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vận</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động</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bài</a:t>
            </a:r>
            <a:r>
              <a:rPr lang="en-US" altLang="en-US" i="1"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hát</a:t>
            </a:r>
            <a:r>
              <a:rPr lang="en-US" altLang="en-US" i="1" dirty="0">
                <a:latin typeface="Times New Roman" pitchFamily="18" charset="0"/>
                <a:cs typeface="Times New Roman" pitchFamily="18" charset="0"/>
              </a:rPr>
              <a:t>: </a:t>
            </a:r>
          </a:p>
          <a:p>
            <a:pPr algn="ctr" eaLnBrk="1" hangingPunct="1"/>
            <a:r>
              <a:rPr lang="en-US" altLang="en-US" i="1" dirty="0">
                <a:latin typeface="Times New Roman" pitchFamily="18" charset="0"/>
                <a:cs typeface="Times New Roman" pitchFamily="18" charset="0"/>
              </a:rPr>
              <a:t>“</a:t>
            </a:r>
            <a:r>
              <a:rPr lang="en-US" altLang="en-US" b="1" i="1" dirty="0" err="1">
                <a:solidFill>
                  <a:schemeClr val="accent2"/>
                </a:solidFill>
                <a:latin typeface="Times New Roman" pitchFamily="18" charset="0"/>
                <a:cs typeface="Times New Roman" pitchFamily="18" charset="0"/>
              </a:rPr>
              <a:t>Cái</a:t>
            </a:r>
            <a:r>
              <a:rPr lang="en-US" altLang="en-US" b="1" i="1" dirty="0">
                <a:solidFill>
                  <a:schemeClr val="accent2"/>
                </a:solidFill>
                <a:latin typeface="Times New Roman" pitchFamily="18" charset="0"/>
                <a:cs typeface="Times New Roman" pitchFamily="18" charset="0"/>
              </a:rPr>
              <a:t> </a:t>
            </a:r>
            <a:r>
              <a:rPr lang="en-US" altLang="en-US" b="1" i="1" dirty="0" err="1">
                <a:solidFill>
                  <a:schemeClr val="accent2"/>
                </a:solidFill>
                <a:latin typeface="Times New Roman" pitchFamily="18" charset="0"/>
                <a:cs typeface="Times New Roman" pitchFamily="18" charset="0"/>
              </a:rPr>
              <a:t>mũi</a:t>
            </a:r>
            <a:r>
              <a:rPr lang="en-US" altLang="en-US" i="1" dirty="0">
                <a:latin typeface="Times New Roman" pitchFamily="18" charset="0"/>
                <a:cs typeface="Times New Roman" pitchFamily="18" charset="0"/>
              </a:rPr>
              <a:t>”</a:t>
            </a:r>
          </a:p>
        </p:txBody>
      </p:sp>
    </p:spTree>
    <p:extLst>
      <p:ext uri="{BB962C8B-B14F-4D97-AF65-F5344CB8AC3E}">
        <p14:creationId xmlns:p14="http://schemas.microsoft.com/office/powerpoint/2010/main" val="19153793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90800" y="1828800"/>
            <a:ext cx="586250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6824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3 k nhac.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762000"/>
            <a:ext cx="8991600" cy="5181600"/>
          </a:xfrm>
          <a:prstGeom prst="rect">
            <a:avLst/>
          </a:prstGeom>
        </p:spPr>
      </p:pic>
      <p:sp>
        <p:nvSpPr>
          <p:cNvPr id="3" name="Rectangle 2"/>
          <p:cNvSpPr/>
          <p:nvPr/>
        </p:nvSpPr>
        <p:spPr>
          <a:xfrm>
            <a:off x="91858" y="0"/>
            <a:ext cx="89916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p:txBody>
      </p:sp>
      <p:sp>
        <p:nvSpPr>
          <p:cNvPr id="4" name="Rectangle 3"/>
          <p:cNvSpPr/>
          <p:nvPr/>
        </p:nvSpPr>
        <p:spPr>
          <a:xfrm>
            <a:off x="105427" y="6019800"/>
            <a:ext cx="8975942"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trên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cơ</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thể</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Miệng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ngực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giữa</a:t>
            </a:r>
            <a:r>
              <a:rPr lang="en-US" dirty="0">
                <a:solidFill>
                  <a:schemeClr val="tx1"/>
                </a:solidFill>
                <a:latin typeface="Times New Roman" pitchFamily="18" charset="0"/>
                <a:cs typeface="Times New Roman" pitchFamily="18" charset="0"/>
              </a:rPr>
              <a:t> 2 </a:t>
            </a:r>
            <a:r>
              <a:rPr lang="en-US" dirty="0" err="1">
                <a:solidFill>
                  <a:schemeClr val="tx1"/>
                </a:solidFill>
                <a:latin typeface="Times New Roman" pitchFamily="18" charset="0"/>
                <a:cs typeface="Times New Roman" pitchFamily="18" charset="0"/>
              </a:rPr>
              <a:t>đùi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Là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những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riêng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con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phép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bắt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các</a:t>
            </a:r>
            <a:r>
              <a:rPr lang="en-US" dirty="0">
                <a:solidFill>
                  <a:schemeClr val="tx1"/>
                </a:solidFill>
                <a:latin typeface="Times New Roman" pitchFamily="18" charset="0"/>
                <a:cs typeface="Times New Roman" pitchFamily="18" charset="0"/>
              </a:rPr>
              <a:t> con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nhạy</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cảm</a:t>
            </a:r>
            <a:r>
              <a:rPr lang="en-US" dirty="0">
                <a:solidFill>
                  <a:schemeClr val="tx1"/>
                </a:solidFill>
                <a:latin typeface="Times New Roman" pitchFamily="18" charset="0"/>
                <a:cs typeface="Times New Roman" pitchFamily="18" charset="0"/>
              </a:rPr>
              <a:t>, ở </a:t>
            </a:r>
            <a:r>
              <a:rPr lang="en-US" dirty="0" err="1">
                <a:solidFill>
                  <a:schemeClr val="tx1"/>
                </a:solidFill>
                <a:latin typeface="Times New Roman" pitchFamily="18" charset="0"/>
                <a:cs typeface="Times New Roman" pitchFamily="18" charset="0"/>
              </a:rPr>
              <a:t>lớp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vệ</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sinh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giờ</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ngủ</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trưa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chúng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mình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được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nhìn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hay </a:t>
            </a:r>
            <a:r>
              <a:rPr lang="en-US" dirty="0" err="1">
                <a:solidFill>
                  <a:schemeClr val="tx1"/>
                </a:solidFill>
                <a:latin typeface="Times New Roman" pitchFamily="18" charset="0"/>
                <a:cs typeface="Times New Roman" pitchFamily="18" charset="0"/>
              </a:rPr>
              <a:t>chạm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vùng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riêng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tư</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của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bạn</a:t>
            </a:r>
            <a:r>
              <a:rPr lang="en-US" dirty="0">
                <a:solidFill>
                  <a:schemeClr val="tx1"/>
                </a:solidFill>
                <a:latin typeface="Times New Roman" pitchFamily="18" charset="0"/>
                <a:cs typeface="Times New Roman" pitchFamily="18" charset="0"/>
              </a:rPr>
              <a:t>…</a:t>
            </a:r>
          </a:p>
        </p:txBody>
      </p:sp>
      <p:sp>
        <p:nvSpPr>
          <p:cNvPr id="17409" name="Rectangle 1"/>
          <p:cNvSpPr>
            <a:spLocks noChangeArrowheads="1"/>
          </p:cNvSpPr>
          <p:nvPr/>
        </p:nvSpPr>
        <p:spPr bwMode="auto">
          <a:xfrm>
            <a:off x="0" y="0"/>
            <a:ext cx="921085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Vùng</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nhạy</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cảm</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cơ</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thể</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những</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vùng</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a:ln>
                  <a:noFill/>
                </a:ln>
                <a:solidFill>
                  <a:srgbClr val="3C3C3C"/>
                </a:solidFill>
                <a:effectLst/>
                <a:latin typeface="Times New Roman" pitchFamily="18" charset="0"/>
                <a:ea typeface="Times New Roman" pitchFamily="18" charset="0"/>
                <a:cs typeface="Times New Roman" pitchFamily="18" charset="0"/>
              </a:rPr>
              <a:t>nào</a:t>
            </a:r>
            <a:r>
              <a:rPr kumimoji="0" lang="en-US" sz="3600" b="0" i="0" u="none" strike="noStrike" cap="none" normalizeH="0" baseline="0" dirty="0">
                <a:ln>
                  <a:noFill/>
                </a:ln>
                <a:solidFill>
                  <a:srgbClr val="3C3C3C"/>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Oval 5"/>
          <p:cNvSpPr/>
          <p:nvPr/>
        </p:nvSpPr>
        <p:spPr>
          <a:xfrm>
            <a:off x="2133600" y="28956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2133600" y="39624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6477000" y="3886200"/>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84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2"/>
                </p:tgtEl>
              </p:cMediaNode>
            </p:video>
          </p:childTnLst>
        </p:cTn>
      </p:par>
    </p:tnLst>
    <p:bldLst>
      <p:bldP spid="3" grpId="0" animBg="1"/>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0" y="18585"/>
            <a:ext cx="9144000" cy="6839415"/>
          </a:xfrm>
          <a:prstGeom prst="rect">
            <a:avLst/>
          </a:prstGeom>
          <a:noFill/>
          <a:ln w="9525">
            <a:noFill/>
            <a:miter lim="800000"/>
            <a:headEnd/>
            <a:tailEnd/>
          </a:ln>
          <a:effectLst/>
        </p:spPr>
      </p:pic>
      <p:sp>
        <p:nvSpPr>
          <p:cNvPr id="4" name="Rectangle 3"/>
          <p:cNvSpPr/>
          <p:nvPr/>
        </p:nvSpPr>
        <p:spPr>
          <a:xfrm>
            <a:off x="152400" y="1371600"/>
            <a:ext cx="8458200" cy="523220"/>
          </a:xfrm>
          <a:prstGeom prst="rect">
            <a:avLst/>
          </a:prstGeom>
          <a:noFill/>
        </p:spPr>
        <p:txBody>
          <a:bodyPr wrap="square" lIns="91440" tIns="45720" rIns="91440" bIns="45720">
            <a:spAutoFit/>
          </a:bodyPr>
          <a:lstStyle/>
          <a:p>
            <a:pPr algn="ctr"/>
            <a:r>
              <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NGƯỜI LẠ CỐ TÌNH SỜ VÀO VÙNG NHẠY CẢM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905000"/>
          </a:xfrm>
        </p:spPr>
        <p:txBody>
          <a:bodyPr>
            <a:noAutofit/>
          </a:bodyPr>
          <a:lstStyle/>
          <a:p>
            <a:pPr algn="just"/>
            <a:r>
              <a:rPr lang="fr-FR" sz="2400"/>
              <a:t>Các con ạ, những người có hành vi như: dụ dỗ bằng cách tặng quà hay cho bánh kẹo, rủ đi chơi, cố tình nhìn, sờ mó, đụng chạm hoặc tấn công vào vùng đồ bơi của các con khiến các con cảm thấy buồn, đau, khó chịu và sợ hãi. Đó chính là những hành vi xâm hại. Và nếu những hành vi như thế xảy ra thì các con cần nhớ</a:t>
            </a:r>
            <a:endParaRPr lang="en-US"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38" y="2209800"/>
            <a:ext cx="3657600" cy="32012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430" y="2209800"/>
            <a:ext cx="3899770" cy="3201294"/>
          </a:xfrm>
          <a:prstGeom prst="rect">
            <a:avLst/>
          </a:prstGeom>
        </p:spPr>
      </p:pic>
      <p:sp>
        <p:nvSpPr>
          <p:cNvPr id="5" name="Rectangle 4"/>
          <p:cNvSpPr/>
          <p:nvPr/>
        </p:nvSpPr>
        <p:spPr>
          <a:xfrm>
            <a:off x="0" y="5638800"/>
            <a:ext cx="9144000" cy="6858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fr-FR" sz="2400">
                <a:solidFill>
                  <a:schemeClr val="tx1"/>
                </a:solidFill>
                <a:latin typeface="Times New Roman" pitchFamily="18" charset="0"/>
                <a:cs typeface="Times New Roman" pitchFamily="18" charset="0"/>
              </a:rPr>
              <a:t>Phải phản đối để bày tỏ sự không hài lòng của mình. Các con có thể cắn hoặc tấn công lại kẻ xấu.</a:t>
            </a:r>
            <a:endParaRPr lang="en-US" sz="2400">
              <a:solidFill>
                <a:schemeClr val="tx1"/>
              </a:solidFill>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val="13250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fr-FR" sz="2400"/>
              <a:t>Các con hãy bỏ chạy thật nhanh đến nơi đông hô hoán thật to để mọi người chú ý đến mình.</a:t>
            </a:r>
            <a:br>
              <a:rPr lang="en-US" sz="2400"/>
            </a:br>
            <a:endParaRPr lang="en-US" sz="24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4267200" cy="3962400"/>
          </a:xfrm>
          <a:prstGeom prst="rect">
            <a:avLst/>
          </a:prstGeom>
        </p:spPr>
      </p:pic>
      <p:pic>
        <p:nvPicPr>
          <p:cNvPr id="6" name="Picture 3" descr="C:\Users\Dell\Desktop\tải xuống (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927" r="17339"/>
          <a:stretch/>
        </p:blipFill>
        <p:spPr bwMode="auto">
          <a:xfrm>
            <a:off x="4724400" y="1371600"/>
            <a:ext cx="4038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fr-FR" sz="2400"/>
              <a:t>Và hãy kể lại tất cả cho bố mẹ nghe để người lớn kịp thời can thiệp và bảo vệ các con được an toàn hơn.</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7620000" cy="4572000"/>
          </a:xfrm>
          <a:prstGeom prst="rect">
            <a:avLst/>
          </a:prstGeom>
        </p:spPr>
      </p:pic>
    </p:spTree>
    <p:extLst>
      <p:ext uri="{BB962C8B-B14F-4D97-AF65-F5344CB8AC3E}">
        <p14:creationId xmlns:p14="http://schemas.microsoft.com/office/powerpoint/2010/main" val="38839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Image result for quy táº¯c 5 ngÃ³n tay"/>
          <p:cNvPicPr>
            <a:picLocks noChangeAspect="1" noChangeArrowheads="1"/>
          </p:cNvPicPr>
          <p:nvPr/>
        </p:nvPicPr>
        <p:blipFill>
          <a:blip r:embed="rId2"/>
          <a:srcRect/>
          <a:stretch>
            <a:fillRect/>
          </a:stretch>
        </p:blipFill>
        <p:spPr bwMode="auto">
          <a:xfrm>
            <a:off x="-30478" y="0"/>
            <a:ext cx="9174478"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652</Words>
  <Application>Microsoft Office PowerPoint</Application>
  <PresentationFormat>On-screen Show (4:3)</PresentationFormat>
  <Paragraphs>61</Paragraphs>
  <Slides>14</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.VnTifani Heavy</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Các con ạ, những người có hành vi như: dụ dỗ bằng cách tặng quà hay cho bánh kẹo, rủ đi chơi, cố tình nhìn, sờ mó, đụng chạm hoặc tấn công vào vùng đồ bơi của các con khiến các con cảm thấy buồn, đau, khó chịu và sợ hãi. Đó chính là những hành vi xâm hại. Và nếu những hành vi như thế xảy ra thì các con cần nhớ</vt:lpstr>
      <vt:lpstr>Các con hãy bỏ chạy thật nhanh đến nơi đông hô hoán thật to để mọi người chú ý đến mình. </vt:lpstr>
      <vt:lpstr>Và hãy kể lại tất cả cho bố mẹ nghe để người lớn kịp thời can thiệp và bảo vệ các con được an toàn hơn.</vt:lpstr>
      <vt:lpstr>PowerPoint Presentation</vt:lpstr>
      <vt:lpstr>PowerPoint Presentation</vt:lpstr>
      <vt:lpstr>Theo con những người muốn xâm hại vùng đồ bơi của các con thì họ sẽ làm gì?</vt:lpstr>
      <vt:lpstr>PowerPoint Presentation</vt:lpstr>
      <vt:lpstr>PowerPoint Presentation</vt:lpstr>
      <vt:lpstr>Khi có người đến gần có ý định xấu con sẽ làm gì?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 con những người muốn xâm hại vùng đồ bơi của các con thì họ sẽ làm gì?</dc:title>
  <dc:creator>Windows User</dc:creator>
  <cp:lastModifiedBy>Admin</cp:lastModifiedBy>
  <cp:revision>154</cp:revision>
  <dcterms:created xsi:type="dcterms:W3CDTF">2018-10-26T01:32:50Z</dcterms:created>
  <dcterms:modified xsi:type="dcterms:W3CDTF">2024-08-14T02:28:40Z</dcterms:modified>
</cp:coreProperties>
</file>