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5" r:id="rId2"/>
    <p:sldId id="294" r:id="rId3"/>
    <p:sldId id="296" r:id="rId4"/>
    <p:sldId id="271" r:id="rId5"/>
    <p:sldId id="273" r:id="rId6"/>
    <p:sldId id="279" r:id="rId7"/>
    <p:sldId id="281" r:id="rId8"/>
    <p:sldId id="283" r:id="rId9"/>
    <p:sldId id="297" r:id="rId10"/>
    <p:sldId id="287" r:id="rId11"/>
    <p:sldId id="290" r:id="rId12"/>
    <p:sldId id="291" r:id="rId13"/>
    <p:sldId id="298" r:id="rId14"/>
    <p:sldId id="29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53" d="100"/>
          <a:sy n="53" d="100"/>
        </p:scale>
        <p:origin x="46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32650-193E-4E5F-A96F-803A9994957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FC26C-F0C2-41B3-A666-028B916E1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1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E32196-8A5D-43C2-B4DF-15AFF6E97F8F}" type="datetimeFigureOut">
              <a:rPr lang="en-US" smtClean="0"/>
              <a:pPr/>
              <a:t>11/9/2018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E402C3-4E58-436A-A296-7F1888C29C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086100"/>
            <a:ext cx="1634729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3600450" y="2286000"/>
            <a:ext cx="1714500" cy="971550"/>
          </a:xfrm>
          <a:prstGeom prst="star32">
            <a:avLst>
              <a:gd name="adj" fmla="val 16389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3077" name="Picture 5" descr="Progr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43150" y="5695951"/>
            <a:ext cx="4457700" cy="7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rogr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28750" y="1143000"/>
            <a:ext cx="6286500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addemoticons1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241131"/>
            <a:ext cx="102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114550" y="1543051"/>
            <a:ext cx="4629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TRƯỜNG TIỂU HỌC VIỆT HƯNG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543050" y="3201516"/>
            <a:ext cx="5429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Môn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: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Xã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hội</a:t>
            </a:r>
            <a:endParaRPr lang="en-US" altLang="en-US" sz="2400" b="1" dirty="0">
              <a:solidFill>
                <a:srgbClr val="FF0066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FF0066"/>
                </a:solidFill>
                <a:cs typeface="Arial" panose="020B0604020202020204" pitchFamily="34" charset="0"/>
              </a:rPr>
              <a:t>Lớp</a:t>
            </a:r>
            <a:r>
              <a:rPr lang="en-US" altLang="en-US" sz="2400" b="1" dirty="0">
                <a:solidFill>
                  <a:srgbClr val="FF0066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82" name="WordArt 10"/>
          <p:cNvSpPr>
            <a:spLocks noChangeArrowheads="1" noChangeShapeType="1" noTextEdit="1"/>
          </p:cNvSpPr>
          <p:nvPr/>
        </p:nvSpPr>
        <p:spPr bwMode="auto">
          <a:xfrm>
            <a:off x="2448427" y="4924945"/>
            <a:ext cx="39433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560A5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1143000" y="1975247"/>
            <a:ext cx="58293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THẦY CÔ VỀ DỰ GIỜ</a:t>
            </a:r>
          </a:p>
        </p:txBody>
      </p:sp>
      <p:pic>
        <p:nvPicPr>
          <p:cNvPr id="3085" name="Picture 13" descr="addemoticons1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98295"/>
            <a:ext cx="9715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43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icture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71650"/>
            <a:ext cx="33718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28"/>
          <p:cNvSpPr>
            <a:spLocks noChangeArrowheads="1" noChangeShapeType="1" noTextEdit="1"/>
          </p:cNvSpPr>
          <p:nvPr/>
        </p:nvSpPr>
        <p:spPr bwMode="auto">
          <a:xfrm>
            <a:off x="2628900" y="1112282"/>
            <a:ext cx="3886200" cy="545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35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35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35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35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flipV="1">
            <a:off x="3314700" y="2514600"/>
            <a:ext cx="16573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 flipV="1">
            <a:off x="3314700" y="2686050"/>
            <a:ext cx="22860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2" name="Line 36"/>
          <p:cNvSpPr>
            <a:spLocks noChangeShapeType="1"/>
          </p:cNvSpPr>
          <p:nvPr/>
        </p:nvSpPr>
        <p:spPr bwMode="auto">
          <a:xfrm flipV="1">
            <a:off x="3314700" y="3886200"/>
            <a:ext cx="24574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3257550" y="4514850"/>
            <a:ext cx="21145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 flipV="1">
            <a:off x="3886200" y="4800600"/>
            <a:ext cx="12573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 flipH="1">
            <a:off x="5600700" y="24003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H="1">
            <a:off x="5543550" y="2743200"/>
            <a:ext cx="142875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8" name="Line 42"/>
          <p:cNvSpPr>
            <a:spLocks noChangeShapeType="1"/>
          </p:cNvSpPr>
          <p:nvPr/>
        </p:nvSpPr>
        <p:spPr bwMode="auto">
          <a:xfrm flipH="1">
            <a:off x="5200650" y="3600450"/>
            <a:ext cx="23431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5943600" y="4171950"/>
            <a:ext cx="8572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3086100" y="2171700"/>
            <a:ext cx="1028700" cy="369332"/>
          </a:xfrm>
          <a:prstGeom prst="rect">
            <a:avLst/>
          </a:prstGeom>
          <a:solidFill>
            <a:srgbClr val="008080"/>
          </a:solidFill>
          <a:ln w="127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2857501" y="3028950"/>
            <a:ext cx="1327547" cy="36933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VNI-Helve" pitchFamily="2" charset="0"/>
              </a:rPr>
              <a:t>Thực quản</a:t>
            </a:r>
          </a:p>
        </p:txBody>
      </p:sp>
      <p:sp>
        <p:nvSpPr>
          <p:cNvPr id="14384" name="Text Box 48"/>
          <p:cNvSpPr txBox="1">
            <a:spLocks noChangeArrowheads="1"/>
          </p:cNvSpPr>
          <p:nvPr/>
        </p:nvSpPr>
        <p:spPr bwMode="auto">
          <a:xfrm>
            <a:off x="2914651" y="3771900"/>
            <a:ext cx="965597" cy="369332"/>
          </a:xfrm>
          <a:prstGeom prst="rect">
            <a:avLst/>
          </a:prstGeom>
          <a:solidFill>
            <a:srgbClr val="99CC00"/>
          </a:solidFill>
          <a:ln w="12700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VNI-Helve" pitchFamily="2" charset="0"/>
              </a:rPr>
              <a:t>Dạ dày</a:t>
            </a:r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3200401" y="4343400"/>
            <a:ext cx="1156097" cy="369332"/>
          </a:xfrm>
          <a:prstGeom prst="rect">
            <a:avLst/>
          </a:prstGeom>
          <a:solidFill>
            <a:srgbClr val="993366"/>
          </a:solidFill>
          <a:ln w="12700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 non</a:t>
            </a:r>
          </a:p>
        </p:txBody>
      </p:sp>
      <p:sp>
        <p:nvSpPr>
          <p:cNvPr id="14386" name="Text Box 50"/>
          <p:cNvSpPr txBox="1">
            <a:spLocks noChangeArrowheads="1"/>
          </p:cNvSpPr>
          <p:nvPr/>
        </p:nvSpPr>
        <p:spPr bwMode="auto">
          <a:xfrm>
            <a:off x="3143250" y="5086351"/>
            <a:ext cx="1066800" cy="369332"/>
          </a:xfrm>
          <a:prstGeom prst="rect">
            <a:avLst/>
          </a:prstGeom>
          <a:solidFill>
            <a:srgbClr val="666699"/>
          </a:solidFill>
          <a:ln w="12700">
            <a:solidFill>
              <a:srgbClr val="66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 già</a:t>
            </a:r>
          </a:p>
        </p:txBody>
      </p:sp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6115050" y="2114551"/>
            <a:ext cx="1885950" cy="369332"/>
          </a:xfrm>
          <a:prstGeom prst="rect">
            <a:avLst/>
          </a:prstGeom>
          <a:solidFill>
            <a:srgbClr val="008080"/>
          </a:solidFill>
          <a:ln w="127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nước bọt</a:t>
            </a:r>
          </a:p>
        </p:txBody>
      </p:sp>
      <p:sp>
        <p:nvSpPr>
          <p:cNvPr id="14388" name="Text Box 52"/>
          <p:cNvSpPr txBox="1">
            <a:spLocks noChangeArrowheads="1"/>
          </p:cNvSpPr>
          <p:nvPr/>
        </p:nvSpPr>
        <p:spPr bwMode="auto">
          <a:xfrm>
            <a:off x="6572251" y="2686050"/>
            <a:ext cx="1175147" cy="369332"/>
          </a:xfrm>
          <a:prstGeom prst="rect">
            <a:avLst/>
          </a:prstGeom>
          <a:solidFill>
            <a:srgbClr val="008080"/>
          </a:solidFill>
          <a:ln w="127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</a:p>
        </p:txBody>
      </p:sp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6540103" y="3486150"/>
            <a:ext cx="1460897" cy="369332"/>
          </a:xfrm>
          <a:prstGeom prst="rect">
            <a:avLst/>
          </a:prstGeom>
          <a:solidFill>
            <a:srgbClr val="008080"/>
          </a:solidFill>
          <a:ln w="127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mật</a:t>
            </a:r>
          </a:p>
        </p:txBody>
      </p:sp>
      <p:sp>
        <p:nvSpPr>
          <p:cNvPr id="14390" name="Text Box 54"/>
          <p:cNvSpPr txBox="1">
            <a:spLocks noChangeArrowheads="1"/>
          </p:cNvSpPr>
          <p:nvPr/>
        </p:nvSpPr>
        <p:spPr bwMode="auto">
          <a:xfrm>
            <a:off x="6515100" y="4057650"/>
            <a:ext cx="1257300" cy="369332"/>
          </a:xfrm>
          <a:prstGeom prst="rect">
            <a:avLst/>
          </a:prstGeom>
          <a:solidFill>
            <a:srgbClr val="008080"/>
          </a:solidFill>
          <a:ln w="127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" b="5000"/>
          <a:stretch/>
        </p:blipFill>
        <p:spPr>
          <a:xfrm>
            <a:off x="357856" y="4242316"/>
            <a:ext cx="195218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0" grpId="0" animBg="1"/>
      <p:bldP spid="14371" grpId="0" animBg="1"/>
      <p:bldP spid="14372" grpId="0" animBg="1"/>
      <p:bldP spid="14373" grpId="0" animBg="1"/>
      <p:bldP spid="14374" grpId="0" animBg="1"/>
      <p:bldP spid="14376" grpId="0" animBg="1"/>
      <p:bldP spid="14377" grpId="0" animBg="1"/>
      <p:bldP spid="14378" grpId="0" animBg="1"/>
      <p:bldP spid="14379" grpId="0" animBg="1"/>
      <p:bldP spid="14382" grpId="0" animBg="1"/>
      <p:bldP spid="14383" grpId="0" animBg="1"/>
      <p:bldP spid="14384" grpId="0" animBg="1"/>
      <p:bldP spid="14385" grpId="0" animBg="1"/>
      <p:bldP spid="14386" grpId="0" animBg="1"/>
      <p:bldP spid="14387" grpId="0" animBg="1"/>
      <p:bldP spid="14388" grpId="0" animBg="1"/>
      <p:bldP spid="14389" grpId="0" animBg="1"/>
      <p:bldP spid="143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8433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990600"/>
            <a:ext cx="83693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3882838" cy="293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67000"/>
            <a:ext cx="2133600" cy="25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phòng bệnh tiêu hóa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0"/>
            <a:ext cx="9296400" cy="6324601"/>
          </a:xfrm>
        </p:spPr>
      </p:pic>
    </p:spTree>
    <p:extLst>
      <p:ext uri="{BB962C8B-B14F-4D97-AF65-F5344CB8AC3E}">
        <p14:creationId xmlns:p14="http://schemas.microsoft.com/office/powerpoint/2010/main" val="3616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696200" cy="248412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,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. </a:t>
            </a:r>
          </a:p>
          <a:p>
            <a:pPr>
              <a:buFontTx/>
              <a:buChar char="-"/>
            </a:pPr>
            <a:r>
              <a:rPr lang="en-US" dirty="0" err="1" smtClean="0"/>
              <a:t>Rửa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Để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khỏe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mạnh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chúng</a:t>
            </a:r>
            <a:r>
              <a:rPr lang="en-US" dirty="0" smtClean="0">
                <a:solidFill>
                  <a:srgbClr val="FF0000"/>
                </a:solidFill>
              </a:rPr>
              <a:t> ta </a:t>
            </a:r>
            <a:r>
              <a:rPr lang="en-US" dirty="0" err="1" smtClean="0">
                <a:solidFill>
                  <a:srgbClr val="FF0000"/>
                </a:solidFill>
              </a:rPr>
              <a:t>cần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61" y="3657600"/>
            <a:ext cx="4267200" cy="29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692275" y="404813"/>
            <a:ext cx="5903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0" y="5334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-Cao-Cao-Be-Bao-Ng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943600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524000"/>
            <a:ext cx="7061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990600" y="1272102"/>
            <a:ext cx="7391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6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10: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ÔN TẬP CON NGƯỜI VÀ SỨC KHỎE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95800"/>
            <a:ext cx="3086100" cy="213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2" y="1131094"/>
            <a:ext cx="8615363" cy="99417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64" y="4114800"/>
            <a:ext cx="3284361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o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18" y="1978135"/>
            <a:ext cx="1834682" cy="365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o t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742"/>
            <a:ext cx="1839912" cy="35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Line 16"/>
          <p:cNvSpPr>
            <a:spLocks noChangeShapeType="1"/>
          </p:cNvSpPr>
          <p:nvPr/>
        </p:nvSpPr>
        <p:spPr bwMode="auto">
          <a:xfrm>
            <a:off x="4114800" y="3752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1463" y="999727"/>
            <a:ext cx="8743950" cy="3267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6" descr="bo xu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52600"/>
            <a:ext cx="2171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Picture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82" y="1752600"/>
            <a:ext cx="2731515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006" y="5587425"/>
            <a:ext cx="154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cơ</a:t>
            </a:r>
            <a:endParaRPr lang="en-US" sz="3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387959" y="5638800"/>
            <a:ext cx="2288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xương</a:t>
            </a:r>
            <a:endParaRPr lang="en-US" sz="3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550259" y="5562600"/>
            <a:ext cx="2288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Cơ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tiêu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hóa</a:t>
            </a:r>
            <a:endParaRPr lang="en-US" sz="3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419350" y="558225"/>
            <a:ext cx="459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THẢO LUẬN NHÓM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307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o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228850"/>
            <a:ext cx="205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o t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1771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514600" y="1272102"/>
            <a:ext cx="39433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</a:rPr>
              <a:t>CƠ QUAN VẬN ĐỘNG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143000" y="5429250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HỆ CƠ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V="1">
            <a:off x="2228850" y="2571750"/>
            <a:ext cx="9144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V="1">
            <a:off x="2171700" y="3086100"/>
            <a:ext cx="9144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V="1">
            <a:off x="1828800" y="3543300"/>
            <a:ext cx="13716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H="1">
            <a:off x="3657600" y="3028950"/>
            <a:ext cx="57150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 flipV="1">
            <a:off x="2228850" y="4114800"/>
            <a:ext cx="85725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>
            <a:off x="2228850" y="4800600"/>
            <a:ext cx="8572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253" name="Line 16"/>
          <p:cNvSpPr>
            <a:spLocks noChangeShapeType="1"/>
          </p:cNvSpPr>
          <p:nvPr/>
        </p:nvSpPr>
        <p:spPr bwMode="auto">
          <a:xfrm>
            <a:off x="6115050" y="38290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7" name="Line 17"/>
          <p:cNvSpPr>
            <a:spLocks noChangeShapeType="1"/>
          </p:cNvSpPr>
          <p:nvPr/>
        </p:nvSpPr>
        <p:spPr bwMode="auto">
          <a:xfrm flipH="1" flipV="1">
            <a:off x="6286500" y="3886200"/>
            <a:ext cx="11430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6229350" y="2743200"/>
            <a:ext cx="10858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1314450" y="2400300"/>
            <a:ext cx="1028700" cy="34290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mÆt</a:t>
            </a: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1257300" y="2857500"/>
            <a:ext cx="1085850" cy="40005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ngùc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1257300" y="3486150"/>
            <a:ext cx="914400" cy="40005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bông</a:t>
            </a: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1371600" y="4572000"/>
            <a:ext cx="1143000" cy="40005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ch©n</a:t>
            </a: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4114800" y="2686050"/>
            <a:ext cx="857250" cy="40005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tay</a:t>
            </a: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6400800" y="4514850"/>
            <a:ext cx="1314450" cy="34290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m«ng</a:t>
            </a: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6858000" y="2628900"/>
            <a:ext cx="1143000" cy="342900"/>
          </a:xfrm>
          <a:prstGeom prst="rect">
            <a:avLst/>
          </a:prstGeom>
          <a:solidFill>
            <a:srgbClr val="0054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.VnTime" panose="020B7200000000000000" pitchFamily="34" charset="0"/>
              </a:rPr>
              <a:t>C¬ </a:t>
            </a: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l­ưng</a:t>
            </a:r>
          </a:p>
        </p:txBody>
      </p:sp>
    </p:spTree>
    <p:extLst>
      <p:ext uri="{BB962C8B-B14F-4D97-AF65-F5344CB8AC3E}">
        <p14:creationId xmlns:p14="http://schemas.microsoft.com/office/powerpoint/2010/main" val="40952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8" grpId="0"/>
      <p:bldP spid="71690" grpId="0" animBg="1"/>
      <p:bldP spid="71691" grpId="0" animBg="1"/>
      <p:bldP spid="71692" grpId="0" animBg="1"/>
      <p:bldP spid="71693" grpId="0" animBg="1"/>
      <p:bldP spid="71694" grpId="0" animBg="1"/>
      <p:bldP spid="71695" grpId="0" animBg="1"/>
      <p:bldP spid="71697" grpId="0" animBg="1"/>
      <p:bldP spid="71698" grpId="0" animBg="1"/>
      <p:bldP spid="71699" grpId="0" animBg="1"/>
      <p:bldP spid="71700" grpId="0" animBg="1"/>
      <p:bldP spid="71701" grpId="0" animBg="1"/>
      <p:bldP spid="71702" grpId="0" animBg="1"/>
      <p:bldP spid="71703" grpId="0" animBg="1"/>
      <p:bldP spid="71704" grpId="0" animBg="1"/>
      <p:bldP spid="717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5"/>
          <p:cNvSpPr>
            <a:spLocks noChangeArrowheads="1" noChangeShapeType="1" noTextEdit="1"/>
          </p:cNvSpPr>
          <p:nvPr/>
        </p:nvSpPr>
        <p:spPr bwMode="auto">
          <a:xfrm>
            <a:off x="2571750" y="838200"/>
            <a:ext cx="38862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QUAN VẬN ĐỘNG</a:t>
            </a:r>
            <a:r>
              <a:rPr lang="vi-VN" sz="135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5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8" name="Picture 6" descr="bo x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828800"/>
            <a:ext cx="2171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3414712" y="5656176"/>
            <a:ext cx="1728788" cy="369332"/>
          </a:xfrm>
          <a:prstGeom prst="rect">
            <a:avLst/>
          </a:prstGeom>
          <a:solidFill>
            <a:srgbClr val="00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   HỆ XƯƠNG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2057400" y="2171700"/>
            <a:ext cx="19431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2286000" y="1657350"/>
            <a:ext cx="19431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2114550" y="2743200"/>
            <a:ext cx="17145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1371600" y="3200400"/>
            <a:ext cx="26289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 flipV="1">
            <a:off x="2057400" y="3486150"/>
            <a:ext cx="120015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 flipV="1">
            <a:off x="2857500" y="4057650"/>
            <a:ext cx="9144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 flipV="1">
            <a:off x="2857500" y="4857750"/>
            <a:ext cx="102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2857500" y="4857750"/>
            <a:ext cx="10287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4400550" y="2514600"/>
            <a:ext cx="10287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>
            <a:off x="4629150" y="3200400"/>
            <a:ext cx="10287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 flipH="1">
            <a:off x="4400550" y="4514850"/>
            <a:ext cx="13144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1428750" y="1371600"/>
            <a:ext cx="971550" cy="4000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X</a:t>
            </a:r>
            <a:r>
              <a:rPr lang="en-US" altLang="en-US" sz="1350">
                <a:latin typeface="Times New Roman" panose="02020603050405020304" pitchFamily="18" charset="0"/>
                <a:cs typeface="Times New Roman" panose="02020603050405020304" pitchFamily="18" charset="0"/>
              </a:rPr>
              <a:t>­ương</a:t>
            </a:r>
            <a:r>
              <a:rPr lang="en-US" altLang="en-US" sz="1350">
                <a:latin typeface=".VnTime" panose="020B7200000000000000" pitchFamily="34" charset="0"/>
              </a:rPr>
              <a:t> ®Çu</a:t>
            </a: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1314450" y="2000250"/>
            <a:ext cx="971550" cy="40005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Times New Roman" panose="02020603050405020304" pitchFamily="18" charset="0"/>
                <a:cs typeface="Times New Roman" panose="02020603050405020304" pitchFamily="18" charset="0"/>
              </a:rPr>
              <a:t>X­ương mặt</a:t>
            </a: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1143000" y="2571750"/>
            <a:ext cx="971550" cy="4000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X­ương</a:t>
            </a:r>
            <a:r>
              <a:rPr lang="en-US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endParaRPr lang="en-US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1143000" y="3028950"/>
            <a:ext cx="971550" cy="4000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X­ương sống</a:t>
            </a: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1143000" y="3486150"/>
            <a:ext cx="971550" cy="4000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X­ương tay</a:t>
            </a:r>
          </a:p>
        </p:txBody>
      </p:sp>
      <p:sp>
        <p:nvSpPr>
          <p:cNvPr id="69658" name="Line 26"/>
          <p:cNvSpPr>
            <a:spLocks noChangeShapeType="1"/>
          </p:cNvSpPr>
          <p:nvPr/>
        </p:nvSpPr>
        <p:spPr bwMode="auto">
          <a:xfrm flipV="1">
            <a:off x="2171700" y="3600450"/>
            <a:ext cx="17145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1314450" y="4000500"/>
            <a:ext cx="971550" cy="4000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X­ương chậu</a:t>
            </a: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2114550" y="4686300"/>
            <a:ext cx="971550" cy="4000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Times New Roman" panose="02020603050405020304" pitchFamily="18" charset="0"/>
                <a:cs typeface="Times New Roman" panose="02020603050405020304" pitchFamily="18" charset="0"/>
              </a:rPr>
              <a:t>X­ương chân</a:t>
            </a: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5314950" y="2286000"/>
            <a:ext cx="1085850" cy="4000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Khíp b¶ vai</a:t>
            </a: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5143500" y="3028950"/>
            <a:ext cx="1143000" cy="4000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latin typeface=".VnTime" panose="020B7200000000000000" pitchFamily="34" charset="0"/>
              </a:rPr>
              <a:t>Khíp khñy tay</a:t>
            </a: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5715000" y="4343400"/>
            <a:ext cx="1085850" cy="40005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err="1">
                <a:latin typeface=".VnTime" panose="020B7200000000000000" pitchFamily="34" charset="0"/>
              </a:rPr>
              <a:t>Khíp</a:t>
            </a:r>
            <a:r>
              <a:rPr lang="en-US" altLang="en-US" sz="1350" dirty="0">
                <a:latin typeface=".VnTime" panose="020B7200000000000000" pitchFamily="34" charset="0"/>
              </a:rPr>
              <a:t> ®©u </a:t>
            </a:r>
            <a:r>
              <a:rPr lang="en-US" altLang="en-US" sz="1350" dirty="0" err="1">
                <a:latin typeface=".VnTime" panose="020B7200000000000000" pitchFamily="34" charset="0"/>
              </a:rPr>
              <a:t>gèi</a:t>
            </a:r>
            <a:endParaRPr lang="en-US" altLang="en-US" sz="1350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nimBg="1"/>
      <p:bldP spid="69641" grpId="0" animBg="1"/>
      <p:bldP spid="69642" grpId="0" animBg="1"/>
      <p:bldP spid="69643" grpId="0" animBg="1"/>
      <p:bldP spid="69644" grpId="0" animBg="1"/>
      <p:bldP spid="69646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 animBg="1"/>
      <p:bldP spid="69655" grpId="0" animBg="1"/>
      <p:bldP spid="69656" grpId="0" animBg="1"/>
      <p:bldP spid="69657" grpId="0" animBg="1"/>
      <p:bldP spid="69658" grpId="0" animBg="1"/>
      <p:bldP spid="69659" grpId="0" animBg="1"/>
      <p:bldP spid="69660" grpId="0" animBg="1"/>
      <p:bldP spid="69661" grpId="0" animBg="1"/>
      <p:bldP spid="69662" grpId="0" animBg="1"/>
      <p:bldP spid="696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657600"/>
            <a:ext cx="6781800" cy="25385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                      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3300" b="1" dirty="0" err="1" smtClean="0">
                <a:solidFill>
                  <a:srgbClr val="C00000"/>
                </a:solidFill>
              </a:rPr>
              <a:t>Kết</a:t>
            </a:r>
            <a:r>
              <a:rPr lang="en-US" sz="3300" b="1" dirty="0" smtClean="0">
                <a:solidFill>
                  <a:srgbClr val="C00000"/>
                </a:solidFill>
              </a:rPr>
              <a:t> </a:t>
            </a:r>
            <a:r>
              <a:rPr lang="en-US" sz="3300" b="1" dirty="0" err="1" smtClean="0">
                <a:solidFill>
                  <a:srgbClr val="C00000"/>
                </a:solidFill>
              </a:rPr>
              <a:t>luận</a:t>
            </a:r>
            <a:r>
              <a:rPr lang="en-US" sz="3300" b="1" dirty="0"/>
              <a:t/>
            </a:r>
            <a:br>
              <a:rPr lang="en-US" sz="3300" b="1" dirty="0"/>
            </a:br>
            <a:r>
              <a:rPr lang="en-US" sz="3300" dirty="0" err="1" smtClean="0">
                <a:solidFill>
                  <a:srgbClr val="00B050"/>
                </a:solidFill>
              </a:rPr>
              <a:t>Cơ</a:t>
            </a:r>
            <a:r>
              <a:rPr lang="en-US" sz="3300" dirty="0" smtClean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quan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vận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động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gồm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có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cơ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và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xương</a:t>
            </a:r>
            <a:r>
              <a:rPr lang="en-US" sz="3300" dirty="0">
                <a:solidFill>
                  <a:srgbClr val="00B050"/>
                </a:solidFill>
              </a:rPr>
              <a:t>. </a:t>
            </a:r>
            <a:r>
              <a:rPr lang="en-US" sz="3300" dirty="0" err="1">
                <a:solidFill>
                  <a:srgbClr val="00B050"/>
                </a:solidFill>
              </a:rPr>
              <a:t>Cơ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thể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cử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động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được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nhờ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sự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phối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hợp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nhịp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nhàng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của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cơ</a:t>
            </a:r>
            <a:r>
              <a:rPr lang="en-US" sz="3300" dirty="0">
                <a:solidFill>
                  <a:srgbClr val="00B050"/>
                </a:solidFill>
              </a:rPr>
              <a:t>, </a:t>
            </a:r>
            <a:r>
              <a:rPr lang="en-US" sz="3300" dirty="0" err="1">
                <a:solidFill>
                  <a:srgbClr val="00B050"/>
                </a:solidFill>
              </a:rPr>
              <a:t>xương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và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khớp</a:t>
            </a:r>
            <a:r>
              <a:rPr lang="en-US" sz="3300" dirty="0">
                <a:solidFill>
                  <a:srgbClr val="00B050"/>
                </a:solidFill>
              </a:rPr>
              <a:t> </a:t>
            </a:r>
            <a:r>
              <a:rPr lang="en-US" sz="3300" dirty="0" err="1">
                <a:solidFill>
                  <a:srgbClr val="00B050"/>
                </a:solidFill>
              </a:rPr>
              <a:t>xương</a:t>
            </a:r>
            <a:r>
              <a:rPr lang="en-US" sz="3300" dirty="0">
                <a:solidFill>
                  <a:srgbClr val="00B050"/>
                </a:solidFill>
              </a:rPr>
              <a:t>.</a:t>
            </a:r>
            <a:br>
              <a:rPr lang="en-US" sz="3300" dirty="0">
                <a:solidFill>
                  <a:srgbClr val="00B050"/>
                </a:solidFill>
              </a:rPr>
            </a:br>
            <a:endParaRPr lang="en-US" sz="33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o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18" y="1978135"/>
            <a:ext cx="1834682" cy="365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o t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742"/>
            <a:ext cx="1839912" cy="35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Line 16"/>
          <p:cNvSpPr>
            <a:spLocks noChangeShapeType="1"/>
          </p:cNvSpPr>
          <p:nvPr/>
        </p:nvSpPr>
        <p:spPr bwMode="auto">
          <a:xfrm>
            <a:off x="4114800" y="3752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1463" y="999727"/>
            <a:ext cx="8743950" cy="3267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6" descr="bo xu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52600"/>
            <a:ext cx="2171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Picture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82" y="1752600"/>
            <a:ext cx="2731515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006" y="5587425"/>
            <a:ext cx="154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cơ</a:t>
            </a:r>
            <a:endParaRPr lang="en-US" sz="3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387959" y="5638800"/>
            <a:ext cx="2288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xương</a:t>
            </a:r>
            <a:endParaRPr lang="en-US" sz="3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550259" y="5562600"/>
            <a:ext cx="2288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Cơ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tiêu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hóa</a:t>
            </a:r>
            <a:endParaRPr lang="en-US" sz="3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419350" y="558225"/>
            <a:ext cx="459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THẢO LUẬN NHÓM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359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294</Words>
  <Application>Microsoft Office PowerPoint</Application>
  <PresentationFormat>On-screen Show (4:3)</PresentationFormat>
  <Paragraphs>60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.VnTime</vt:lpstr>
      <vt:lpstr>Arial</vt:lpstr>
      <vt:lpstr>Calibri</vt:lpstr>
      <vt:lpstr>Constantia</vt:lpstr>
      <vt:lpstr>Times New Roman</vt:lpstr>
      <vt:lpstr>VNI-Helve</vt:lpstr>
      <vt:lpstr>Wingdings 2</vt:lpstr>
      <vt:lpstr>Flow</vt:lpstr>
      <vt:lpstr>PowerPoint Presentation</vt:lpstr>
      <vt:lpstr>PowerPoint Presentation</vt:lpstr>
      <vt:lpstr>PowerPoint Presentation</vt:lpstr>
      <vt:lpstr>Hoạt động 1: Cơ quan vận động, cơ quan tiêu hóa</vt:lpstr>
      <vt:lpstr>PowerPoint Presentation</vt:lpstr>
      <vt:lpstr>PowerPoint Presentation</vt:lpstr>
      <vt:lpstr>PowerPoint Presentation</vt:lpstr>
      <vt:lpstr>                                             Kết luận Cơ quan vận động gồm có cơ và xương. Cơ thể cử động được nhờ sự phối hợp nhịp nhàng của cơ, xương và khớp xương. </vt:lpstr>
      <vt:lpstr>PowerPoint Presentation</vt:lpstr>
      <vt:lpstr>PowerPoint Presentation</vt:lpstr>
      <vt:lpstr>Kết luận:</vt:lpstr>
      <vt:lpstr>Hoạt động 2: Trò chơi “Phóng viên”</vt:lpstr>
      <vt:lpstr>PowerPoint Presentation</vt:lpstr>
      <vt:lpstr>Để có một cơ thể khỏe mạnh chúng ta cần: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bengo</dc:creator>
  <cp:lastModifiedBy>admin</cp:lastModifiedBy>
  <cp:revision>120</cp:revision>
  <dcterms:created xsi:type="dcterms:W3CDTF">2013-10-27T15:45:26Z</dcterms:created>
  <dcterms:modified xsi:type="dcterms:W3CDTF">2018-11-09T00:46:17Z</dcterms:modified>
</cp:coreProperties>
</file>