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9FFE6D-00DE-432A-9A08-CFD6B8F29AA6}"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2613A-F69C-402F-B85C-DE5C58A1D4C6}" type="slidenum">
              <a:rPr lang="en-US" smtClean="0"/>
              <a:t>‹#›</a:t>
            </a:fld>
            <a:endParaRPr lang="en-US"/>
          </a:p>
        </p:txBody>
      </p:sp>
    </p:spTree>
    <p:extLst>
      <p:ext uri="{BB962C8B-B14F-4D97-AF65-F5344CB8AC3E}">
        <p14:creationId xmlns:p14="http://schemas.microsoft.com/office/powerpoint/2010/main" val="3805482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9FFE6D-00DE-432A-9A08-CFD6B8F29AA6}"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2613A-F69C-402F-B85C-DE5C58A1D4C6}" type="slidenum">
              <a:rPr lang="en-US" smtClean="0"/>
              <a:t>‹#›</a:t>
            </a:fld>
            <a:endParaRPr lang="en-US"/>
          </a:p>
        </p:txBody>
      </p:sp>
    </p:spTree>
    <p:extLst>
      <p:ext uri="{BB962C8B-B14F-4D97-AF65-F5344CB8AC3E}">
        <p14:creationId xmlns:p14="http://schemas.microsoft.com/office/powerpoint/2010/main" val="378933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9FFE6D-00DE-432A-9A08-CFD6B8F29AA6}"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2613A-F69C-402F-B85C-DE5C58A1D4C6}" type="slidenum">
              <a:rPr lang="en-US" smtClean="0"/>
              <a:t>‹#›</a:t>
            </a:fld>
            <a:endParaRPr lang="en-US"/>
          </a:p>
        </p:txBody>
      </p:sp>
    </p:spTree>
    <p:extLst>
      <p:ext uri="{BB962C8B-B14F-4D97-AF65-F5344CB8AC3E}">
        <p14:creationId xmlns:p14="http://schemas.microsoft.com/office/powerpoint/2010/main" val="2265822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9FFE6D-00DE-432A-9A08-CFD6B8F29AA6}"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2613A-F69C-402F-B85C-DE5C58A1D4C6}" type="slidenum">
              <a:rPr lang="en-US" smtClean="0"/>
              <a:t>‹#›</a:t>
            </a:fld>
            <a:endParaRPr lang="en-US"/>
          </a:p>
        </p:txBody>
      </p:sp>
    </p:spTree>
    <p:extLst>
      <p:ext uri="{BB962C8B-B14F-4D97-AF65-F5344CB8AC3E}">
        <p14:creationId xmlns:p14="http://schemas.microsoft.com/office/powerpoint/2010/main" val="227765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9FFE6D-00DE-432A-9A08-CFD6B8F29AA6}"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2613A-F69C-402F-B85C-DE5C58A1D4C6}" type="slidenum">
              <a:rPr lang="en-US" smtClean="0"/>
              <a:t>‹#›</a:t>
            </a:fld>
            <a:endParaRPr lang="en-US"/>
          </a:p>
        </p:txBody>
      </p:sp>
    </p:spTree>
    <p:extLst>
      <p:ext uri="{BB962C8B-B14F-4D97-AF65-F5344CB8AC3E}">
        <p14:creationId xmlns:p14="http://schemas.microsoft.com/office/powerpoint/2010/main" val="112551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9FFE6D-00DE-432A-9A08-CFD6B8F29AA6}" type="datetimeFigureOut">
              <a:rPr lang="en-US" smtClean="0"/>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2613A-F69C-402F-B85C-DE5C58A1D4C6}" type="slidenum">
              <a:rPr lang="en-US" smtClean="0"/>
              <a:t>‹#›</a:t>
            </a:fld>
            <a:endParaRPr lang="en-US"/>
          </a:p>
        </p:txBody>
      </p:sp>
    </p:spTree>
    <p:extLst>
      <p:ext uri="{BB962C8B-B14F-4D97-AF65-F5344CB8AC3E}">
        <p14:creationId xmlns:p14="http://schemas.microsoft.com/office/powerpoint/2010/main" val="1158731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9FFE6D-00DE-432A-9A08-CFD6B8F29AA6}" type="datetimeFigureOut">
              <a:rPr lang="en-US" smtClean="0"/>
              <a:t>8/8/2019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82613A-F69C-402F-B85C-DE5C58A1D4C6}" type="slidenum">
              <a:rPr lang="en-US" smtClean="0"/>
              <a:t>‹#›</a:t>
            </a:fld>
            <a:endParaRPr lang="en-US"/>
          </a:p>
        </p:txBody>
      </p:sp>
    </p:spTree>
    <p:extLst>
      <p:ext uri="{BB962C8B-B14F-4D97-AF65-F5344CB8AC3E}">
        <p14:creationId xmlns:p14="http://schemas.microsoft.com/office/powerpoint/2010/main" val="2874275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9FFE6D-00DE-432A-9A08-CFD6B8F29AA6}" type="datetimeFigureOut">
              <a:rPr lang="en-US" smtClean="0"/>
              <a:t>8/8/2019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82613A-F69C-402F-B85C-DE5C58A1D4C6}" type="slidenum">
              <a:rPr lang="en-US" smtClean="0"/>
              <a:t>‹#›</a:t>
            </a:fld>
            <a:endParaRPr lang="en-US"/>
          </a:p>
        </p:txBody>
      </p:sp>
    </p:spTree>
    <p:extLst>
      <p:ext uri="{BB962C8B-B14F-4D97-AF65-F5344CB8AC3E}">
        <p14:creationId xmlns:p14="http://schemas.microsoft.com/office/powerpoint/2010/main" val="1578940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FFE6D-00DE-432A-9A08-CFD6B8F29AA6}" type="datetimeFigureOut">
              <a:rPr lang="en-US" smtClean="0"/>
              <a:t>8/8/2019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82613A-F69C-402F-B85C-DE5C58A1D4C6}" type="slidenum">
              <a:rPr lang="en-US" smtClean="0"/>
              <a:t>‹#›</a:t>
            </a:fld>
            <a:endParaRPr lang="en-US"/>
          </a:p>
        </p:txBody>
      </p:sp>
    </p:spTree>
    <p:extLst>
      <p:ext uri="{BB962C8B-B14F-4D97-AF65-F5344CB8AC3E}">
        <p14:creationId xmlns:p14="http://schemas.microsoft.com/office/powerpoint/2010/main" val="3306703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9FFE6D-00DE-432A-9A08-CFD6B8F29AA6}" type="datetimeFigureOut">
              <a:rPr lang="en-US" smtClean="0"/>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2613A-F69C-402F-B85C-DE5C58A1D4C6}" type="slidenum">
              <a:rPr lang="en-US" smtClean="0"/>
              <a:t>‹#›</a:t>
            </a:fld>
            <a:endParaRPr lang="en-US"/>
          </a:p>
        </p:txBody>
      </p:sp>
    </p:spTree>
    <p:extLst>
      <p:ext uri="{BB962C8B-B14F-4D97-AF65-F5344CB8AC3E}">
        <p14:creationId xmlns:p14="http://schemas.microsoft.com/office/powerpoint/2010/main" val="82164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9FFE6D-00DE-432A-9A08-CFD6B8F29AA6}" type="datetimeFigureOut">
              <a:rPr lang="en-US" smtClean="0"/>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2613A-F69C-402F-B85C-DE5C58A1D4C6}" type="slidenum">
              <a:rPr lang="en-US" smtClean="0"/>
              <a:t>‹#›</a:t>
            </a:fld>
            <a:endParaRPr lang="en-US"/>
          </a:p>
        </p:txBody>
      </p:sp>
    </p:spTree>
    <p:extLst>
      <p:ext uri="{BB962C8B-B14F-4D97-AF65-F5344CB8AC3E}">
        <p14:creationId xmlns:p14="http://schemas.microsoft.com/office/powerpoint/2010/main" val="3279568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FFE6D-00DE-432A-9A08-CFD6B8F29AA6}" type="datetimeFigureOut">
              <a:rPr lang="en-US" smtClean="0"/>
              <a:t>8/8/2019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2613A-F69C-402F-B85C-DE5C58A1D4C6}" type="slidenum">
              <a:rPr lang="en-US" smtClean="0"/>
              <a:t>‹#›</a:t>
            </a:fld>
            <a:endParaRPr lang="en-US"/>
          </a:p>
        </p:txBody>
      </p:sp>
    </p:spTree>
    <p:extLst>
      <p:ext uri="{BB962C8B-B14F-4D97-AF65-F5344CB8AC3E}">
        <p14:creationId xmlns:p14="http://schemas.microsoft.com/office/powerpoint/2010/main" val="3102907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1" descr="flowers_fr020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WordArt 8"/>
          <p:cNvSpPr>
            <a:spLocks noChangeArrowheads="1" noChangeShapeType="1" noTextEdit="1"/>
          </p:cNvSpPr>
          <p:nvPr/>
        </p:nvSpPr>
        <p:spPr bwMode="auto">
          <a:xfrm>
            <a:off x="1129145" y="1676400"/>
            <a:ext cx="7162800" cy="3276600"/>
          </a:xfrm>
          <a:prstGeom prst="rect">
            <a:avLst/>
          </a:prstGeom>
        </p:spPr>
        <p:txBody>
          <a:bodyPr wrap="none" fromWordArt="1">
            <a:prstTxWarp prst="textPlain">
              <a:avLst>
                <a:gd name="adj" fmla="val 50000"/>
              </a:avLst>
            </a:prstTxWarp>
          </a:bodyPr>
          <a:lstStyle/>
          <a:p>
            <a:pPr algn="ctr"/>
            <a:r>
              <a:rPr lang="en-US" sz="2400" b="1" kern="1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MÔN: TẬP LÀM </a:t>
            </a:r>
            <a:r>
              <a:rPr lang="en-US" sz="2400" b="1" kern="10" smtClean="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VĂN</a:t>
            </a:r>
          </a:p>
          <a:p>
            <a:pPr algn="ctr"/>
            <a:r>
              <a:rPr lang="en-US" altLang="en-US" sz="3600" b="1">
                <a:solidFill>
                  <a:srgbClr val="FF0000"/>
                </a:solidFill>
                <a:cs typeface="Arial" charset="0"/>
              </a:rPr>
              <a:t>Ôn tập về tả </a:t>
            </a:r>
            <a:r>
              <a:rPr lang="en-US" altLang="en-US" sz="3600" b="1">
                <a:solidFill>
                  <a:srgbClr val="FF0000"/>
                </a:solidFill>
                <a:cs typeface="Arial" charset="0"/>
              </a:rPr>
              <a:t>cây </a:t>
            </a:r>
            <a:r>
              <a:rPr lang="en-US" altLang="en-US" sz="3600" b="1" smtClean="0">
                <a:solidFill>
                  <a:srgbClr val="FF0000"/>
                </a:solidFill>
                <a:cs typeface="Arial" charset="0"/>
              </a:rPr>
              <a:t>cối</a:t>
            </a:r>
            <a:endParaRPr lang="en-US" sz="3600" b="1" kern="1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endParaRPr>
          </a:p>
          <a:p>
            <a:pPr algn="ctr"/>
            <a:r>
              <a:rPr lang="en-US" sz="3600" b="1" kern="10" smtClean="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 </a:t>
            </a:r>
            <a:endParaRPr lang="en-US" sz="3600" b="1" kern="1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endParaRPr>
          </a:p>
        </p:txBody>
      </p:sp>
    </p:spTree>
    <p:extLst>
      <p:ext uri="{BB962C8B-B14F-4D97-AF65-F5344CB8AC3E}">
        <p14:creationId xmlns:p14="http://schemas.microsoft.com/office/powerpoint/2010/main" val="338960747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152400"/>
            <a:ext cx="54102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971800"/>
            <a:ext cx="5715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1747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plus(in)">
                                      <p:cBhvr>
                                        <p:cTn id="7" dur="20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3315"/>
                                        </p:tgtEl>
                                        <p:attrNameLst>
                                          <p:attrName>style.visibility</p:attrName>
                                        </p:attrNameLst>
                                      </p:cBhvr>
                                      <p:to>
                                        <p:strVal val="visible"/>
                                      </p:to>
                                    </p:set>
                                    <p:animEffect transition="in" filter="strips(downLeft)">
                                      <p:cBhvr>
                                        <p:cTn id="12"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subTitle" idx="1"/>
          </p:nvPr>
        </p:nvSpPr>
        <p:spPr>
          <a:xfrm>
            <a:off x="381000" y="2438400"/>
            <a:ext cx="8534400" cy="2667000"/>
          </a:xfrm>
        </p:spPr>
        <p:txBody>
          <a:bodyPr/>
          <a:lstStyle/>
          <a:p>
            <a:pPr algn="l"/>
            <a:r>
              <a:rPr lang="en-US" altLang="en-US" sz="2400" b="1">
                <a:solidFill>
                  <a:srgbClr val="3333CC"/>
                </a:solidFill>
                <a:latin typeface="Times New Roman" panose="02020603050405020304" pitchFamily="18" charset="0"/>
                <a:cs typeface="Times New Roman" panose="02020603050405020304" pitchFamily="18" charset="0"/>
              </a:rPr>
              <a:t>…Hoa bưởi rất đẹp. Chúng ra từng chùm thật đoàn kết. Những cánh hoa úp vào nhau như làm duyên, e thẹn. Hoa màu trắng thật tinh khiết, trong trắng như thiếu nữ tuổi trăng rằm. Hương bưởi thơm làm ngất ngây lòng người…</a:t>
            </a:r>
          </a:p>
        </p:txBody>
      </p:sp>
      <p:sp>
        <p:nvSpPr>
          <p:cNvPr id="14342" name="Rectangle 6"/>
          <p:cNvSpPr>
            <a:spLocks noChangeArrowheads="1"/>
          </p:cNvSpPr>
          <p:nvPr/>
        </p:nvSpPr>
        <p:spPr bwMode="auto">
          <a:xfrm>
            <a:off x="0" y="1143000"/>
            <a:ext cx="1103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r>
              <a:rPr lang="en-US" altLang="en-US" sz="2800" i="1" u="sng">
                <a:solidFill>
                  <a:srgbClr val="FF0000"/>
                </a:solidFill>
                <a:latin typeface="Times New Roman" panose="02020603050405020304" pitchFamily="18" charset="0"/>
                <a:cs typeface="Times New Roman" panose="02020603050405020304" pitchFamily="18" charset="0"/>
              </a:rPr>
              <a:t>Bài 2: </a:t>
            </a:r>
          </a:p>
        </p:txBody>
      </p:sp>
      <p:sp>
        <p:nvSpPr>
          <p:cNvPr id="14343" name="Rectangle 7"/>
          <p:cNvSpPr>
            <a:spLocks noChangeArrowheads="1"/>
          </p:cNvSpPr>
          <p:nvPr/>
        </p:nvSpPr>
        <p:spPr bwMode="auto">
          <a:xfrm>
            <a:off x="304800" y="11430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r>
              <a:rPr lang="en-US" altLang="en-US" sz="2800" i="1">
                <a:solidFill>
                  <a:srgbClr val="FF0000"/>
                </a:solidFill>
                <a:latin typeface="Times New Roman" panose="02020603050405020304" pitchFamily="18" charset="0"/>
                <a:cs typeface="Times New Roman" panose="02020603050405020304" pitchFamily="18" charset="0"/>
              </a:rPr>
              <a:t>Viết một đoạn văn ngắn tả một bộ phận của cây</a:t>
            </a:r>
          </a:p>
          <a:p>
            <a:r>
              <a:rPr lang="en-US" altLang="en-US" sz="2800" i="1">
                <a:solidFill>
                  <a:srgbClr val="FF0000"/>
                </a:solidFill>
                <a:latin typeface="Times New Roman" panose="02020603050405020304" pitchFamily="18" charset="0"/>
                <a:cs typeface="Times New Roman" panose="02020603050405020304" pitchFamily="18" charset="0"/>
              </a:rPr>
              <a:t>( lá, hoa, quả, rễ hoặc thân)</a:t>
            </a:r>
          </a:p>
        </p:txBody>
      </p:sp>
      <p:sp>
        <p:nvSpPr>
          <p:cNvPr id="14344" name="Rectangle 8"/>
          <p:cNvSpPr>
            <a:spLocks noChangeArrowheads="1"/>
          </p:cNvSpPr>
          <p:nvPr/>
        </p:nvSpPr>
        <p:spPr bwMode="auto">
          <a:xfrm>
            <a:off x="228600" y="2286000"/>
            <a:ext cx="86868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pPr algn="l"/>
            <a:r>
              <a:rPr lang="en-US" altLang="en-US" sz="2400" b="1">
                <a:solidFill>
                  <a:srgbClr val="FF0000"/>
                </a:solidFill>
                <a:latin typeface="Times New Roman" panose="02020603050405020304" pitchFamily="18" charset="0"/>
                <a:cs typeface="Times New Roman" panose="02020603050405020304" pitchFamily="18" charset="0"/>
              </a:rPr>
              <a:t>…Cây cam nhà em rất sai quả. Đầu tiên những quả cam chỉ bằng ngón tay út khẽ lộ ra bên những cánh hoa màu trắng, ít hôm sau đã to bằng hòn bi ve. Qủa cam lớn nhanh như thổi, khi qủa còn nhỏ, vỏ màu xanh thẫm. Nhưng sau đó chiếc áo ấy mỏng dần rồi từ từ chuyển sang màu xanh nhạt rồi đến màu vàng tươi.Chẳng bao lâu cây cam đã chi chít những quả  vàng óng, da căng mọng như những chiếc đèn lồng nhỏ, lơ lửng thắp trong vòm lá xanh…</a:t>
            </a:r>
          </a:p>
        </p:txBody>
      </p:sp>
    </p:spTree>
    <p:extLst>
      <p:ext uri="{BB962C8B-B14F-4D97-AF65-F5344CB8AC3E}">
        <p14:creationId xmlns:p14="http://schemas.microsoft.com/office/powerpoint/2010/main" val="3482998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dissolve">
                                      <p:cBhvr>
                                        <p:cTn id="7" dur="500"/>
                                        <p:tgtEl>
                                          <p:spTgt spid="143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4343"/>
                                        </p:tgtEl>
                                        <p:attrNameLst>
                                          <p:attrName>style.visibility</p:attrName>
                                        </p:attrNameLst>
                                      </p:cBhvr>
                                      <p:to>
                                        <p:strVal val="visible"/>
                                      </p:to>
                                    </p:set>
                                    <p:animEffect transition="in" filter="plus(in)">
                                      <p:cBhvr>
                                        <p:cTn id="12" dur="2000"/>
                                        <p:tgtEl>
                                          <p:spTgt spid="143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14338">
                                            <p:txEl>
                                              <p:pRg st="0" end="0"/>
                                            </p:txEl>
                                          </p:spTgt>
                                        </p:tgtEl>
                                        <p:attrNameLst>
                                          <p:attrName>style.visibility</p:attrName>
                                        </p:attrNameLst>
                                      </p:cBhvr>
                                      <p:to>
                                        <p:strVal val="visible"/>
                                      </p:to>
                                    </p:set>
                                    <p:anim calcmode="lin" valueType="num">
                                      <p:cBhvr>
                                        <p:cTn id="17" dur="1000" fill="hold"/>
                                        <p:tgtEl>
                                          <p:spTgt spid="14338">
                                            <p:txEl>
                                              <p:pRg st="0" end="0"/>
                                            </p:txEl>
                                          </p:spTgt>
                                        </p:tgtEl>
                                        <p:attrNameLst>
                                          <p:attrName>ppt_x</p:attrName>
                                        </p:attrNameLst>
                                      </p:cBhvr>
                                      <p:tavLst>
                                        <p:tav tm="0">
                                          <p:val>
                                            <p:strVal val="#ppt_x-.2"/>
                                          </p:val>
                                        </p:tav>
                                        <p:tav tm="100000">
                                          <p:val>
                                            <p:strVal val="#ppt_x"/>
                                          </p:val>
                                        </p:tav>
                                      </p:tavLst>
                                    </p:anim>
                                    <p:anim calcmode="lin" valueType="num">
                                      <p:cBhvr>
                                        <p:cTn id="18" dur="1000" fill="hold"/>
                                        <p:tgtEl>
                                          <p:spTgt spid="1433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4338">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xit" presetSubtype="10" fill="hold" grpId="1" nodeType="clickEffect">
                                  <p:stCondLst>
                                    <p:cond delay="0"/>
                                  </p:stCondLst>
                                  <p:childTnLst>
                                    <p:animEffect transition="out" filter="blinds(horizontal)">
                                      <p:cBhvr>
                                        <p:cTn id="23" dur="500"/>
                                        <p:tgtEl>
                                          <p:spTgt spid="14338">
                                            <p:txEl>
                                              <p:pRg st="0" end="0"/>
                                            </p:txEl>
                                          </p:spTgt>
                                        </p:tgtEl>
                                      </p:cBhvr>
                                    </p:animEffect>
                                    <p:set>
                                      <p:cBhvr>
                                        <p:cTn id="24" dur="1" fill="hold">
                                          <p:stCondLst>
                                            <p:cond delay="499"/>
                                          </p:stCondLst>
                                        </p:cTn>
                                        <p:tgtEl>
                                          <p:spTgt spid="14338">
                                            <p:txEl>
                                              <p:pRg st="0" end="0"/>
                                            </p:txEl>
                                          </p:spTgt>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344"/>
                                        </p:tgtEl>
                                        <p:attrNameLst>
                                          <p:attrName>style.visibility</p:attrName>
                                        </p:attrNameLst>
                                      </p:cBhvr>
                                      <p:to>
                                        <p:strVal val="visible"/>
                                      </p:to>
                                    </p:set>
                                    <p:anim calcmode="lin" valueType="num">
                                      <p:cBhvr additive="base">
                                        <p:cTn id="29" dur="500" fill="hold"/>
                                        <p:tgtEl>
                                          <p:spTgt spid="14344"/>
                                        </p:tgtEl>
                                        <p:attrNameLst>
                                          <p:attrName>ppt_x</p:attrName>
                                        </p:attrNameLst>
                                      </p:cBhvr>
                                      <p:tavLst>
                                        <p:tav tm="0">
                                          <p:val>
                                            <p:strVal val="#ppt_x"/>
                                          </p:val>
                                        </p:tav>
                                        <p:tav tm="100000">
                                          <p:val>
                                            <p:strVal val="#ppt_x"/>
                                          </p:val>
                                        </p:tav>
                                      </p:tavLst>
                                    </p:anim>
                                    <p:anim calcmode="lin" valueType="num">
                                      <p:cBhvr additive="base">
                                        <p:cTn id="30" dur="500" fill="hold"/>
                                        <p:tgtEl>
                                          <p:spTgt spid="143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P spid="14338" grpId="1" build="p"/>
      <p:bldP spid="14342" grpId="0"/>
      <p:bldP spid="14343" grpId="0"/>
      <p:bldP spid="143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ChangeArrowheads="1"/>
          </p:cNvSpPr>
          <p:nvPr/>
        </p:nvSpPr>
        <p:spPr bwMode="auto">
          <a:xfrm>
            <a:off x="152400" y="2286000"/>
            <a:ext cx="8915400" cy="2514600"/>
          </a:xfrm>
          <a:prstGeom prst="rect">
            <a:avLst/>
          </a:prstGeom>
          <a:solidFill>
            <a:srgbClr val="33CCFF"/>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pPr algn="l"/>
            <a:r>
              <a:rPr lang="en-US" altLang="en-US" sz="2800" b="1">
                <a:solidFill>
                  <a:srgbClr val="0000CC"/>
                </a:solidFill>
                <a:latin typeface="Times New Roman" panose="02020603050405020304" pitchFamily="18" charset="0"/>
                <a:cs typeface="Times New Roman" panose="02020603050405020304" pitchFamily="18" charset="0"/>
              </a:rPr>
              <a:t>+ Mở bài: Giới thiệu bao quát về cây sẽ tả</a:t>
            </a:r>
          </a:p>
          <a:p>
            <a:pPr algn="l"/>
            <a:r>
              <a:rPr lang="en-US" altLang="en-US" sz="2800" b="1">
                <a:solidFill>
                  <a:srgbClr val="0000CC"/>
                </a:solidFill>
                <a:latin typeface="Times New Roman" panose="02020603050405020304" pitchFamily="18" charset="0"/>
                <a:cs typeface="Times New Roman" panose="02020603050405020304" pitchFamily="18" charset="0"/>
              </a:rPr>
              <a:t>+ Thân bài: Tả từng bộ phận của cây hoặc từng thời kì phát triển của cây</a:t>
            </a:r>
          </a:p>
          <a:p>
            <a:pPr algn="l"/>
            <a:r>
              <a:rPr lang="en-US" altLang="en-US" sz="2800" b="1">
                <a:solidFill>
                  <a:srgbClr val="0000CC"/>
                </a:solidFill>
                <a:latin typeface="Times New Roman" panose="02020603050405020304" pitchFamily="18" charset="0"/>
                <a:cs typeface="Times New Roman" panose="02020603050405020304" pitchFamily="18" charset="0"/>
              </a:rPr>
              <a:t>+ Kết bài: Nêu ích lợi của cây, tình cảm của người tả về cây</a:t>
            </a:r>
          </a:p>
        </p:txBody>
      </p:sp>
      <p:sp>
        <p:nvSpPr>
          <p:cNvPr id="15366" name="WordArt 6"/>
          <p:cNvSpPr>
            <a:spLocks noChangeArrowheads="1" noChangeShapeType="1" noTextEdit="1"/>
          </p:cNvSpPr>
          <p:nvPr/>
        </p:nvSpPr>
        <p:spPr bwMode="auto">
          <a:xfrm>
            <a:off x="3686175" y="1447800"/>
            <a:ext cx="1724025" cy="609600"/>
          </a:xfrm>
          <a:prstGeom prst="rect">
            <a:avLst/>
          </a:prstGeom>
        </p:spPr>
        <p:txBody>
          <a:bodyPr wrap="none" fromWordArt="1">
            <a:prstTxWarp prst="textPlain">
              <a:avLst>
                <a:gd name="adj" fmla="val 50000"/>
              </a:avLst>
            </a:prstTxWarp>
          </a:bodyPr>
          <a:lstStyle/>
          <a:p>
            <a:pPr algn="ctr"/>
            <a:r>
              <a:rPr lang="en-US" sz="3600" kern="10">
                <a:ln w="12700">
                  <a:solidFill>
                    <a:srgbClr val="660033"/>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Cấu tạo</a:t>
            </a:r>
          </a:p>
        </p:txBody>
      </p:sp>
    </p:spTree>
    <p:extLst>
      <p:ext uri="{BB962C8B-B14F-4D97-AF65-F5344CB8AC3E}">
        <p14:creationId xmlns:p14="http://schemas.microsoft.com/office/powerpoint/2010/main" val="2575176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wheel(4)">
                                      <p:cBhvr>
                                        <p:cTn id="7" dur="2000"/>
                                        <p:tgtEl>
                                          <p:spTgt spid="153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15365"/>
                                        </p:tgtEl>
                                        <p:attrNameLst>
                                          <p:attrName>style.visibility</p:attrName>
                                        </p:attrNameLst>
                                      </p:cBhvr>
                                      <p:to>
                                        <p:strVal val="visible"/>
                                      </p:to>
                                    </p:set>
                                    <p:anim calcmode="lin" valueType="num">
                                      <p:cBhvr>
                                        <p:cTn id="12" dur="500" fill="hold"/>
                                        <p:tgtEl>
                                          <p:spTgt spid="15365"/>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5365"/>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5365"/>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53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P spid="1536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2" name="Picture 3" descr="H:\HINHNEN\Khung hinh mau\1 (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WordArt 9"/>
          <p:cNvSpPr>
            <a:spLocks noChangeArrowheads="1" noChangeShapeType="1" noTextEdit="1"/>
          </p:cNvSpPr>
          <p:nvPr/>
        </p:nvSpPr>
        <p:spPr bwMode="auto">
          <a:xfrm>
            <a:off x="1143000" y="1905000"/>
            <a:ext cx="7010400" cy="2514600"/>
          </a:xfrm>
          <a:prstGeom prst="rect">
            <a:avLst/>
          </a:prstGeom>
        </p:spPr>
        <p:txBody>
          <a:bodyPr wrap="none" fromWordArt="1">
            <a:prstTxWarp prst="textPlain">
              <a:avLst>
                <a:gd name="adj" fmla="val 50000"/>
              </a:avLst>
            </a:prstTxWarp>
          </a:bodyPr>
          <a:lstStyle/>
          <a:p>
            <a:pPr algn="ctr"/>
            <a:r>
              <a:rPr lang="en-US" sz="3600" b="1" kern="10">
                <a:ln w="9525">
                  <a:solidFill>
                    <a:srgbClr val="0000CC"/>
                  </a:solidFill>
                  <a:round/>
                  <a:headEnd/>
                  <a:tailEnd/>
                </a:ln>
                <a:solidFill>
                  <a:srgbClr val="FF0000"/>
                </a:solidFill>
                <a:effectLst>
                  <a:outerShdw dist="45791" dir="2021404" algn="ctr" rotWithShape="0">
                    <a:srgbClr val="B2B2B2">
                      <a:alpha val="80000"/>
                    </a:srgbClr>
                  </a:outerShdw>
                </a:effectLst>
                <a:latin typeface="Times New Roman"/>
                <a:cs typeface="Times New Roman"/>
              </a:rPr>
              <a:t>KÍNH CHÚC CÁC THẦY CÔ</a:t>
            </a:r>
          </a:p>
          <a:p>
            <a:pPr algn="ctr"/>
            <a:r>
              <a:rPr lang="en-US" sz="3600" b="1" kern="10">
                <a:ln w="9525">
                  <a:solidFill>
                    <a:srgbClr val="0000CC"/>
                  </a:solidFill>
                  <a:round/>
                  <a:headEnd/>
                  <a:tailEnd/>
                </a:ln>
                <a:solidFill>
                  <a:srgbClr val="FF0000"/>
                </a:solidFill>
                <a:effectLst>
                  <a:outerShdw dist="45791" dir="2021404" algn="ctr" rotWithShape="0">
                    <a:srgbClr val="B2B2B2">
                      <a:alpha val="80000"/>
                    </a:srgbClr>
                  </a:outerShdw>
                </a:effectLst>
                <a:latin typeface="Times New Roman"/>
                <a:cs typeface="Times New Roman"/>
              </a:rPr>
              <a:t>MẠNH KHỎE - HẠNH PHÚC- CHÚC CÁC EM HỌC GIỎI</a:t>
            </a:r>
          </a:p>
        </p:txBody>
      </p:sp>
    </p:spTree>
    <p:extLst>
      <p:ext uri="{BB962C8B-B14F-4D97-AF65-F5344CB8AC3E}">
        <p14:creationId xmlns:p14="http://schemas.microsoft.com/office/powerpoint/2010/main" val="914654355"/>
      </p:ext>
    </p:extLst>
  </p:cSld>
  <p:clrMapOvr>
    <a:masterClrMapping/>
  </p:clrMapOvr>
  <p:transition spd="slow">
    <p:split orient="ver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ChangeArrowheads="1"/>
          </p:cNvSpPr>
          <p:nvPr/>
        </p:nvSpPr>
        <p:spPr bwMode="auto">
          <a:xfrm>
            <a:off x="304800" y="808592"/>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r>
              <a:rPr lang="en-US" altLang="en-US" sz="2800" u="sng">
                <a:solidFill>
                  <a:srgbClr val="FF0000"/>
                </a:solidFill>
                <a:latin typeface="Times New Roman" panose="02020603050405020304" pitchFamily="18" charset="0"/>
                <a:cs typeface="Times New Roman" panose="02020603050405020304" pitchFamily="18" charset="0"/>
              </a:rPr>
              <a:t>Bài 1:</a:t>
            </a:r>
          </a:p>
        </p:txBody>
      </p:sp>
      <p:sp>
        <p:nvSpPr>
          <p:cNvPr id="5126" name="Rectangle 6"/>
          <p:cNvSpPr>
            <a:spLocks noChangeArrowheads="1"/>
          </p:cNvSpPr>
          <p:nvPr/>
        </p:nvSpPr>
        <p:spPr bwMode="auto">
          <a:xfrm>
            <a:off x="1219200" y="808592"/>
            <a:ext cx="792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r>
              <a:rPr lang="en-US" altLang="en-US" sz="2800">
                <a:solidFill>
                  <a:srgbClr val="FF0000"/>
                </a:solidFill>
                <a:latin typeface="Times New Roman" panose="02020603050405020304" pitchFamily="18" charset="0"/>
                <a:cs typeface="Times New Roman" panose="02020603050405020304" pitchFamily="18" charset="0"/>
              </a:rPr>
              <a:t>Đọc bài văn và trả lời câu hỏi: ( SGK- Trang 96)</a:t>
            </a:r>
          </a:p>
        </p:txBody>
      </p:sp>
      <p:sp>
        <p:nvSpPr>
          <p:cNvPr id="5127" name="Rectangle 7"/>
          <p:cNvSpPr>
            <a:spLocks noChangeArrowheads="1"/>
          </p:cNvSpPr>
          <p:nvPr/>
        </p:nvSpPr>
        <p:spPr bwMode="auto">
          <a:xfrm>
            <a:off x="304800" y="1418192"/>
            <a:ext cx="7696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pPr algn="l"/>
            <a:r>
              <a:rPr lang="en-US" altLang="en-US" sz="2600" i="1">
                <a:solidFill>
                  <a:srgbClr val="FF0000"/>
                </a:solidFill>
                <a:latin typeface="Times New Roman" panose="02020603050405020304" pitchFamily="18" charset="0"/>
                <a:cs typeface="Times New Roman" panose="02020603050405020304" pitchFamily="18" charset="0"/>
              </a:rPr>
              <a:t>1/ Cây chuối trong bài được tả theo trình tự:</a:t>
            </a:r>
          </a:p>
        </p:txBody>
      </p:sp>
      <p:sp>
        <p:nvSpPr>
          <p:cNvPr id="5128" name="Rectangle 8"/>
          <p:cNvSpPr>
            <a:spLocks noChangeArrowheads="1"/>
          </p:cNvSpPr>
          <p:nvPr/>
        </p:nvSpPr>
        <p:spPr bwMode="auto">
          <a:xfrm>
            <a:off x="685800" y="1951592"/>
            <a:ext cx="6324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r>
              <a:rPr lang="en-US" altLang="en-US" sz="2400" b="1">
                <a:solidFill>
                  <a:srgbClr val="0000CC"/>
                </a:solidFill>
                <a:latin typeface="Times New Roman" panose="02020603050405020304" pitchFamily="18" charset="0"/>
                <a:cs typeface="Times New Roman" panose="02020603050405020304" pitchFamily="18" charset="0"/>
              </a:rPr>
              <a:t>Tả theo từng thời kì phát triển của cây</a:t>
            </a:r>
          </a:p>
        </p:txBody>
      </p:sp>
      <p:sp>
        <p:nvSpPr>
          <p:cNvPr id="5129" name="AutoShape 9"/>
          <p:cNvSpPr>
            <a:spLocks noChangeArrowheads="1"/>
          </p:cNvSpPr>
          <p:nvPr/>
        </p:nvSpPr>
        <p:spPr bwMode="auto">
          <a:xfrm>
            <a:off x="685800" y="3094592"/>
            <a:ext cx="2438400" cy="1524000"/>
          </a:xfrm>
          <a:prstGeom prst="cloudCallout">
            <a:avLst>
              <a:gd name="adj1" fmla="val 87630"/>
              <a:gd name="adj2" fmla="val -9083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a:solidFill>
                  <a:srgbClr val="0000CC"/>
                </a:solidFill>
                <a:latin typeface="Times New Roman" panose="02020603050405020304" pitchFamily="18" charset="0"/>
                <a:cs typeface="Times New Roman" panose="02020603050405020304" pitchFamily="18" charset="0"/>
              </a:rPr>
              <a:t>Cây chuối </a:t>
            </a:r>
            <a:r>
              <a:rPr lang="en-US" altLang="en-US" sz="2400" b="1">
                <a:solidFill>
                  <a:srgbClr val="0000CC"/>
                </a:solidFill>
                <a:latin typeface="Times New Roman" panose="02020603050405020304" pitchFamily="18" charset="0"/>
                <a:cs typeface="Times New Roman" panose="02020603050405020304" pitchFamily="18" charset="0"/>
              </a:rPr>
              <a:t>con</a:t>
            </a:r>
          </a:p>
        </p:txBody>
      </p:sp>
      <p:sp>
        <p:nvSpPr>
          <p:cNvPr id="5130" name="AutoShape 10"/>
          <p:cNvSpPr>
            <a:spLocks noChangeArrowheads="1"/>
          </p:cNvSpPr>
          <p:nvPr/>
        </p:nvSpPr>
        <p:spPr bwMode="auto">
          <a:xfrm>
            <a:off x="3429000" y="3932792"/>
            <a:ext cx="2438400" cy="1524000"/>
          </a:xfrm>
          <a:prstGeom prst="cloudCallout">
            <a:avLst>
              <a:gd name="adj1" fmla="val -12889"/>
              <a:gd name="adj2" fmla="val -143333"/>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a:solidFill>
                  <a:srgbClr val="0000CC"/>
                </a:solidFill>
                <a:latin typeface="Times New Roman" panose="02020603050405020304" pitchFamily="18" charset="0"/>
                <a:cs typeface="Times New Roman" panose="02020603050405020304" pitchFamily="18" charset="0"/>
              </a:rPr>
              <a:t>Cây chuối </a:t>
            </a:r>
            <a:r>
              <a:rPr lang="en-US" altLang="en-US" sz="2400" b="1">
                <a:solidFill>
                  <a:srgbClr val="0000CC"/>
                </a:solidFill>
                <a:latin typeface="Times New Roman" panose="02020603050405020304" pitchFamily="18" charset="0"/>
                <a:cs typeface="Times New Roman" panose="02020603050405020304" pitchFamily="18" charset="0"/>
              </a:rPr>
              <a:t>to</a:t>
            </a:r>
          </a:p>
        </p:txBody>
      </p:sp>
      <p:sp>
        <p:nvSpPr>
          <p:cNvPr id="5131" name="AutoShape 11"/>
          <p:cNvSpPr>
            <a:spLocks noChangeArrowheads="1"/>
          </p:cNvSpPr>
          <p:nvPr/>
        </p:nvSpPr>
        <p:spPr bwMode="auto">
          <a:xfrm>
            <a:off x="5867400" y="2637392"/>
            <a:ext cx="2590800" cy="1524000"/>
          </a:xfrm>
          <a:prstGeom prst="cloudCallout">
            <a:avLst>
              <a:gd name="adj1" fmla="val -95468"/>
              <a:gd name="adj2" fmla="val -56667"/>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a:solidFill>
                  <a:srgbClr val="0000CC"/>
                </a:solidFill>
                <a:latin typeface="Times New Roman" panose="02020603050405020304" pitchFamily="18" charset="0"/>
                <a:cs typeface="Times New Roman" panose="02020603050405020304" pitchFamily="18" charset="0"/>
              </a:rPr>
              <a:t>Cây chuối </a:t>
            </a:r>
            <a:r>
              <a:rPr lang="en-US" altLang="en-US" sz="2400" b="1">
                <a:solidFill>
                  <a:srgbClr val="0000CC"/>
                </a:solidFill>
                <a:latin typeface="Times New Roman" panose="02020603050405020304" pitchFamily="18" charset="0"/>
                <a:cs typeface="Times New Roman" panose="02020603050405020304" pitchFamily="18" charset="0"/>
              </a:rPr>
              <a:t>mẹ</a:t>
            </a:r>
          </a:p>
        </p:txBody>
      </p:sp>
      <p:sp>
        <p:nvSpPr>
          <p:cNvPr id="5132" name="AutoShape 12"/>
          <p:cNvSpPr>
            <a:spLocks noChangeArrowheads="1"/>
          </p:cNvSpPr>
          <p:nvPr/>
        </p:nvSpPr>
        <p:spPr bwMode="auto">
          <a:xfrm rot="737413">
            <a:off x="2209800" y="4694792"/>
            <a:ext cx="1143000" cy="309563"/>
          </a:xfrm>
          <a:prstGeom prst="rightArrow">
            <a:avLst>
              <a:gd name="adj1" fmla="val 50000"/>
              <a:gd name="adj2" fmla="val 92308"/>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latin typeface="Times New Roman" panose="02020603050405020304" pitchFamily="18" charset="0"/>
              <a:cs typeface="Times New Roman" panose="02020603050405020304" pitchFamily="18" charset="0"/>
            </a:endParaRPr>
          </a:p>
        </p:txBody>
      </p:sp>
      <p:sp>
        <p:nvSpPr>
          <p:cNvPr id="5133" name="AutoShape 13"/>
          <p:cNvSpPr>
            <a:spLocks noChangeArrowheads="1"/>
          </p:cNvSpPr>
          <p:nvPr/>
        </p:nvSpPr>
        <p:spPr bwMode="auto">
          <a:xfrm rot="19637413">
            <a:off x="5867400" y="4313792"/>
            <a:ext cx="1143000" cy="309563"/>
          </a:xfrm>
          <a:prstGeom prst="rightArrow">
            <a:avLst>
              <a:gd name="adj1" fmla="val 50000"/>
              <a:gd name="adj2" fmla="val 92308"/>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1108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fade">
                                      <p:cBhvr>
                                        <p:cTn id="7" dur="770" decel="100000"/>
                                        <p:tgtEl>
                                          <p:spTgt spid="5127"/>
                                        </p:tgtEl>
                                      </p:cBhvr>
                                    </p:animEffect>
                                    <p:animScale>
                                      <p:cBhvr>
                                        <p:cTn id="8" dur="770" decel="100000"/>
                                        <p:tgtEl>
                                          <p:spTgt spid="5127"/>
                                        </p:tgtEl>
                                      </p:cBhvr>
                                      <p:from x="10000" y="10000"/>
                                      <p:to x="200000" y="450000"/>
                                    </p:animScale>
                                    <p:animScale>
                                      <p:cBhvr>
                                        <p:cTn id="9" dur="1230" accel="100000" fill="hold">
                                          <p:stCondLst>
                                            <p:cond delay="770"/>
                                          </p:stCondLst>
                                        </p:cTn>
                                        <p:tgtEl>
                                          <p:spTgt spid="5127"/>
                                        </p:tgtEl>
                                      </p:cBhvr>
                                      <p:from x="200000" y="450000"/>
                                      <p:to x="100000" y="100000"/>
                                    </p:animScale>
                                    <p:set>
                                      <p:cBhvr>
                                        <p:cTn id="10" dur="770" fill="hold"/>
                                        <p:tgtEl>
                                          <p:spTgt spid="5127"/>
                                        </p:tgtEl>
                                        <p:attrNameLst>
                                          <p:attrName>ppt_x</p:attrName>
                                        </p:attrNameLst>
                                      </p:cBhvr>
                                      <p:to>
                                        <p:strVal val="(0.5)"/>
                                      </p:to>
                                    </p:set>
                                    <p:anim from="(0.5)" to="(#ppt_x)" calcmode="lin" valueType="num">
                                      <p:cBhvr>
                                        <p:cTn id="11" dur="1230" accel="100000" fill="hold">
                                          <p:stCondLst>
                                            <p:cond delay="770"/>
                                          </p:stCondLst>
                                        </p:cTn>
                                        <p:tgtEl>
                                          <p:spTgt spid="5127"/>
                                        </p:tgtEl>
                                        <p:attrNameLst>
                                          <p:attrName>ppt_x</p:attrName>
                                        </p:attrNameLst>
                                      </p:cBhvr>
                                    </p:anim>
                                    <p:set>
                                      <p:cBhvr>
                                        <p:cTn id="12" dur="770" fill="hold"/>
                                        <p:tgtEl>
                                          <p:spTgt spid="5127"/>
                                        </p:tgtEl>
                                        <p:attrNameLst>
                                          <p:attrName>ppt_y</p:attrName>
                                        </p:attrNameLst>
                                      </p:cBhvr>
                                      <p:to>
                                        <p:strVal val="(#ppt_y+0.4)"/>
                                      </p:to>
                                    </p:set>
                                    <p:anim from="(#ppt_y+0.4)" to="(#ppt_y)" calcmode="lin" valueType="num">
                                      <p:cBhvr>
                                        <p:cTn id="13" dur="1230" accel="100000" fill="hold">
                                          <p:stCondLst>
                                            <p:cond delay="770"/>
                                          </p:stCondLst>
                                        </p:cTn>
                                        <p:tgtEl>
                                          <p:spTgt spid="5127"/>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128"/>
                                        </p:tgtEl>
                                        <p:attrNameLst>
                                          <p:attrName>style.visibility</p:attrName>
                                        </p:attrNameLst>
                                      </p:cBhvr>
                                      <p:to>
                                        <p:strVal val="visible"/>
                                      </p:to>
                                    </p:set>
                                    <p:anim calcmode="lin" valueType="num">
                                      <p:cBhvr additive="base">
                                        <p:cTn id="18" dur="500" fill="hold"/>
                                        <p:tgtEl>
                                          <p:spTgt spid="5128"/>
                                        </p:tgtEl>
                                        <p:attrNameLst>
                                          <p:attrName>ppt_x</p:attrName>
                                        </p:attrNameLst>
                                      </p:cBhvr>
                                      <p:tavLst>
                                        <p:tav tm="0">
                                          <p:val>
                                            <p:strVal val="#ppt_x"/>
                                          </p:val>
                                        </p:tav>
                                        <p:tav tm="100000">
                                          <p:val>
                                            <p:strVal val="#ppt_x"/>
                                          </p:val>
                                        </p:tav>
                                      </p:tavLst>
                                    </p:anim>
                                    <p:anim calcmode="lin" valueType="num">
                                      <p:cBhvr additive="base">
                                        <p:cTn id="19" dur="500" fill="hold"/>
                                        <p:tgtEl>
                                          <p:spTgt spid="5128"/>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129"/>
                                        </p:tgtEl>
                                        <p:attrNameLst>
                                          <p:attrName>style.visibility</p:attrName>
                                        </p:attrNameLst>
                                      </p:cBhvr>
                                      <p:to>
                                        <p:strVal val="visible"/>
                                      </p:to>
                                    </p:set>
                                    <p:anim calcmode="lin" valueType="num">
                                      <p:cBhvr additive="base">
                                        <p:cTn id="24" dur="500" fill="hold"/>
                                        <p:tgtEl>
                                          <p:spTgt spid="5129"/>
                                        </p:tgtEl>
                                        <p:attrNameLst>
                                          <p:attrName>ppt_x</p:attrName>
                                        </p:attrNameLst>
                                      </p:cBhvr>
                                      <p:tavLst>
                                        <p:tav tm="0">
                                          <p:val>
                                            <p:strVal val="#ppt_x"/>
                                          </p:val>
                                        </p:tav>
                                        <p:tav tm="100000">
                                          <p:val>
                                            <p:strVal val="#ppt_x"/>
                                          </p:val>
                                        </p:tav>
                                      </p:tavLst>
                                    </p:anim>
                                    <p:anim calcmode="lin" valueType="num">
                                      <p:cBhvr additive="base">
                                        <p:cTn id="25" dur="500" fill="hold"/>
                                        <p:tgtEl>
                                          <p:spTgt spid="5129"/>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3" presetClass="entr" presetSubtype="16" fill="hold" grpId="0" nodeType="clickEffect">
                                  <p:stCondLst>
                                    <p:cond delay="0"/>
                                  </p:stCondLst>
                                  <p:childTnLst>
                                    <p:set>
                                      <p:cBhvr>
                                        <p:cTn id="29" dur="1" fill="hold">
                                          <p:stCondLst>
                                            <p:cond delay="0"/>
                                          </p:stCondLst>
                                        </p:cTn>
                                        <p:tgtEl>
                                          <p:spTgt spid="5130"/>
                                        </p:tgtEl>
                                        <p:attrNameLst>
                                          <p:attrName>style.visibility</p:attrName>
                                        </p:attrNameLst>
                                      </p:cBhvr>
                                      <p:to>
                                        <p:strVal val="visible"/>
                                      </p:to>
                                    </p:set>
                                    <p:animEffect transition="in" filter="plus(in)">
                                      <p:cBhvr>
                                        <p:cTn id="30" dur="2000"/>
                                        <p:tgtEl>
                                          <p:spTgt spid="513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1" presetClass="entr" presetSubtype="0" fill="hold" grpId="0" nodeType="clickEffect">
                                  <p:stCondLst>
                                    <p:cond delay="0"/>
                                  </p:stCondLst>
                                  <p:iterate type="lt">
                                    <p:tmPct val="5000"/>
                                  </p:iterate>
                                  <p:childTnLst>
                                    <p:set>
                                      <p:cBhvr>
                                        <p:cTn id="34" dur="1" fill="hold">
                                          <p:stCondLst>
                                            <p:cond delay="0"/>
                                          </p:stCondLst>
                                        </p:cTn>
                                        <p:tgtEl>
                                          <p:spTgt spid="5131"/>
                                        </p:tgtEl>
                                        <p:attrNameLst>
                                          <p:attrName>style.visibility</p:attrName>
                                        </p:attrNameLst>
                                      </p:cBhvr>
                                      <p:to>
                                        <p:strVal val="visible"/>
                                      </p:to>
                                    </p:set>
                                    <p:anim calcmode="lin" valueType="num">
                                      <p:cBhvr>
                                        <p:cTn id="35" dur="1000" fill="hold"/>
                                        <p:tgtEl>
                                          <p:spTgt spid="5131"/>
                                        </p:tgtEl>
                                        <p:attrNameLst>
                                          <p:attrName>ppt_w</p:attrName>
                                        </p:attrNameLst>
                                      </p:cBhvr>
                                      <p:tavLst>
                                        <p:tav tm="0">
                                          <p:val>
                                            <p:fltVal val="0"/>
                                          </p:val>
                                        </p:tav>
                                        <p:tav tm="100000">
                                          <p:val>
                                            <p:strVal val="#ppt_w"/>
                                          </p:val>
                                        </p:tav>
                                      </p:tavLst>
                                    </p:anim>
                                    <p:anim calcmode="lin" valueType="num">
                                      <p:cBhvr>
                                        <p:cTn id="36" dur="1000" fill="hold"/>
                                        <p:tgtEl>
                                          <p:spTgt spid="5131"/>
                                        </p:tgtEl>
                                        <p:attrNameLst>
                                          <p:attrName>ppt_h</p:attrName>
                                        </p:attrNameLst>
                                      </p:cBhvr>
                                      <p:tavLst>
                                        <p:tav tm="0">
                                          <p:val>
                                            <p:fltVal val="0"/>
                                          </p:val>
                                        </p:tav>
                                        <p:tav tm="100000">
                                          <p:val>
                                            <p:strVal val="#ppt_h"/>
                                          </p:val>
                                        </p:tav>
                                      </p:tavLst>
                                    </p:anim>
                                    <p:anim calcmode="lin" valueType="num">
                                      <p:cBhvr>
                                        <p:cTn id="37" dur="1000" fill="hold"/>
                                        <p:tgtEl>
                                          <p:spTgt spid="5131"/>
                                        </p:tgtEl>
                                        <p:attrNameLst>
                                          <p:attrName>style.rotation</p:attrName>
                                        </p:attrNameLst>
                                      </p:cBhvr>
                                      <p:tavLst>
                                        <p:tav tm="0">
                                          <p:val>
                                            <p:fltVal val="90"/>
                                          </p:val>
                                        </p:tav>
                                        <p:tav tm="100000">
                                          <p:val>
                                            <p:fltVal val="0"/>
                                          </p:val>
                                        </p:tav>
                                      </p:tavLst>
                                    </p:anim>
                                    <p:animEffect transition="in" filter="fade">
                                      <p:cBhvr>
                                        <p:cTn id="38" dur="1000"/>
                                        <p:tgtEl>
                                          <p:spTgt spid="513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4" presetClass="entr" presetSubtype="0" fill="hold" grpId="0" nodeType="clickEffect">
                                  <p:stCondLst>
                                    <p:cond delay="0"/>
                                  </p:stCondLst>
                                  <p:childTnLst>
                                    <p:set>
                                      <p:cBhvr>
                                        <p:cTn id="42" dur="1" fill="hold">
                                          <p:stCondLst>
                                            <p:cond delay="0"/>
                                          </p:stCondLst>
                                        </p:cTn>
                                        <p:tgtEl>
                                          <p:spTgt spid="5132"/>
                                        </p:tgtEl>
                                        <p:attrNameLst>
                                          <p:attrName>style.visibility</p:attrName>
                                        </p:attrNameLst>
                                      </p:cBhvr>
                                      <p:to>
                                        <p:strVal val="visible"/>
                                      </p:to>
                                    </p:set>
                                    <p:anim from="(-#ppt_w/2)" to="(#ppt_x)" calcmode="lin" valueType="num">
                                      <p:cBhvr>
                                        <p:cTn id="43" dur="600" fill="hold">
                                          <p:stCondLst>
                                            <p:cond delay="0"/>
                                          </p:stCondLst>
                                        </p:cTn>
                                        <p:tgtEl>
                                          <p:spTgt spid="5132"/>
                                        </p:tgtEl>
                                        <p:attrNameLst>
                                          <p:attrName>ppt_x</p:attrName>
                                        </p:attrNameLst>
                                      </p:cBhvr>
                                    </p:anim>
                                    <p:anim from="0" to="-1.0" calcmode="lin" valueType="num">
                                      <p:cBhvr>
                                        <p:cTn id="44" dur="200" decel="50000" autoRev="1" fill="hold">
                                          <p:stCondLst>
                                            <p:cond delay="600"/>
                                          </p:stCondLst>
                                        </p:cTn>
                                        <p:tgtEl>
                                          <p:spTgt spid="5132"/>
                                        </p:tgtEl>
                                        <p:attrNameLst>
                                          <p:attrName>xshear</p:attrName>
                                        </p:attrNameLst>
                                      </p:cBhvr>
                                    </p:anim>
                                    <p:animScale>
                                      <p:cBhvr>
                                        <p:cTn id="45" dur="200" decel="100000" autoRev="1" fill="hold">
                                          <p:stCondLst>
                                            <p:cond delay="600"/>
                                          </p:stCondLst>
                                        </p:cTn>
                                        <p:tgtEl>
                                          <p:spTgt spid="5132"/>
                                        </p:tgtEl>
                                      </p:cBhvr>
                                      <p:from x="100000" y="100000"/>
                                      <p:to x="80000" y="100000"/>
                                    </p:animScale>
                                    <p:anim by="(#ppt_h/3+#ppt_w*0.1)" calcmode="lin" valueType="num">
                                      <p:cBhvr additive="sum">
                                        <p:cTn id="46" dur="200" decel="100000" autoRev="1" fill="hold">
                                          <p:stCondLst>
                                            <p:cond delay="600"/>
                                          </p:stCondLst>
                                        </p:cTn>
                                        <p:tgtEl>
                                          <p:spTgt spid="5132"/>
                                        </p:tgtEl>
                                        <p:attrNameLst>
                                          <p:attrName>ppt_x</p:attrName>
                                        </p:attrNameLst>
                                      </p:cBhvr>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34" presetClass="entr" presetSubtype="0" fill="hold" grpId="0" nodeType="clickEffect">
                                  <p:stCondLst>
                                    <p:cond delay="0"/>
                                  </p:stCondLst>
                                  <p:childTnLst>
                                    <p:set>
                                      <p:cBhvr>
                                        <p:cTn id="50" dur="1" fill="hold">
                                          <p:stCondLst>
                                            <p:cond delay="0"/>
                                          </p:stCondLst>
                                        </p:cTn>
                                        <p:tgtEl>
                                          <p:spTgt spid="5133"/>
                                        </p:tgtEl>
                                        <p:attrNameLst>
                                          <p:attrName>style.visibility</p:attrName>
                                        </p:attrNameLst>
                                      </p:cBhvr>
                                      <p:to>
                                        <p:strVal val="visible"/>
                                      </p:to>
                                    </p:set>
                                    <p:anim from="(-#ppt_w/2)" to="(#ppt_x)" calcmode="lin" valueType="num">
                                      <p:cBhvr>
                                        <p:cTn id="51" dur="600" fill="hold">
                                          <p:stCondLst>
                                            <p:cond delay="0"/>
                                          </p:stCondLst>
                                        </p:cTn>
                                        <p:tgtEl>
                                          <p:spTgt spid="5133"/>
                                        </p:tgtEl>
                                        <p:attrNameLst>
                                          <p:attrName>ppt_x</p:attrName>
                                        </p:attrNameLst>
                                      </p:cBhvr>
                                    </p:anim>
                                    <p:anim from="0" to="-1.0" calcmode="lin" valueType="num">
                                      <p:cBhvr>
                                        <p:cTn id="52" dur="200" decel="50000" autoRev="1" fill="hold">
                                          <p:stCondLst>
                                            <p:cond delay="600"/>
                                          </p:stCondLst>
                                        </p:cTn>
                                        <p:tgtEl>
                                          <p:spTgt spid="5133"/>
                                        </p:tgtEl>
                                        <p:attrNameLst>
                                          <p:attrName>xshear</p:attrName>
                                        </p:attrNameLst>
                                      </p:cBhvr>
                                    </p:anim>
                                    <p:animScale>
                                      <p:cBhvr>
                                        <p:cTn id="53" dur="200" decel="100000" autoRev="1" fill="hold">
                                          <p:stCondLst>
                                            <p:cond delay="600"/>
                                          </p:stCondLst>
                                        </p:cTn>
                                        <p:tgtEl>
                                          <p:spTgt spid="5133"/>
                                        </p:tgtEl>
                                      </p:cBhvr>
                                      <p:from x="100000" y="100000"/>
                                      <p:to x="80000" y="100000"/>
                                    </p:animScale>
                                    <p:anim by="(#ppt_h/3+#ppt_w*0.1)" calcmode="lin" valueType="num">
                                      <p:cBhvr additive="sum">
                                        <p:cTn id="54" dur="200" decel="100000" autoRev="1" fill="hold">
                                          <p:stCondLst>
                                            <p:cond delay="600"/>
                                          </p:stCondLst>
                                        </p:cTn>
                                        <p:tgtEl>
                                          <p:spTgt spid="513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P spid="5128" grpId="0"/>
      <p:bldP spid="5129" grpId="0" animBg="1"/>
      <p:bldP spid="5130" grpId="0" animBg="1"/>
      <p:bldP spid="5131" grpId="0" animBg="1"/>
      <p:bldP spid="5132" grpId="0" animBg="1"/>
      <p:bldP spid="51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subTitle" idx="1"/>
          </p:nvPr>
        </p:nvSpPr>
        <p:spPr>
          <a:xfrm>
            <a:off x="0" y="685800"/>
            <a:ext cx="8991600" cy="457200"/>
          </a:xfrm>
        </p:spPr>
        <p:txBody>
          <a:bodyPr>
            <a:noAutofit/>
          </a:bodyPr>
          <a:lstStyle/>
          <a:p>
            <a:pPr algn="l">
              <a:lnSpc>
                <a:spcPct val="80000"/>
              </a:lnSpc>
            </a:pPr>
            <a:r>
              <a:rPr lang="en-US" altLang="en-US" sz="2800" i="1">
                <a:solidFill>
                  <a:srgbClr val="FF0000"/>
                </a:solidFill>
                <a:latin typeface="Times New Roman" panose="02020603050405020304" pitchFamily="18" charset="0"/>
                <a:cs typeface="Times New Roman" panose="02020603050405020304" pitchFamily="18" charset="0"/>
              </a:rPr>
              <a:t>2/ Cây chuối trong bài đã được tả theo cảm nhận của giác quan nào?</a:t>
            </a:r>
          </a:p>
        </p:txBody>
      </p:sp>
      <p:sp>
        <p:nvSpPr>
          <p:cNvPr id="6150" name="Rectangle 6"/>
          <p:cNvSpPr>
            <a:spLocks noChangeArrowheads="1"/>
          </p:cNvSpPr>
          <p:nvPr/>
        </p:nvSpPr>
        <p:spPr bwMode="auto">
          <a:xfrm>
            <a:off x="0" y="1524000"/>
            <a:ext cx="891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r>
              <a:rPr lang="en-US" altLang="en-US" sz="2800" b="1">
                <a:solidFill>
                  <a:srgbClr val="0000CC"/>
                </a:solidFill>
                <a:latin typeface="Times New Roman" panose="02020603050405020304" pitchFamily="18" charset="0"/>
                <a:cs typeface="Times New Roman" panose="02020603050405020304" pitchFamily="18" charset="0"/>
              </a:rPr>
              <a:t>Theo ấn tượng của thị giác: thấy được hình dáng của cây, lá, hoa.</a:t>
            </a:r>
          </a:p>
        </p:txBody>
      </p:sp>
      <p:sp>
        <p:nvSpPr>
          <p:cNvPr id="6151" name="Rectangle 7"/>
          <p:cNvSpPr>
            <a:spLocks noChangeArrowheads="1"/>
          </p:cNvSpPr>
          <p:nvPr/>
        </p:nvSpPr>
        <p:spPr bwMode="auto">
          <a:xfrm>
            <a:off x="-76200" y="2286000"/>
            <a:ext cx="952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pPr algn="l"/>
            <a:r>
              <a:rPr lang="en-US" altLang="en-US" sz="2800" i="1">
                <a:solidFill>
                  <a:srgbClr val="FF0000"/>
                </a:solidFill>
                <a:latin typeface="Times New Roman" panose="02020603050405020304" pitchFamily="18" charset="0"/>
                <a:cs typeface="Times New Roman" panose="02020603050405020304" pitchFamily="18" charset="0"/>
              </a:rPr>
              <a:t>3/ Tìm các hình ảnh so sánh được tác giả sử dụng để tả cây chuối.</a:t>
            </a:r>
          </a:p>
        </p:txBody>
      </p:sp>
      <p:sp>
        <p:nvSpPr>
          <p:cNvPr id="6152" name="Rectangle 8"/>
          <p:cNvSpPr>
            <a:spLocks noChangeArrowheads="1"/>
          </p:cNvSpPr>
          <p:nvPr/>
        </p:nvSpPr>
        <p:spPr bwMode="auto">
          <a:xfrm>
            <a:off x="0" y="3276600"/>
            <a:ext cx="9220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pPr algn="l"/>
            <a:r>
              <a:rPr lang="en-US" altLang="en-US" sz="2800" i="1">
                <a:solidFill>
                  <a:srgbClr val="FF0000"/>
                </a:solidFill>
                <a:latin typeface="Times New Roman" panose="02020603050405020304" pitchFamily="18" charset="0"/>
                <a:cs typeface="Times New Roman" panose="02020603050405020304" pitchFamily="18" charset="0"/>
              </a:rPr>
              <a:t>4/ Tìm các hình ảnh nhân hoá được tác giả sử dụng để tả cây chuối.</a:t>
            </a:r>
          </a:p>
        </p:txBody>
      </p:sp>
      <p:sp>
        <p:nvSpPr>
          <p:cNvPr id="6153" name="Rectangle 9"/>
          <p:cNvSpPr>
            <a:spLocks noChangeArrowheads="1"/>
          </p:cNvSpPr>
          <p:nvPr/>
        </p:nvSpPr>
        <p:spPr bwMode="auto">
          <a:xfrm>
            <a:off x="762000" y="4343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r>
              <a:rPr lang="en-US" altLang="en-US" sz="2800" b="1">
                <a:solidFill>
                  <a:srgbClr val="0000CC"/>
                </a:solidFill>
                <a:latin typeface="Times New Roman" panose="02020603050405020304" pitchFamily="18" charset="0"/>
                <a:cs typeface="Times New Roman" panose="02020603050405020304" pitchFamily="18" charset="0"/>
              </a:rPr>
              <a:t>đĩnh đạc</a:t>
            </a:r>
          </a:p>
        </p:txBody>
      </p:sp>
      <p:sp>
        <p:nvSpPr>
          <p:cNvPr id="6154" name="Rectangle 10"/>
          <p:cNvSpPr>
            <a:spLocks noChangeArrowheads="1"/>
          </p:cNvSpPr>
          <p:nvPr/>
        </p:nvSpPr>
        <p:spPr bwMode="auto">
          <a:xfrm>
            <a:off x="762000" y="49530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r>
              <a:rPr lang="en-US" altLang="en-US" sz="2800" b="1">
                <a:solidFill>
                  <a:srgbClr val="0000CC"/>
                </a:solidFill>
                <a:latin typeface="Times New Roman" panose="02020603050405020304" pitchFamily="18" charset="0"/>
                <a:cs typeface="Times New Roman" panose="02020603050405020304" pitchFamily="18" charset="0"/>
              </a:rPr>
              <a:t>thành mẹ</a:t>
            </a:r>
          </a:p>
        </p:txBody>
      </p:sp>
      <p:sp>
        <p:nvSpPr>
          <p:cNvPr id="6155" name="Rectangle 11"/>
          <p:cNvSpPr>
            <a:spLocks noChangeArrowheads="1"/>
          </p:cNvSpPr>
          <p:nvPr/>
        </p:nvSpPr>
        <p:spPr bwMode="auto">
          <a:xfrm>
            <a:off x="762000" y="55626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r>
              <a:rPr lang="en-US" altLang="en-US" sz="2800" b="1">
                <a:solidFill>
                  <a:srgbClr val="0000CC"/>
                </a:solidFill>
                <a:latin typeface="Times New Roman" panose="02020603050405020304" pitchFamily="18" charset="0"/>
                <a:cs typeface="Times New Roman" panose="02020603050405020304" pitchFamily="18" charset="0"/>
              </a:rPr>
              <a:t>hơn hớn</a:t>
            </a:r>
          </a:p>
        </p:txBody>
      </p:sp>
      <p:sp>
        <p:nvSpPr>
          <p:cNvPr id="6156" name="Rectangle 12"/>
          <p:cNvSpPr>
            <a:spLocks noChangeArrowheads="1"/>
          </p:cNvSpPr>
          <p:nvPr/>
        </p:nvSpPr>
        <p:spPr bwMode="auto">
          <a:xfrm>
            <a:off x="762000" y="60960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r>
              <a:rPr lang="en-US" altLang="en-US" sz="2800" b="1">
                <a:solidFill>
                  <a:srgbClr val="0000CC"/>
                </a:solidFill>
                <a:latin typeface="Times New Roman" panose="02020603050405020304" pitchFamily="18" charset="0"/>
                <a:cs typeface="Times New Roman" panose="02020603050405020304" pitchFamily="18" charset="0"/>
              </a:rPr>
              <a:t>bận</a:t>
            </a:r>
          </a:p>
        </p:txBody>
      </p:sp>
      <p:sp>
        <p:nvSpPr>
          <p:cNvPr id="6157" name="Rectangle 13"/>
          <p:cNvSpPr>
            <a:spLocks noChangeArrowheads="1"/>
          </p:cNvSpPr>
          <p:nvPr/>
        </p:nvSpPr>
        <p:spPr bwMode="auto">
          <a:xfrm>
            <a:off x="3581400" y="4419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r>
              <a:rPr lang="en-US" altLang="en-US" sz="2800" b="1">
                <a:solidFill>
                  <a:srgbClr val="0000CC"/>
                </a:solidFill>
                <a:latin typeface="Times New Roman" panose="02020603050405020304" pitchFamily="18" charset="0"/>
                <a:cs typeface="Times New Roman" panose="02020603050405020304" pitchFamily="18" charset="0"/>
              </a:rPr>
              <a:t>khẽ khàng</a:t>
            </a:r>
          </a:p>
        </p:txBody>
      </p:sp>
      <p:sp>
        <p:nvSpPr>
          <p:cNvPr id="6158" name="Rectangle 14"/>
          <p:cNvSpPr>
            <a:spLocks noChangeArrowheads="1"/>
          </p:cNvSpPr>
          <p:nvPr/>
        </p:nvSpPr>
        <p:spPr bwMode="auto">
          <a:xfrm>
            <a:off x="3505200" y="49530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r>
              <a:rPr lang="en-US" altLang="en-US" sz="2800" b="1">
                <a:solidFill>
                  <a:srgbClr val="0000CC"/>
                </a:solidFill>
                <a:latin typeface="Times New Roman" panose="02020603050405020304" pitchFamily="18" charset="0"/>
                <a:cs typeface="Times New Roman" panose="02020603050405020304" pitchFamily="18" charset="0"/>
              </a:rPr>
              <a:t>đánh động</a:t>
            </a:r>
          </a:p>
        </p:txBody>
      </p:sp>
      <p:sp>
        <p:nvSpPr>
          <p:cNvPr id="6159" name="Rectangle 15"/>
          <p:cNvSpPr>
            <a:spLocks noChangeArrowheads="1"/>
          </p:cNvSpPr>
          <p:nvPr/>
        </p:nvSpPr>
        <p:spPr bwMode="auto">
          <a:xfrm>
            <a:off x="3429000" y="55626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r>
              <a:rPr lang="en-US" altLang="en-US" sz="2800" b="1">
                <a:solidFill>
                  <a:srgbClr val="0000CC"/>
                </a:solidFill>
                <a:latin typeface="Times New Roman" panose="02020603050405020304" pitchFamily="18" charset="0"/>
                <a:cs typeface="Times New Roman" panose="02020603050405020304" pitchFamily="18" charset="0"/>
              </a:rPr>
              <a:t>đưa</a:t>
            </a:r>
          </a:p>
        </p:txBody>
      </p:sp>
      <p:sp>
        <p:nvSpPr>
          <p:cNvPr id="6160" name="Rectangle 16"/>
          <p:cNvSpPr>
            <a:spLocks noChangeArrowheads="1"/>
          </p:cNvSpPr>
          <p:nvPr/>
        </p:nvSpPr>
        <p:spPr bwMode="auto">
          <a:xfrm>
            <a:off x="3429000" y="60960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r>
              <a:rPr lang="en-US" altLang="en-US" sz="2800" b="1">
                <a:solidFill>
                  <a:srgbClr val="0000CC"/>
                </a:solidFill>
                <a:latin typeface="Times New Roman" panose="02020603050405020304" pitchFamily="18" charset="0"/>
                <a:cs typeface="Times New Roman" panose="02020603050405020304" pitchFamily="18" charset="0"/>
              </a:rPr>
              <a:t>đành để mặc</a:t>
            </a:r>
          </a:p>
        </p:txBody>
      </p:sp>
      <p:sp>
        <p:nvSpPr>
          <p:cNvPr id="6161" name="Rectangle 17"/>
          <p:cNvSpPr>
            <a:spLocks noChangeArrowheads="1"/>
          </p:cNvSpPr>
          <p:nvPr/>
        </p:nvSpPr>
        <p:spPr bwMode="auto">
          <a:xfrm>
            <a:off x="6248400" y="44196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r>
              <a:rPr lang="en-US" altLang="en-US" sz="2800" b="1">
                <a:solidFill>
                  <a:srgbClr val="0000CC"/>
                </a:solidFill>
                <a:latin typeface="Times New Roman" panose="02020603050405020304" pitchFamily="18" charset="0"/>
                <a:cs typeface="Times New Roman" panose="02020603050405020304" pitchFamily="18" charset="0"/>
              </a:rPr>
              <a:t>cổ</a:t>
            </a:r>
          </a:p>
        </p:txBody>
      </p:sp>
      <p:sp>
        <p:nvSpPr>
          <p:cNvPr id="6162" name="Rectangle 18"/>
          <p:cNvSpPr>
            <a:spLocks noChangeArrowheads="1"/>
          </p:cNvSpPr>
          <p:nvPr/>
        </p:nvSpPr>
        <p:spPr bwMode="auto">
          <a:xfrm>
            <a:off x="6248400" y="49530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r>
              <a:rPr lang="en-US" altLang="en-US" sz="2800" b="1">
                <a:solidFill>
                  <a:srgbClr val="0000CC"/>
                </a:solidFill>
                <a:latin typeface="Times New Roman" panose="02020603050405020304" pitchFamily="18" charset="0"/>
                <a:cs typeface="Times New Roman" panose="02020603050405020304" pitchFamily="18" charset="0"/>
              </a:rPr>
              <a:t>nách</a:t>
            </a:r>
          </a:p>
        </p:txBody>
      </p:sp>
    </p:spTree>
    <p:extLst>
      <p:ext uri="{BB962C8B-B14F-4D97-AF65-F5344CB8AC3E}">
        <p14:creationId xmlns:p14="http://schemas.microsoft.com/office/powerpoint/2010/main" val="3192102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 calcmode="lin" valueType="num">
                                      <p:cBhvr>
                                        <p:cTn id="7" dur="1000" fill="hold"/>
                                        <p:tgtEl>
                                          <p:spTgt spid="614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14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46">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150"/>
                                        </p:tgtEl>
                                        <p:attrNameLst>
                                          <p:attrName>style.visibility</p:attrName>
                                        </p:attrNameLst>
                                      </p:cBhvr>
                                      <p:to>
                                        <p:strVal val="visible"/>
                                      </p:to>
                                    </p:set>
                                    <p:anim calcmode="lin" valueType="num">
                                      <p:cBhvr additive="base">
                                        <p:cTn id="14" dur="500" fill="hold"/>
                                        <p:tgtEl>
                                          <p:spTgt spid="6150"/>
                                        </p:tgtEl>
                                        <p:attrNameLst>
                                          <p:attrName>ppt_x</p:attrName>
                                        </p:attrNameLst>
                                      </p:cBhvr>
                                      <p:tavLst>
                                        <p:tav tm="0">
                                          <p:val>
                                            <p:strVal val="#ppt_x"/>
                                          </p:val>
                                        </p:tav>
                                        <p:tav tm="100000">
                                          <p:val>
                                            <p:strVal val="#ppt_x"/>
                                          </p:val>
                                        </p:tav>
                                      </p:tavLst>
                                    </p:anim>
                                    <p:anim calcmode="lin" valueType="num">
                                      <p:cBhvr additive="base">
                                        <p:cTn id="15"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6151"/>
                                        </p:tgtEl>
                                        <p:attrNameLst>
                                          <p:attrName>style.visibility</p:attrName>
                                        </p:attrNameLst>
                                      </p:cBhvr>
                                      <p:to>
                                        <p:strVal val="visible"/>
                                      </p:to>
                                    </p:set>
                                    <p:anim calcmode="lin" valueType="num">
                                      <p:cBhvr>
                                        <p:cTn id="20" dur="500" fill="hold"/>
                                        <p:tgtEl>
                                          <p:spTgt spid="6151"/>
                                        </p:tgtEl>
                                        <p:attrNameLst>
                                          <p:attrName>ppt_w</p:attrName>
                                        </p:attrNameLst>
                                      </p:cBhvr>
                                      <p:tavLst>
                                        <p:tav tm="0">
                                          <p:val>
                                            <p:fltVal val="0"/>
                                          </p:val>
                                        </p:tav>
                                        <p:tav tm="100000">
                                          <p:val>
                                            <p:strVal val="#ppt_w"/>
                                          </p:val>
                                        </p:tav>
                                      </p:tavLst>
                                    </p:anim>
                                    <p:anim calcmode="lin" valueType="num">
                                      <p:cBhvr>
                                        <p:cTn id="21" dur="500" fill="hold"/>
                                        <p:tgtEl>
                                          <p:spTgt spid="6151"/>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4" presetClass="entr" presetSubtype="0" fill="hold" grpId="0" nodeType="clickEffect">
                                  <p:stCondLst>
                                    <p:cond delay="0"/>
                                  </p:stCondLst>
                                  <p:childTnLst>
                                    <p:set>
                                      <p:cBhvr>
                                        <p:cTn id="25" dur="1" fill="hold">
                                          <p:stCondLst>
                                            <p:cond delay="0"/>
                                          </p:stCondLst>
                                        </p:cTn>
                                        <p:tgtEl>
                                          <p:spTgt spid="6152"/>
                                        </p:tgtEl>
                                        <p:attrNameLst>
                                          <p:attrName>style.visibility</p:attrName>
                                        </p:attrNameLst>
                                      </p:cBhvr>
                                      <p:to>
                                        <p:strVal val="visible"/>
                                      </p:to>
                                    </p:set>
                                    <p:anim from="(-#ppt_w/2)" to="(#ppt_x)" calcmode="lin" valueType="num">
                                      <p:cBhvr>
                                        <p:cTn id="26" dur="600" fill="hold">
                                          <p:stCondLst>
                                            <p:cond delay="0"/>
                                          </p:stCondLst>
                                        </p:cTn>
                                        <p:tgtEl>
                                          <p:spTgt spid="6152"/>
                                        </p:tgtEl>
                                        <p:attrNameLst>
                                          <p:attrName>ppt_x</p:attrName>
                                        </p:attrNameLst>
                                      </p:cBhvr>
                                    </p:anim>
                                    <p:anim from="0" to="-1.0" calcmode="lin" valueType="num">
                                      <p:cBhvr>
                                        <p:cTn id="27" dur="200" decel="50000" autoRev="1" fill="hold">
                                          <p:stCondLst>
                                            <p:cond delay="600"/>
                                          </p:stCondLst>
                                        </p:cTn>
                                        <p:tgtEl>
                                          <p:spTgt spid="6152"/>
                                        </p:tgtEl>
                                        <p:attrNameLst>
                                          <p:attrName>xshear</p:attrName>
                                        </p:attrNameLst>
                                      </p:cBhvr>
                                    </p:anim>
                                    <p:animScale>
                                      <p:cBhvr>
                                        <p:cTn id="28" dur="200" decel="100000" autoRev="1" fill="hold">
                                          <p:stCondLst>
                                            <p:cond delay="600"/>
                                          </p:stCondLst>
                                        </p:cTn>
                                        <p:tgtEl>
                                          <p:spTgt spid="6152"/>
                                        </p:tgtEl>
                                      </p:cBhvr>
                                      <p:from x="100000" y="100000"/>
                                      <p:to x="80000" y="100000"/>
                                    </p:animScale>
                                    <p:anim by="(#ppt_h/3+#ppt_w*0.1)" calcmode="lin" valueType="num">
                                      <p:cBhvr additive="sum">
                                        <p:cTn id="29" dur="200" decel="100000" autoRev="1" fill="hold">
                                          <p:stCondLst>
                                            <p:cond delay="600"/>
                                          </p:stCondLst>
                                        </p:cTn>
                                        <p:tgtEl>
                                          <p:spTgt spid="6152"/>
                                        </p:tgtEl>
                                        <p:attrNameLst>
                                          <p:attrName>ppt_x</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153"/>
                                        </p:tgtEl>
                                        <p:attrNameLst>
                                          <p:attrName>style.visibility</p:attrName>
                                        </p:attrNameLst>
                                      </p:cBhvr>
                                      <p:to>
                                        <p:strVal val="visible"/>
                                      </p:to>
                                    </p:set>
                                    <p:anim calcmode="lin" valueType="num">
                                      <p:cBhvr additive="base">
                                        <p:cTn id="34" dur="500" fill="hold"/>
                                        <p:tgtEl>
                                          <p:spTgt spid="6153"/>
                                        </p:tgtEl>
                                        <p:attrNameLst>
                                          <p:attrName>ppt_x</p:attrName>
                                        </p:attrNameLst>
                                      </p:cBhvr>
                                      <p:tavLst>
                                        <p:tav tm="0">
                                          <p:val>
                                            <p:strVal val="#ppt_x"/>
                                          </p:val>
                                        </p:tav>
                                        <p:tav tm="100000">
                                          <p:val>
                                            <p:strVal val="#ppt_x"/>
                                          </p:val>
                                        </p:tav>
                                      </p:tavLst>
                                    </p:anim>
                                    <p:anim calcmode="lin" valueType="num">
                                      <p:cBhvr additive="base">
                                        <p:cTn id="35" dur="500" fill="hold"/>
                                        <p:tgtEl>
                                          <p:spTgt spid="615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6154"/>
                                        </p:tgtEl>
                                        <p:attrNameLst>
                                          <p:attrName>style.visibility</p:attrName>
                                        </p:attrNameLst>
                                      </p:cBhvr>
                                      <p:to>
                                        <p:strVal val="visible"/>
                                      </p:to>
                                    </p:set>
                                    <p:anim calcmode="lin" valueType="num">
                                      <p:cBhvr additive="base">
                                        <p:cTn id="38" dur="500" fill="hold"/>
                                        <p:tgtEl>
                                          <p:spTgt spid="6154"/>
                                        </p:tgtEl>
                                        <p:attrNameLst>
                                          <p:attrName>ppt_x</p:attrName>
                                        </p:attrNameLst>
                                      </p:cBhvr>
                                      <p:tavLst>
                                        <p:tav tm="0">
                                          <p:val>
                                            <p:strVal val="#ppt_x"/>
                                          </p:val>
                                        </p:tav>
                                        <p:tav tm="100000">
                                          <p:val>
                                            <p:strVal val="#ppt_x"/>
                                          </p:val>
                                        </p:tav>
                                      </p:tavLst>
                                    </p:anim>
                                    <p:anim calcmode="lin" valueType="num">
                                      <p:cBhvr additive="base">
                                        <p:cTn id="39" dur="500" fill="hold"/>
                                        <p:tgtEl>
                                          <p:spTgt spid="615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155"/>
                                        </p:tgtEl>
                                        <p:attrNameLst>
                                          <p:attrName>style.visibility</p:attrName>
                                        </p:attrNameLst>
                                      </p:cBhvr>
                                      <p:to>
                                        <p:strVal val="visible"/>
                                      </p:to>
                                    </p:set>
                                    <p:anim calcmode="lin" valueType="num">
                                      <p:cBhvr additive="base">
                                        <p:cTn id="42" dur="500" fill="hold"/>
                                        <p:tgtEl>
                                          <p:spTgt spid="6155"/>
                                        </p:tgtEl>
                                        <p:attrNameLst>
                                          <p:attrName>ppt_x</p:attrName>
                                        </p:attrNameLst>
                                      </p:cBhvr>
                                      <p:tavLst>
                                        <p:tav tm="0">
                                          <p:val>
                                            <p:strVal val="#ppt_x"/>
                                          </p:val>
                                        </p:tav>
                                        <p:tav tm="100000">
                                          <p:val>
                                            <p:strVal val="#ppt_x"/>
                                          </p:val>
                                        </p:tav>
                                      </p:tavLst>
                                    </p:anim>
                                    <p:anim calcmode="lin" valueType="num">
                                      <p:cBhvr additive="base">
                                        <p:cTn id="43" dur="500" fill="hold"/>
                                        <p:tgtEl>
                                          <p:spTgt spid="615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156"/>
                                        </p:tgtEl>
                                        <p:attrNameLst>
                                          <p:attrName>style.visibility</p:attrName>
                                        </p:attrNameLst>
                                      </p:cBhvr>
                                      <p:to>
                                        <p:strVal val="visible"/>
                                      </p:to>
                                    </p:set>
                                    <p:anim calcmode="lin" valueType="num">
                                      <p:cBhvr additive="base">
                                        <p:cTn id="46" dur="500" fill="hold"/>
                                        <p:tgtEl>
                                          <p:spTgt spid="6156"/>
                                        </p:tgtEl>
                                        <p:attrNameLst>
                                          <p:attrName>ppt_x</p:attrName>
                                        </p:attrNameLst>
                                      </p:cBhvr>
                                      <p:tavLst>
                                        <p:tav tm="0">
                                          <p:val>
                                            <p:strVal val="#ppt_x"/>
                                          </p:val>
                                        </p:tav>
                                        <p:tav tm="100000">
                                          <p:val>
                                            <p:strVal val="#ppt_x"/>
                                          </p:val>
                                        </p:tav>
                                      </p:tavLst>
                                    </p:anim>
                                    <p:anim calcmode="lin" valueType="num">
                                      <p:cBhvr additive="base">
                                        <p:cTn id="47" dur="500" fill="hold"/>
                                        <p:tgtEl>
                                          <p:spTgt spid="6156"/>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6157"/>
                                        </p:tgtEl>
                                        <p:attrNameLst>
                                          <p:attrName>style.visibility</p:attrName>
                                        </p:attrNameLst>
                                      </p:cBhvr>
                                      <p:to>
                                        <p:strVal val="visible"/>
                                      </p:to>
                                    </p:set>
                                    <p:anim calcmode="lin" valueType="num">
                                      <p:cBhvr additive="base">
                                        <p:cTn id="50" dur="500" fill="hold"/>
                                        <p:tgtEl>
                                          <p:spTgt spid="6157"/>
                                        </p:tgtEl>
                                        <p:attrNameLst>
                                          <p:attrName>ppt_x</p:attrName>
                                        </p:attrNameLst>
                                      </p:cBhvr>
                                      <p:tavLst>
                                        <p:tav tm="0">
                                          <p:val>
                                            <p:strVal val="#ppt_x"/>
                                          </p:val>
                                        </p:tav>
                                        <p:tav tm="100000">
                                          <p:val>
                                            <p:strVal val="#ppt_x"/>
                                          </p:val>
                                        </p:tav>
                                      </p:tavLst>
                                    </p:anim>
                                    <p:anim calcmode="lin" valueType="num">
                                      <p:cBhvr additive="base">
                                        <p:cTn id="51" dur="500" fill="hold"/>
                                        <p:tgtEl>
                                          <p:spTgt spid="6157"/>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6158"/>
                                        </p:tgtEl>
                                        <p:attrNameLst>
                                          <p:attrName>style.visibility</p:attrName>
                                        </p:attrNameLst>
                                      </p:cBhvr>
                                      <p:to>
                                        <p:strVal val="visible"/>
                                      </p:to>
                                    </p:set>
                                    <p:anim calcmode="lin" valueType="num">
                                      <p:cBhvr additive="base">
                                        <p:cTn id="54" dur="500" fill="hold"/>
                                        <p:tgtEl>
                                          <p:spTgt spid="6158"/>
                                        </p:tgtEl>
                                        <p:attrNameLst>
                                          <p:attrName>ppt_x</p:attrName>
                                        </p:attrNameLst>
                                      </p:cBhvr>
                                      <p:tavLst>
                                        <p:tav tm="0">
                                          <p:val>
                                            <p:strVal val="#ppt_x"/>
                                          </p:val>
                                        </p:tav>
                                        <p:tav tm="100000">
                                          <p:val>
                                            <p:strVal val="#ppt_x"/>
                                          </p:val>
                                        </p:tav>
                                      </p:tavLst>
                                    </p:anim>
                                    <p:anim calcmode="lin" valueType="num">
                                      <p:cBhvr additive="base">
                                        <p:cTn id="55" dur="500" fill="hold"/>
                                        <p:tgtEl>
                                          <p:spTgt spid="6158"/>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6159"/>
                                        </p:tgtEl>
                                        <p:attrNameLst>
                                          <p:attrName>style.visibility</p:attrName>
                                        </p:attrNameLst>
                                      </p:cBhvr>
                                      <p:to>
                                        <p:strVal val="visible"/>
                                      </p:to>
                                    </p:set>
                                    <p:anim calcmode="lin" valueType="num">
                                      <p:cBhvr additive="base">
                                        <p:cTn id="58" dur="500" fill="hold"/>
                                        <p:tgtEl>
                                          <p:spTgt spid="6159"/>
                                        </p:tgtEl>
                                        <p:attrNameLst>
                                          <p:attrName>ppt_x</p:attrName>
                                        </p:attrNameLst>
                                      </p:cBhvr>
                                      <p:tavLst>
                                        <p:tav tm="0">
                                          <p:val>
                                            <p:strVal val="#ppt_x"/>
                                          </p:val>
                                        </p:tav>
                                        <p:tav tm="100000">
                                          <p:val>
                                            <p:strVal val="#ppt_x"/>
                                          </p:val>
                                        </p:tav>
                                      </p:tavLst>
                                    </p:anim>
                                    <p:anim calcmode="lin" valueType="num">
                                      <p:cBhvr additive="base">
                                        <p:cTn id="59" dur="500" fill="hold"/>
                                        <p:tgtEl>
                                          <p:spTgt spid="6159"/>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6160"/>
                                        </p:tgtEl>
                                        <p:attrNameLst>
                                          <p:attrName>style.visibility</p:attrName>
                                        </p:attrNameLst>
                                      </p:cBhvr>
                                      <p:to>
                                        <p:strVal val="visible"/>
                                      </p:to>
                                    </p:set>
                                    <p:anim calcmode="lin" valueType="num">
                                      <p:cBhvr additive="base">
                                        <p:cTn id="62" dur="500" fill="hold"/>
                                        <p:tgtEl>
                                          <p:spTgt spid="6160"/>
                                        </p:tgtEl>
                                        <p:attrNameLst>
                                          <p:attrName>ppt_x</p:attrName>
                                        </p:attrNameLst>
                                      </p:cBhvr>
                                      <p:tavLst>
                                        <p:tav tm="0">
                                          <p:val>
                                            <p:strVal val="#ppt_x"/>
                                          </p:val>
                                        </p:tav>
                                        <p:tav tm="100000">
                                          <p:val>
                                            <p:strVal val="#ppt_x"/>
                                          </p:val>
                                        </p:tav>
                                      </p:tavLst>
                                    </p:anim>
                                    <p:anim calcmode="lin" valueType="num">
                                      <p:cBhvr additive="base">
                                        <p:cTn id="63" dur="500" fill="hold"/>
                                        <p:tgtEl>
                                          <p:spTgt spid="6160"/>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6161"/>
                                        </p:tgtEl>
                                        <p:attrNameLst>
                                          <p:attrName>style.visibility</p:attrName>
                                        </p:attrNameLst>
                                      </p:cBhvr>
                                      <p:to>
                                        <p:strVal val="visible"/>
                                      </p:to>
                                    </p:set>
                                    <p:anim calcmode="lin" valueType="num">
                                      <p:cBhvr additive="base">
                                        <p:cTn id="66" dur="500" fill="hold"/>
                                        <p:tgtEl>
                                          <p:spTgt spid="6161"/>
                                        </p:tgtEl>
                                        <p:attrNameLst>
                                          <p:attrName>ppt_x</p:attrName>
                                        </p:attrNameLst>
                                      </p:cBhvr>
                                      <p:tavLst>
                                        <p:tav tm="0">
                                          <p:val>
                                            <p:strVal val="#ppt_x"/>
                                          </p:val>
                                        </p:tav>
                                        <p:tav tm="100000">
                                          <p:val>
                                            <p:strVal val="#ppt_x"/>
                                          </p:val>
                                        </p:tav>
                                      </p:tavLst>
                                    </p:anim>
                                    <p:anim calcmode="lin" valueType="num">
                                      <p:cBhvr additive="base">
                                        <p:cTn id="67" dur="500" fill="hold"/>
                                        <p:tgtEl>
                                          <p:spTgt spid="6161"/>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6162"/>
                                        </p:tgtEl>
                                        <p:attrNameLst>
                                          <p:attrName>style.visibility</p:attrName>
                                        </p:attrNameLst>
                                      </p:cBhvr>
                                      <p:to>
                                        <p:strVal val="visible"/>
                                      </p:to>
                                    </p:set>
                                    <p:anim calcmode="lin" valueType="num">
                                      <p:cBhvr additive="base">
                                        <p:cTn id="70" dur="500" fill="hold"/>
                                        <p:tgtEl>
                                          <p:spTgt spid="6162"/>
                                        </p:tgtEl>
                                        <p:attrNameLst>
                                          <p:attrName>ppt_x</p:attrName>
                                        </p:attrNameLst>
                                      </p:cBhvr>
                                      <p:tavLst>
                                        <p:tav tm="0">
                                          <p:val>
                                            <p:strVal val="#ppt_x"/>
                                          </p:val>
                                        </p:tav>
                                        <p:tav tm="100000">
                                          <p:val>
                                            <p:strVal val="#ppt_x"/>
                                          </p:val>
                                        </p:tav>
                                      </p:tavLst>
                                    </p:anim>
                                    <p:anim calcmode="lin" valueType="num">
                                      <p:cBhvr additive="base">
                                        <p:cTn id="71" dur="500" fill="hold"/>
                                        <p:tgtEl>
                                          <p:spTgt spid="6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P spid="6150" grpId="0"/>
      <p:bldP spid="6151" grpId="0"/>
      <p:bldP spid="6152" grpId="0"/>
      <p:bldP spid="6153" grpId="0"/>
      <p:bldP spid="6154" grpId="0"/>
      <p:bldP spid="6155" grpId="0"/>
      <p:bldP spid="6156" grpId="0"/>
      <p:bldP spid="6157" grpId="0"/>
      <p:bldP spid="6158" grpId="0"/>
      <p:bldP spid="6159" grpId="0"/>
      <p:bldP spid="6160" grpId="0"/>
      <p:bldP spid="6161" grpId="0"/>
      <p:bldP spid="616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ircular Arrow 8"/>
          <p:cNvSpPr/>
          <p:nvPr/>
        </p:nvSpPr>
        <p:spPr>
          <a:xfrm rot="6240106">
            <a:off x="3795119" y="3109119"/>
            <a:ext cx="2133600" cy="2971800"/>
          </a:xfrm>
          <a:prstGeom prst="circularArrow">
            <a:avLst>
              <a:gd name="adj1" fmla="val 12500"/>
              <a:gd name="adj2" fmla="val 1073198"/>
              <a:gd name="adj3" fmla="val 20457681"/>
              <a:gd name="adj4" fmla="val 14158753"/>
              <a:gd name="adj5" fmla="val 125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ircular Arrow 2"/>
          <p:cNvSpPr/>
          <p:nvPr/>
        </p:nvSpPr>
        <p:spPr>
          <a:xfrm>
            <a:off x="4191000" y="45720"/>
            <a:ext cx="2133600" cy="2971800"/>
          </a:xfrm>
          <a:prstGeom prst="circularArrow">
            <a:avLst>
              <a:gd name="adj1" fmla="val 12500"/>
              <a:gd name="adj2" fmla="val 1142319"/>
              <a:gd name="adj3" fmla="val 20457681"/>
              <a:gd name="adj4" fmla="val 12765303"/>
              <a:gd name="adj5" fmla="val 125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
            <a:ext cx="4495800" cy="284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569719"/>
            <a:ext cx="4419600" cy="2773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962400"/>
            <a:ext cx="44958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463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style.rotation</p:attrName>
                                        </p:attrNameLst>
                                      </p:cBhvr>
                                      <p:tavLst>
                                        <p:tav tm="0">
                                          <p:val>
                                            <p:fltVal val="90"/>
                                          </p:val>
                                        </p:tav>
                                        <p:tav tm="100000">
                                          <p:val>
                                            <p:fltVal val="0"/>
                                          </p:val>
                                        </p:tav>
                                      </p:tavLst>
                                    </p:anim>
                                    <p:animEffect transition="in" filter="fade">
                                      <p:cBhvr>
                                        <p:cTn id="10" dur="1000"/>
                                        <p:tgtEl>
                                          <p:spTgt spid="717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7171"/>
                                        </p:tgtEl>
                                        <p:attrNameLst>
                                          <p:attrName>style.visibility</p:attrName>
                                        </p:attrNameLst>
                                      </p:cBhvr>
                                      <p:to>
                                        <p:strVal val="visible"/>
                                      </p:to>
                                    </p:set>
                                    <p:anim calcmode="lin" valueType="num">
                                      <p:cBhvr>
                                        <p:cTn id="20" dur="1000" fill="hold"/>
                                        <p:tgtEl>
                                          <p:spTgt spid="7171"/>
                                        </p:tgtEl>
                                        <p:attrNameLst>
                                          <p:attrName>ppt_x</p:attrName>
                                        </p:attrNameLst>
                                      </p:cBhvr>
                                      <p:tavLst>
                                        <p:tav tm="0">
                                          <p:val>
                                            <p:strVal val="#ppt_x-.2"/>
                                          </p:val>
                                        </p:tav>
                                        <p:tav tm="100000">
                                          <p:val>
                                            <p:strVal val="#ppt_x"/>
                                          </p:val>
                                        </p:tav>
                                      </p:tavLst>
                                    </p:anim>
                                    <p:anim calcmode="lin" valueType="num">
                                      <p:cBhvr>
                                        <p:cTn id="21" dur="1000" fill="hold"/>
                                        <p:tgtEl>
                                          <p:spTgt spid="7171"/>
                                        </p:tgtEl>
                                        <p:attrNameLst>
                                          <p:attrName>ppt_y</p:attrName>
                                        </p:attrNameLst>
                                      </p:cBhvr>
                                      <p:tavLst>
                                        <p:tav tm="0">
                                          <p:val>
                                            <p:strVal val="#ppt_y"/>
                                          </p:val>
                                        </p:tav>
                                        <p:tav tm="100000">
                                          <p:val>
                                            <p:strVal val="#ppt_y"/>
                                          </p:val>
                                        </p:tav>
                                      </p:tavLst>
                                    </p:anim>
                                    <p:animEffect transition="in" filter="wipe(right)" prLst="gradientSize: 0.1">
                                      <p:cBhvr>
                                        <p:cTn id="22" dur="1000"/>
                                        <p:tgtEl>
                                          <p:spTgt spid="71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7172"/>
                                        </p:tgtEl>
                                        <p:attrNameLst>
                                          <p:attrName>style.visibility</p:attrName>
                                        </p:attrNameLst>
                                      </p:cBhvr>
                                      <p:to>
                                        <p:strVal val="visible"/>
                                      </p:to>
                                    </p:set>
                                    <p:animEffect transition="in" filter="plus(in)">
                                      <p:cBhvr>
                                        <p:cTn id="32"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ChangeArrowheads="1"/>
          </p:cNvSpPr>
          <p:nvPr/>
        </p:nvSpPr>
        <p:spPr bwMode="auto">
          <a:xfrm>
            <a:off x="-304800" y="457200"/>
            <a:ext cx="3733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r>
              <a:rPr lang="en-US" altLang="en-US" sz="2400" b="1">
                <a:solidFill>
                  <a:srgbClr val="FF0000"/>
                </a:solidFill>
                <a:latin typeface="Times New Roman" panose="02020603050405020304" pitchFamily="18" charset="0"/>
                <a:cs typeface="Times New Roman" panose="02020603050405020304" pitchFamily="18" charset="0"/>
              </a:rPr>
              <a:t>* Trình tự  tả cây cối</a:t>
            </a:r>
          </a:p>
        </p:txBody>
      </p:sp>
      <p:sp>
        <p:nvSpPr>
          <p:cNvPr id="8198" name="Rectangle 6"/>
          <p:cNvSpPr>
            <a:spLocks noChangeArrowheads="1"/>
          </p:cNvSpPr>
          <p:nvPr/>
        </p:nvSpPr>
        <p:spPr bwMode="auto">
          <a:xfrm>
            <a:off x="228600" y="990600"/>
            <a:ext cx="8763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pPr algn="l"/>
            <a:r>
              <a:rPr lang="en-US" altLang="en-US" sz="2400" b="1">
                <a:solidFill>
                  <a:srgbClr val="0000CC"/>
                </a:solidFill>
                <a:latin typeface="Times New Roman" panose="02020603050405020304" pitchFamily="18" charset="0"/>
                <a:cs typeface="Times New Roman" panose="02020603050405020304" pitchFamily="18" charset="0"/>
              </a:rPr>
              <a:t>Tả Từng bộ phận của cây hoặc từng thời kì phát triển của cây, có thể tả bao quát rồi tả chi tiết.</a:t>
            </a:r>
          </a:p>
        </p:txBody>
      </p:sp>
      <p:sp>
        <p:nvSpPr>
          <p:cNvPr id="8199" name="Rectangle 7"/>
          <p:cNvSpPr>
            <a:spLocks noChangeArrowheads="1"/>
          </p:cNvSpPr>
          <p:nvPr/>
        </p:nvSpPr>
        <p:spPr bwMode="auto">
          <a:xfrm>
            <a:off x="0" y="1828800"/>
            <a:ext cx="6629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pPr algn="l"/>
            <a:r>
              <a:rPr lang="en-US" altLang="en-US" sz="2400" b="1">
                <a:solidFill>
                  <a:srgbClr val="FF0000"/>
                </a:solidFill>
                <a:latin typeface="Times New Roman" panose="02020603050405020304" pitchFamily="18" charset="0"/>
                <a:cs typeface="Times New Roman" panose="02020603050405020304" pitchFamily="18" charset="0"/>
              </a:rPr>
              <a:t>* Các giác quan được sử dụng khi quan sát</a:t>
            </a:r>
          </a:p>
        </p:txBody>
      </p:sp>
      <p:sp>
        <p:nvSpPr>
          <p:cNvPr id="8200" name="Rectangle 8"/>
          <p:cNvSpPr>
            <a:spLocks noChangeArrowheads="1"/>
          </p:cNvSpPr>
          <p:nvPr/>
        </p:nvSpPr>
        <p:spPr bwMode="auto">
          <a:xfrm>
            <a:off x="228600" y="2286000"/>
            <a:ext cx="7391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pPr algn="l"/>
            <a:r>
              <a:rPr lang="en-US" altLang="en-US" sz="2400" b="1">
                <a:solidFill>
                  <a:srgbClr val="0000CC"/>
                </a:solidFill>
                <a:latin typeface="Times New Roman" panose="02020603050405020304" pitchFamily="18" charset="0"/>
                <a:cs typeface="Times New Roman" panose="02020603050405020304" pitchFamily="18" charset="0"/>
              </a:rPr>
              <a:t>Thị giác, thính giác, khứu giác, vị giác, xúc giác</a:t>
            </a:r>
          </a:p>
        </p:txBody>
      </p:sp>
      <p:sp>
        <p:nvSpPr>
          <p:cNvPr id="8201" name="Rectangle 9"/>
          <p:cNvSpPr>
            <a:spLocks noChangeArrowheads="1"/>
          </p:cNvSpPr>
          <p:nvPr/>
        </p:nvSpPr>
        <p:spPr bwMode="auto">
          <a:xfrm>
            <a:off x="0" y="2743200"/>
            <a:ext cx="6629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pPr algn="l"/>
            <a:r>
              <a:rPr lang="en-US" altLang="en-US" sz="2400" b="1">
                <a:solidFill>
                  <a:srgbClr val="FF0000"/>
                </a:solidFill>
                <a:latin typeface="Times New Roman" panose="02020603050405020304" pitchFamily="18" charset="0"/>
                <a:cs typeface="Times New Roman" panose="02020603050405020304" pitchFamily="18" charset="0"/>
              </a:rPr>
              <a:t>* Biện pháp tu từ được sử dụng</a:t>
            </a:r>
          </a:p>
        </p:txBody>
      </p:sp>
      <p:sp>
        <p:nvSpPr>
          <p:cNvPr id="8202" name="Rectangle 10"/>
          <p:cNvSpPr>
            <a:spLocks noChangeArrowheads="1"/>
          </p:cNvSpPr>
          <p:nvPr/>
        </p:nvSpPr>
        <p:spPr bwMode="auto">
          <a:xfrm>
            <a:off x="304800" y="3200400"/>
            <a:ext cx="638016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pPr algn="l"/>
            <a:r>
              <a:rPr lang="en-US" altLang="en-US" sz="2400" b="1">
                <a:solidFill>
                  <a:srgbClr val="0000CC"/>
                </a:solidFill>
                <a:latin typeface="Times New Roman" panose="02020603050405020304" pitchFamily="18" charset="0"/>
                <a:cs typeface="Times New Roman" panose="02020603050405020304" pitchFamily="18" charset="0"/>
              </a:rPr>
              <a:t>So sánh, nhân hoá,…</a:t>
            </a:r>
          </a:p>
        </p:txBody>
      </p:sp>
      <p:sp>
        <p:nvSpPr>
          <p:cNvPr id="8203" name="Rectangle 11"/>
          <p:cNvSpPr>
            <a:spLocks noChangeArrowheads="1"/>
          </p:cNvSpPr>
          <p:nvPr/>
        </p:nvSpPr>
        <p:spPr bwMode="auto">
          <a:xfrm>
            <a:off x="0" y="4038600"/>
            <a:ext cx="9144000" cy="2133600"/>
          </a:xfrm>
          <a:prstGeom prst="rect">
            <a:avLst/>
          </a:prstGeom>
          <a:solidFill>
            <a:srgbClr val="33CCFF"/>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pPr algn="l"/>
            <a:r>
              <a:rPr lang="en-US" altLang="en-US" sz="2400" b="1">
                <a:solidFill>
                  <a:srgbClr val="FF0000"/>
                </a:solidFill>
                <a:latin typeface="Times New Roman" panose="02020603050405020304" pitchFamily="18" charset="0"/>
                <a:cs typeface="Times New Roman" panose="02020603050405020304" pitchFamily="18" charset="0"/>
              </a:rPr>
              <a:t>+ Mở bài: Giới thiệu bao quát về cây sẽ tả</a:t>
            </a:r>
          </a:p>
          <a:p>
            <a:pPr algn="l"/>
            <a:r>
              <a:rPr lang="en-US" altLang="en-US" sz="2400" b="1">
                <a:solidFill>
                  <a:srgbClr val="FF0000"/>
                </a:solidFill>
                <a:latin typeface="Times New Roman" panose="02020603050405020304" pitchFamily="18" charset="0"/>
                <a:cs typeface="Times New Roman" panose="02020603050405020304" pitchFamily="18" charset="0"/>
              </a:rPr>
              <a:t>+ Thân bài: Tả từng bộ phận của cây hoặc từng thời kì phát triển của cây</a:t>
            </a:r>
          </a:p>
          <a:p>
            <a:pPr algn="l"/>
            <a:r>
              <a:rPr lang="en-US" altLang="en-US" sz="2400" b="1">
                <a:solidFill>
                  <a:srgbClr val="FF0000"/>
                </a:solidFill>
                <a:latin typeface="Times New Roman" panose="02020603050405020304" pitchFamily="18" charset="0"/>
                <a:cs typeface="Times New Roman" panose="02020603050405020304" pitchFamily="18" charset="0"/>
              </a:rPr>
              <a:t>+ Kết bài: Nêu ích lợi của cây, tình cảm của người tả về cây</a:t>
            </a:r>
          </a:p>
        </p:txBody>
      </p:sp>
      <p:sp>
        <p:nvSpPr>
          <p:cNvPr id="8204" name="WordArt 12"/>
          <p:cNvSpPr>
            <a:spLocks noChangeArrowheads="1" noChangeShapeType="1" noTextEdit="1"/>
          </p:cNvSpPr>
          <p:nvPr/>
        </p:nvSpPr>
        <p:spPr bwMode="auto">
          <a:xfrm>
            <a:off x="3505200" y="3657600"/>
            <a:ext cx="1676400" cy="381000"/>
          </a:xfrm>
          <a:prstGeom prst="rect">
            <a:avLst/>
          </a:prstGeom>
        </p:spPr>
        <p:txBody>
          <a:bodyPr wrap="none" fromWordArt="1">
            <a:prstTxWarp prst="textPlain">
              <a:avLst>
                <a:gd name="adj" fmla="val 50000"/>
              </a:avLst>
            </a:prstTxWarp>
          </a:bodyPr>
          <a:lstStyle/>
          <a:p>
            <a:pPr algn="ctr"/>
            <a:r>
              <a:rPr lang="en-US" sz="3600" kern="10">
                <a:ln w="12700">
                  <a:solidFill>
                    <a:srgbClr val="660033"/>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Cấu tạo</a:t>
            </a:r>
          </a:p>
        </p:txBody>
      </p:sp>
    </p:spTree>
    <p:extLst>
      <p:ext uri="{BB962C8B-B14F-4D97-AF65-F5344CB8AC3E}">
        <p14:creationId xmlns:p14="http://schemas.microsoft.com/office/powerpoint/2010/main" val="2360404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additive="base">
                                        <p:cTn id="7" dur="500" fill="hold"/>
                                        <p:tgtEl>
                                          <p:spTgt spid="8197"/>
                                        </p:tgtEl>
                                        <p:attrNameLst>
                                          <p:attrName>ppt_x</p:attrName>
                                        </p:attrNameLst>
                                      </p:cBhvr>
                                      <p:tavLst>
                                        <p:tav tm="0">
                                          <p:val>
                                            <p:strVal val="#ppt_x"/>
                                          </p:val>
                                        </p:tav>
                                        <p:tav tm="100000">
                                          <p:val>
                                            <p:strVal val="#ppt_x"/>
                                          </p:val>
                                        </p:tav>
                                      </p:tavLst>
                                    </p:anim>
                                    <p:anim calcmode="lin" valueType="num">
                                      <p:cBhvr additive="base">
                                        <p:cTn id="8" dur="500" fill="hold"/>
                                        <p:tgtEl>
                                          <p:spTgt spid="819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199"/>
                                        </p:tgtEl>
                                        <p:attrNameLst>
                                          <p:attrName>style.visibility</p:attrName>
                                        </p:attrNameLst>
                                      </p:cBhvr>
                                      <p:to>
                                        <p:strVal val="visible"/>
                                      </p:to>
                                    </p:set>
                                    <p:anim calcmode="lin" valueType="num">
                                      <p:cBhvr additive="base">
                                        <p:cTn id="11" dur="500" fill="hold"/>
                                        <p:tgtEl>
                                          <p:spTgt spid="8199"/>
                                        </p:tgtEl>
                                        <p:attrNameLst>
                                          <p:attrName>ppt_x</p:attrName>
                                        </p:attrNameLst>
                                      </p:cBhvr>
                                      <p:tavLst>
                                        <p:tav tm="0">
                                          <p:val>
                                            <p:strVal val="#ppt_x"/>
                                          </p:val>
                                        </p:tav>
                                        <p:tav tm="100000">
                                          <p:val>
                                            <p:strVal val="#ppt_x"/>
                                          </p:val>
                                        </p:tav>
                                      </p:tavLst>
                                    </p:anim>
                                    <p:anim calcmode="lin" valueType="num">
                                      <p:cBhvr additive="base">
                                        <p:cTn id="12" dur="500" fill="hold"/>
                                        <p:tgtEl>
                                          <p:spTgt spid="819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201"/>
                                        </p:tgtEl>
                                        <p:attrNameLst>
                                          <p:attrName>style.visibility</p:attrName>
                                        </p:attrNameLst>
                                      </p:cBhvr>
                                      <p:to>
                                        <p:strVal val="visible"/>
                                      </p:to>
                                    </p:set>
                                    <p:anim calcmode="lin" valueType="num">
                                      <p:cBhvr additive="base">
                                        <p:cTn id="15" dur="500" fill="hold"/>
                                        <p:tgtEl>
                                          <p:spTgt spid="8201"/>
                                        </p:tgtEl>
                                        <p:attrNameLst>
                                          <p:attrName>ppt_x</p:attrName>
                                        </p:attrNameLst>
                                      </p:cBhvr>
                                      <p:tavLst>
                                        <p:tav tm="0">
                                          <p:val>
                                            <p:strVal val="#ppt_x"/>
                                          </p:val>
                                        </p:tav>
                                        <p:tav tm="100000">
                                          <p:val>
                                            <p:strVal val="#ppt_x"/>
                                          </p:val>
                                        </p:tav>
                                      </p:tavLst>
                                    </p:anim>
                                    <p:anim calcmode="lin" valueType="num">
                                      <p:cBhvr additive="base">
                                        <p:cTn id="16" dur="500" fill="hold"/>
                                        <p:tgtEl>
                                          <p:spTgt spid="8201"/>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198"/>
                                        </p:tgtEl>
                                        <p:attrNameLst>
                                          <p:attrName>style.visibility</p:attrName>
                                        </p:attrNameLst>
                                      </p:cBhvr>
                                      <p:to>
                                        <p:strVal val="visible"/>
                                      </p:to>
                                    </p:set>
                                    <p:anim calcmode="lin" valueType="num">
                                      <p:cBhvr additive="base">
                                        <p:cTn id="21" dur="500" fill="hold"/>
                                        <p:tgtEl>
                                          <p:spTgt spid="8198"/>
                                        </p:tgtEl>
                                        <p:attrNameLst>
                                          <p:attrName>ppt_x</p:attrName>
                                        </p:attrNameLst>
                                      </p:cBhvr>
                                      <p:tavLst>
                                        <p:tav tm="0">
                                          <p:val>
                                            <p:strVal val="#ppt_x"/>
                                          </p:val>
                                        </p:tav>
                                        <p:tav tm="100000">
                                          <p:val>
                                            <p:strVal val="#ppt_x"/>
                                          </p:val>
                                        </p:tav>
                                      </p:tavLst>
                                    </p:anim>
                                    <p:anim calcmode="lin" valueType="num">
                                      <p:cBhvr additive="base">
                                        <p:cTn id="22"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200"/>
                                        </p:tgtEl>
                                        <p:attrNameLst>
                                          <p:attrName>style.visibility</p:attrName>
                                        </p:attrNameLst>
                                      </p:cBhvr>
                                      <p:to>
                                        <p:strVal val="visible"/>
                                      </p:to>
                                    </p:set>
                                    <p:anim calcmode="lin" valueType="num">
                                      <p:cBhvr additive="base">
                                        <p:cTn id="27" dur="500" fill="hold"/>
                                        <p:tgtEl>
                                          <p:spTgt spid="8200"/>
                                        </p:tgtEl>
                                        <p:attrNameLst>
                                          <p:attrName>ppt_x</p:attrName>
                                        </p:attrNameLst>
                                      </p:cBhvr>
                                      <p:tavLst>
                                        <p:tav tm="0">
                                          <p:val>
                                            <p:strVal val="#ppt_x"/>
                                          </p:val>
                                        </p:tav>
                                        <p:tav tm="100000">
                                          <p:val>
                                            <p:strVal val="#ppt_x"/>
                                          </p:val>
                                        </p:tav>
                                      </p:tavLst>
                                    </p:anim>
                                    <p:anim calcmode="lin" valueType="num">
                                      <p:cBhvr additive="base">
                                        <p:cTn id="28"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202"/>
                                        </p:tgtEl>
                                        <p:attrNameLst>
                                          <p:attrName>style.visibility</p:attrName>
                                        </p:attrNameLst>
                                      </p:cBhvr>
                                      <p:to>
                                        <p:strVal val="visible"/>
                                      </p:to>
                                    </p:set>
                                    <p:anim calcmode="lin" valueType="num">
                                      <p:cBhvr additive="base">
                                        <p:cTn id="33" dur="500" fill="hold"/>
                                        <p:tgtEl>
                                          <p:spTgt spid="8202"/>
                                        </p:tgtEl>
                                        <p:attrNameLst>
                                          <p:attrName>ppt_x</p:attrName>
                                        </p:attrNameLst>
                                      </p:cBhvr>
                                      <p:tavLst>
                                        <p:tav tm="0">
                                          <p:val>
                                            <p:strVal val="#ppt_x"/>
                                          </p:val>
                                        </p:tav>
                                        <p:tav tm="100000">
                                          <p:val>
                                            <p:strVal val="#ppt_x"/>
                                          </p:val>
                                        </p:tav>
                                      </p:tavLst>
                                    </p:anim>
                                    <p:anim calcmode="lin" valueType="num">
                                      <p:cBhvr additive="base">
                                        <p:cTn id="34" dur="500" fill="hold"/>
                                        <p:tgtEl>
                                          <p:spTgt spid="8202"/>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1" presetClass="entr" presetSubtype="4" fill="hold" grpId="0" nodeType="clickEffect">
                                  <p:stCondLst>
                                    <p:cond delay="0"/>
                                  </p:stCondLst>
                                  <p:childTnLst>
                                    <p:set>
                                      <p:cBhvr>
                                        <p:cTn id="38" dur="1" fill="hold">
                                          <p:stCondLst>
                                            <p:cond delay="0"/>
                                          </p:stCondLst>
                                        </p:cTn>
                                        <p:tgtEl>
                                          <p:spTgt spid="8204"/>
                                        </p:tgtEl>
                                        <p:attrNameLst>
                                          <p:attrName>style.visibility</p:attrName>
                                        </p:attrNameLst>
                                      </p:cBhvr>
                                      <p:to>
                                        <p:strVal val="visible"/>
                                      </p:to>
                                    </p:set>
                                    <p:animEffect transition="in" filter="wheel(4)">
                                      <p:cBhvr>
                                        <p:cTn id="39" dur="2000"/>
                                        <p:tgtEl>
                                          <p:spTgt spid="820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9" presetClass="entr" presetSubtype="0" accel="100000" fill="hold" grpId="0" nodeType="clickEffect">
                                  <p:stCondLst>
                                    <p:cond delay="0"/>
                                  </p:stCondLst>
                                  <p:childTnLst>
                                    <p:set>
                                      <p:cBhvr>
                                        <p:cTn id="43" dur="1" fill="hold">
                                          <p:stCondLst>
                                            <p:cond delay="0"/>
                                          </p:stCondLst>
                                        </p:cTn>
                                        <p:tgtEl>
                                          <p:spTgt spid="8203"/>
                                        </p:tgtEl>
                                        <p:attrNameLst>
                                          <p:attrName>style.visibility</p:attrName>
                                        </p:attrNameLst>
                                      </p:cBhvr>
                                      <p:to>
                                        <p:strVal val="visible"/>
                                      </p:to>
                                    </p:set>
                                    <p:anim calcmode="lin" valueType="num">
                                      <p:cBhvr>
                                        <p:cTn id="44" dur="500" fill="hold"/>
                                        <p:tgtEl>
                                          <p:spTgt spid="8203"/>
                                        </p:tgtEl>
                                        <p:attrNameLst>
                                          <p:attrName>ppt_h</p:attrName>
                                        </p:attrNameLst>
                                      </p:cBhvr>
                                      <p:tavLst>
                                        <p:tav tm="0">
                                          <p:val>
                                            <p:strVal val="#ppt_h/20"/>
                                          </p:val>
                                        </p:tav>
                                        <p:tav tm="50000">
                                          <p:val>
                                            <p:strVal val="#ppt_h/20"/>
                                          </p:val>
                                        </p:tav>
                                        <p:tav tm="100000">
                                          <p:val>
                                            <p:strVal val="#ppt_h"/>
                                          </p:val>
                                        </p:tav>
                                      </p:tavLst>
                                    </p:anim>
                                    <p:anim calcmode="lin" valueType="num">
                                      <p:cBhvr>
                                        <p:cTn id="45" dur="500" fill="hold"/>
                                        <p:tgtEl>
                                          <p:spTgt spid="8203"/>
                                        </p:tgtEl>
                                        <p:attrNameLst>
                                          <p:attrName>ppt_w</p:attrName>
                                        </p:attrNameLst>
                                      </p:cBhvr>
                                      <p:tavLst>
                                        <p:tav tm="0">
                                          <p:val>
                                            <p:strVal val="#ppt_w+.3"/>
                                          </p:val>
                                        </p:tav>
                                        <p:tav tm="50000">
                                          <p:val>
                                            <p:strVal val="#ppt_w+.3"/>
                                          </p:val>
                                        </p:tav>
                                        <p:tav tm="100000">
                                          <p:val>
                                            <p:strVal val="#ppt_w"/>
                                          </p:val>
                                        </p:tav>
                                      </p:tavLst>
                                    </p:anim>
                                    <p:anim calcmode="lin" valueType="num">
                                      <p:cBhvr>
                                        <p:cTn id="46" dur="500" fill="hold"/>
                                        <p:tgtEl>
                                          <p:spTgt spid="8203"/>
                                        </p:tgtEl>
                                        <p:attrNameLst>
                                          <p:attrName>ppt_x</p:attrName>
                                        </p:attrNameLst>
                                      </p:cBhvr>
                                      <p:tavLst>
                                        <p:tav tm="0">
                                          <p:val>
                                            <p:strVal val="#ppt_x-.3"/>
                                          </p:val>
                                        </p:tav>
                                        <p:tav tm="50000">
                                          <p:val>
                                            <p:strVal val="#ppt_x"/>
                                          </p:val>
                                        </p:tav>
                                        <p:tav tm="100000">
                                          <p:val>
                                            <p:strVal val="#ppt_x"/>
                                          </p:val>
                                        </p:tav>
                                      </p:tavLst>
                                    </p:anim>
                                    <p:anim calcmode="lin" valueType="num">
                                      <p:cBhvr>
                                        <p:cTn id="47" dur="500" fill="hold"/>
                                        <p:tgtEl>
                                          <p:spTgt spid="82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8" grpId="0"/>
      <p:bldP spid="8199" grpId="0"/>
      <p:bldP spid="8200" grpId="0"/>
      <p:bldP spid="8201" grpId="0"/>
      <p:bldP spid="8202" grpId="0"/>
      <p:bldP spid="8203" grpId="0" animBg="1"/>
      <p:bldP spid="820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381000" y="2057400"/>
            <a:ext cx="9829800" cy="97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vi-VN" altLang="en-US" sz="5800" b="1">
              <a:solidFill>
                <a:srgbClr val="CC00FF"/>
              </a:solidFill>
              <a:cs typeface="Arial" charset="0"/>
            </a:endParaRPr>
          </a:p>
        </p:txBody>
      </p:sp>
      <p:grpSp>
        <p:nvGrpSpPr>
          <p:cNvPr id="9222" name="Group 6"/>
          <p:cNvGrpSpPr>
            <a:grpSpLocks/>
          </p:cNvGrpSpPr>
          <p:nvPr/>
        </p:nvGrpSpPr>
        <p:grpSpPr bwMode="auto">
          <a:xfrm>
            <a:off x="4176713" y="152400"/>
            <a:ext cx="4800600" cy="847725"/>
            <a:chOff x="2350" y="1008"/>
            <a:chExt cx="1826" cy="534"/>
          </a:xfrm>
        </p:grpSpPr>
        <p:pic>
          <p:nvPicPr>
            <p:cNvPr id="9223" name="Picture 7"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extLst>
              <a:ext uri="{909E8E84-426E-40DD-AFC4-6F175D3DCCD1}">
                <a14:hiddenFill xmlns:a14="http://schemas.microsoft.com/office/drawing/2010/main">
                  <a:solidFill>
                    <a:srgbClr val="FFFFFF"/>
                  </a:solidFill>
                </a14:hiddenFill>
              </a:ext>
            </a:extLst>
          </p:spPr>
        </p:pic>
        <p:pic>
          <p:nvPicPr>
            <p:cNvPr id="9225" name="Picture 9"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extLst>
              <a:ext uri="{909E8E84-426E-40DD-AFC4-6F175D3DCCD1}">
                <a14:hiddenFill xmlns:a14="http://schemas.microsoft.com/office/drawing/2010/main">
                  <a:solidFill>
                    <a:srgbClr val="FFFFFF"/>
                  </a:solidFill>
                </a14:hiddenFill>
              </a:ext>
            </a:extLst>
          </p:spPr>
        </p:pic>
      </p:grpSp>
      <p:pic>
        <p:nvPicPr>
          <p:cNvPr id="9227" name="Picture 11"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2438400"/>
            <a:ext cx="612775" cy="771525"/>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49538" y="4267200"/>
            <a:ext cx="612775" cy="771525"/>
          </a:xfrm>
          <a:prstGeom prst="rect">
            <a:avLst/>
          </a:prstGeom>
          <a:noFill/>
          <a:extLst>
            <a:ext uri="{909E8E84-426E-40DD-AFC4-6F175D3DCCD1}">
              <a14:hiddenFill xmlns:a14="http://schemas.microsoft.com/office/drawing/2010/main">
                <a:solidFill>
                  <a:srgbClr val="FFFFFF"/>
                </a:solidFill>
              </a14:hiddenFill>
            </a:ext>
          </a:extLst>
        </p:spPr>
      </p:pic>
      <p:grpSp>
        <p:nvGrpSpPr>
          <p:cNvPr id="9229" name="Group 13"/>
          <p:cNvGrpSpPr>
            <a:grpSpLocks/>
          </p:cNvGrpSpPr>
          <p:nvPr/>
        </p:nvGrpSpPr>
        <p:grpSpPr bwMode="auto">
          <a:xfrm>
            <a:off x="61913" y="228600"/>
            <a:ext cx="2898775" cy="847725"/>
            <a:chOff x="2350" y="1008"/>
            <a:chExt cx="1826" cy="534"/>
          </a:xfrm>
        </p:grpSpPr>
        <p:pic>
          <p:nvPicPr>
            <p:cNvPr id="9230" name="Picture 14"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extLst>
              <a:ext uri="{909E8E84-426E-40DD-AFC4-6F175D3DCCD1}">
                <a14:hiddenFill xmlns:a14="http://schemas.microsoft.com/office/drawing/2010/main">
                  <a:solidFill>
                    <a:srgbClr val="FFFFFF"/>
                  </a:solidFill>
                </a14:hiddenFill>
              </a:ext>
            </a:extLst>
          </p:spPr>
        </p:pic>
        <p:pic>
          <p:nvPicPr>
            <p:cNvPr id="9231" name="Picture 15"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extLst>
              <a:ext uri="{909E8E84-426E-40DD-AFC4-6F175D3DCCD1}">
                <a14:hiddenFill xmlns:a14="http://schemas.microsoft.com/office/drawing/2010/main">
                  <a:solidFill>
                    <a:srgbClr val="FFFFFF"/>
                  </a:solidFill>
                </a14:hiddenFill>
              </a:ext>
            </a:extLst>
          </p:spPr>
        </p:pic>
        <p:pic>
          <p:nvPicPr>
            <p:cNvPr id="9233" name="Picture 17"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extLst>
              <a:ext uri="{909E8E84-426E-40DD-AFC4-6F175D3DCCD1}">
                <a14:hiddenFill xmlns:a14="http://schemas.microsoft.com/office/drawing/2010/main">
                  <a:solidFill>
                    <a:srgbClr val="FFFFFF"/>
                  </a:solidFill>
                </a14:hiddenFill>
              </a:ext>
            </a:extLst>
          </p:spPr>
        </p:pic>
      </p:grpSp>
      <p:pic>
        <p:nvPicPr>
          <p:cNvPr id="9234" name="Picture 18"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19713" y="4724400"/>
            <a:ext cx="612775" cy="771525"/>
          </a:xfrm>
          <a:prstGeom prst="rect">
            <a:avLst/>
          </a:prstGeom>
          <a:noFill/>
          <a:extLst>
            <a:ext uri="{909E8E84-426E-40DD-AFC4-6F175D3DCCD1}">
              <a14:hiddenFill xmlns:a14="http://schemas.microsoft.com/office/drawing/2010/main">
                <a:solidFill>
                  <a:srgbClr val="FFFFFF"/>
                </a:solidFill>
              </a14:hiddenFill>
            </a:ext>
          </a:extLst>
        </p:spPr>
      </p:pic>
      <p:pic>
        <p:nvPicPr>
          <p:cNvPr id="9235" name="Picture 19"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05713" y="2362200"/>
            <a:ext cx="612775" cy="771525"/>
          </a:xfrm>
          <a:prstGeom prst="rect">
            <a:avLst/>
          </a:prstGeom>
          <a:noFill/>
          <a:extLst>
            <a:ext uri="{909E8E84-426E-40DD-AFC4-6F175D3DCCD1}">
              <a14:hiddenFill xmlns:a14="http://schemas.microsoft.com/office/drawing/2010/main">
                <a:solidFill>
                  <a:srgbClr val="FFFFFF"/>
                </a:solidFill>
              </a14:hiddenFill>
            </a:ext>
          </a:extLst>
        </p:spPr>
      </p:pic>
      <p:pic>
        <p:nvPicPr>
          <p:cNvPr id="9236" name="Picture 20"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67113" y="3200400"/>
            <a:ext cx="612775" cy="771525"/>
          </a:xfrm>
          <a:prstGeom prst="rect">
            <a:avLst/>
          </a:prstGeom>
          <a:noFill/>
          <a:extLst>
            <a:ext uri="{909E8E84-426E-40DD-AFC4-6F175D3DCCD1}">
              <a14:hiddenFill xmlns:a14="http://schemas.microsoft.com/office/drawing/2010/main">
                <a:solidFill>
                  <a:srgbClr val="FFFFFF"/>
                </a:solidFill>
              </a14:hiddenFill>
            </a:ext>
          </a:extLst>
        </p:spPr>
      </p:pic>
      <p:pic>
        <p:nvPicPr>
          <p:cNvPr id="9237" name="Picture 21"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19513" y="5257800"/>
            <a:ext cx="612775" cy="771525"/>
          </a:xfrm>
          <a:prstGeom prst="rect">
            <a:avLst/>
          </a:prstGeom>
          <a:noFill/>
          <a:extLst>
            <a:ext uri="{909E8E84-426E-40DD-AFC4-6F175D3DCCD1}">
              <a14:hiddenFill xmlns:a14="http://schemas.microsoft.com/office/drawing/2010/main">
                <a:solidFill>
                  <a:srgbClr val="FFFFFF"/>
                </a:solidFill>
              </a14:hiddenFill>
            </a:ext>
          </a:extLst>
        </p:spPr>
      </p:pic>
      <p:pic>
        <p:nvPicPr>
          <p:cNvPr id="9238" name="Picture 22"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05513" y="2895600"/>
            <a:ext cx="612775" cy="771525"/>
          </a:xfrm>
          <a:prstGeom prst="rect">
            <a:avLst/>
          </a:prstGeom>
          <a:noFill/>
          <a:extLst>
            <a:ext uri="{909E8E84-426E-40DD-AFC4-6F175D3DCCD1}">
              <a14:hiddenFill xmlns:a14="http://schemas.microsoft.com/office/drawing/2010/main">
                <a:solidFill>
                  <a:srgbClr val="FFFFFF"/>
                </a:solidFill>
              </a14:hiddenFill>
            </a:ext>
          </a:extLst>
        </p:spPr>
      </p:pic>
      <p:pic>
        <p:nvPicPr>
          <p:cNvPr id="9239" name="Picture 23"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8113" y="5934075"/>
            <a:ext cx="612775" cy="771525"/>
          </a:xfrm>
          <a:prstGeom prst="rect">
            <a:avLst/>
          </a:prstGeom>
          <a:noFill/>
          <a:extLst>
            <a:ext uri="{909E8E84-426E-40DD-AFC4-6F175D3DCCD1}">
              <a14:hiddenFill xmlns:a14="http://schemas.microsoft.com/office/drawing/2010/main">
                <a:solidFill>
                  <a:srgbClr val="FFFFFF"/>
                </a:solidFill>
              </a14:hiddenFill>
            </a:ext>
          </a:extLst>
        </p:spPr>
      </p:pic>
      <p:pic>
        <p:nvPicPr>
          <p:cNvPr id="9240" name="Picture 24"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38513" y="4267200"/>
            <a:ext cx="612775" cy="771525"/>
          </a:xfrm>
          <a:prstGeom prst="rect">
            <a:avLst/>
          </a:prstGeom>
          <a:noFill/>
          <a:extLst>
            <a:ext uri="{909E8E84-426E-40DD-AFC4-6F175D3DCCD1}">
              <a14:hiddenFill xmlns:a14="http://schemas.microsoft.com/office/drawing/2010/main">
                <a:solidFill>
                  <a:srgbClr val="FFFFFF"/>
                </a:solidFill>
              </a14:hiddenFill>
            </a:ext>
          </a:extLst>
        </p:spPr>
      </p:pic>
      <p:pic>
        <p:nvPicPr>
          <p:cNvPr id="9241" name="Picture 25"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24313" y="1600200"/>
            <a:ext cx="612775" cy="771525"/>
          </a:xfrm>
          <a:prstGeom prst="rect">
            <a:avLst/>
          </a:prstGeom>
          <a:noFill/>
          <a:extLst>
            <a:ext uri="{909E8E84-426E-40DD-AFC4-6F175D3DCCD1}">
              <a14:hiddenFill xmlns:a14="http://schemas.microsoft.com/office/drawing/2010/main">
                <a:solidFill>
                  <a:srgbClr val="FFFFFF"/>
                </a:solidFill>
              </a14:hiddenFill>
            </a:ext>
          </a:extLst>
        </p:spPr>
      </p:pic>
      <p:pic>
        <p:nvPicPr>
          <p:cNvPr id="9242" name="Picture 2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64538" y="2971800"/>
            <a:ext cx="612775" cy="771525"/>
          </a:xfrm>
          <a:prstGeom prst="rect">
            <a:avLst/>
          </a:prstGeom>
          <a:noFill/>
          <a:extLst>
            <a:ext uri="{909E8E84-426E-40DD-AFC4-6F175D3DCCD1}">
              <a14:hiddenFill xmlns:a14="http://schemas.microsoft.com/office/drawing/2010/main">
                <a:solidFill>
                  <a:srgbClr val="FFFFFF"/>
                </a:solidFill>
              </a14:hiddenFill>
            </a:ext>
          </a:extLst>
        </p:spPr>
      </p:pic>
      <p:pic>
        <p:nvPicPr>
          <p:cNvPr id="9243" name="Picture 27"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24713" y="5715000"/>
            <a:ext cx="612775" cy="771525"/>
          </a:xfrm>
          <a:prstGeom prst="rect">
            <a:avLst/>
          </a:prstGeom>
          <a:noFill/>
          <a:extLst>
            <a:ext uri="{909E8E84-426E-40DD-AFC4-6F175D3DCCD1}">
              <a14:hiddenFill xmlns:a14="http://schemas.microsoft.com/office/drawing/2010/main">
                <a:solidFill>
                  <a:srgbClr val="FFFFFF"/>
                </a:solidFill>
              </a14:hiddenFill>
            </a:ext>
          </a:extLst>
        </p:spPr>
      </p:pic>
      <p:pic>
        <p:nvPicPr>
          <p:cNvPr id="9244" name="Picture 28"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32688" y="3724275"/>
            <a:ext cx="612775" cy="771525"/>
          </a:xfrm>
          <a:prstGeom prst="rect">
            <a:avLst/>
          </a:prstGeom>
          <a:noFill/>
          <a:extLst>
            <a:ext uri="{909E8E84-426E-40DD-AFC4-6F175D3DCCD1}">
              <a14:hiddenFill xmlns:a14="http://schemas.microsoft.com/office/drawing/2010/main">
                <a:solidFill>
                  <a:srgbClr val="FFFFFF"/>
                </a:solidFill>
              </a14:hiddenFill>
            </a:ext>
          </a:extLst>
        </p:spPr>
      </p:pic>
      <p:sp>
        <p:nvSpPr>
          <p:cNvPr id="9245" name="Text Box 29"/>
          <p:cNvSpPr txBox="1">
            <a:spLocks noChangeArrowheads="1"/>
          </p:cNvSpPr>
          <p:nvPr/>
        </p:nvSpPr>
        <p:spPr bwMode="auto">
          <a:xfrm>
            <a:off x="3567113" y="259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vi-VN" altLang="en-US">
              <a:cs typeface="Arial" charset="0"/>
            </a:endParaRPr>
          </a:p>
        </p:txBody>
      </p:sp>
      <p:pic>
        <p:nvPicPr>
          <p:cNvPr id="9246" name="Picture 30"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52513" y="4876800"/>
            <a:ext cx="612775" cy="771525"/>
          </a:xfrm>
          <a:prstGeom prst="rect">
            <a:avLst/>
          </a:prstGeom>
          <a:noFill/>
          <a:extLst>
            <a:ext uri="{909E8E84-426E-40DD-AFC4-6F175D3DCCD1}">
              <a14:hiddenFill xmlns:a14="http://schemas.microsoft.com/office/drawing/2010/main">
                <a:solidFill>
                  <a:srgbClr val="FFFFFF"/>
                </a:solidFill>
              </a14:hiddenFill>
            </a:ext>
          </a:extLst>
        </p:spPr>
      </p:pic>
      <p:pic>
        <p:nvPicPr>
          <p:cNvPr id="9247" name="Picture 31"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52513" y="1447800"/>
            <a:ext cx="612775" cy="771525"/>
          </a:xfrm>
          <a:prstGeom prst="rect">
            <a:avLst/>
          </a:prstGeom>
          <a:noFill/>
          <a:extLst>
            <a:ext uri="{909E8E84-426E-40DD-AFC4-6F175D3DCCD1}">
              <a14:hiddenFill xmlns:a14="http://schemas.microsoft.com/office/drawing/2010/main">
                <a:solidFill>
                  <a:srgbClr val="FFFFFF"/>
                </a:solidFill>
              </a14:hiddenFill>
            </a:ext>
          </a:extLst>
        </p:spPr>
      </p:pic>
      <p:pic>
        <p:nvPicPr>
          <p:cNvPr id="9248" name="Picture 32" descr="A1"/>
          <p:cNvPicPr>
            <a:picLocks noChangeAspect="1" noChangeArrowheads="1"/>
          </p:cNvPicPr>
          <p:nvPr/>
        </p:nvPicPr>
        <p:blipFill>
          <a:blip r:embed="rId4">
            <a:extLst>
              <a:ext uri="{28A0092B-C50C-407E-A947-70E740481C1C}">
                <a14:useLocalDpi xmlns:a14="http://schemas.microsoft.com/office/drawing/2010/main" val="0"/>
              </a:ext>
            </a:extLst>
          </a:blip>
          <a:srcRect l="36363" t="-13333" r="36363"/>
          <a:stretch>
            <a:fillRect/>
          </a:stretch>
        </p:blipFill>
        <p:spPr bwMode="auto">
          <a:xfrm>
            <a:off x="3886200" y="5562600"/>
            <a:ext cx="16002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9249" name="Picture 33" descr="455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514600"/>
            <a:ext cx="762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9250" name="Picture 34" descr="flower9"/>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066800" cy="933450"/>
          </a:xfrm>
          <a:prstGeom prst="rect">
            <a:avLst/>
          </a:prstGeom>
          <a:noFill/>
          <a:extLst>
            <a:ext uri="{909E8E84-426E-40DD-AFC4-6F175D3DCCD1}">
              <a14:hiddenFill xmlns:a14="http://schemas.microsoft.com/office/drawing/2010/main">
                <a:solidFill>
                  <a:srgbClr val="FFFFFF"/>
                </a:solidFill>
              </a14:hiddenFill>
            </a:ext>
          </a:extLst>
        </p:spPr>
      </p:pic>
      <p:pic>
        <p:nvPicPr>
          <p:cNvPr id="9251" name="Picture 35" descr="flower9"/>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0"/>
            <a:ext cx="1066800" cy="933450"/>
          </a:xfrm>
          <a:prstGeom prst="rect">
            <a:avLst/>
          </a:prstGeom>
          <a:noFill/>
          <a:extLst>
            <a:ext uri="{909E8E84-426E-40DD-AFC4-6F175D3DCCD1}">
              <a14:hiddenFill xmlns:a14="http://schemas.microsoft.com/office/drawing/2010/main">
                <a:solidFill>
                  <a:srgbClr val="FFFFFF"/>
                </a:solidFill>
              </a14:hiddenFill>
            </a:ext>
          </a:extLst>
        </p:spPr>
      </p:pic>
      <p:pic>
        <p:nvPicPr>
          <p:cNvPr id="9252" name="Picture 36" descr="flower9"/>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5924550"/>
            <a:ext cx="1066800" cy="933450"/>
          </a:xfrm>
          <a:prstGeom prst="rect">
            <a:avLst/>
          </a:prstGeom>
          <a:noFill/>
          <a:extLst>
            <a:ext uri="{909E8E84-426E-40DD-AFC4-6F175D3DCCD1}">
              <a14:hiddenFill xmlns:a14="http://schemas.microsoft.com/office/drawing/2010/main">
                <a:solidFill>
                  <a:srgbClr val="FFFFFF"/>
                </a:solidFill>
              </a14:hiddenFill>
            </a:ext>
          </a:extLst>
        </p:spPr>
      </p:pic>
      <p:pic>
        <p:nvPicPr>
          <p:cNvPr id="9253" name="Picture 37" descr="flower9"/>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5924550"/>
            <a:ext cx="1066800" cy="933450"/>
          </a:xfrm>
          <a:prstGeom prst="rect">
            <a:avLst/>
          </a:prstGeom>
          <a:noFill/>
          <a:extLst>
            <a:ext uri="{909E8E84-426E-40DD-AFC4-6F175D3DCCD1}">
              <a14:hiddenFill xmlns:a14="http://schemas.microsoft.com/office/drawing/2010/main">
                <a:solidFill>
                  <a:srgbClr val="FFFFFF"/>
                </a:solidFill>
              </a14:hiddenFill>
            </a:ext>
          </a:extLst>
        </p:spPr>
      </p:pic>
      <p:pic>
        <p:nvPicPr>
          <p:cNvPr id="9254" name="Picture 38" descr="455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971800"/>
            <a:ext cx="762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9255" name="Picture 39" descr="455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447800"/>
            <a:ext cx="762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9256" name="Picture 40" descr="455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581400"/>
            <a:ext cx="762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9257" name="Picture 41" descr="455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600200"/>
            <a:ext cx="762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9258" name="Picture 42" descr="455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3352800"/>
            <a:ext cx="762000" cy="952500"/>
          </a:xfrm>
          <a:prstGeom prst="rect">
            <a:avLst/>
          </a:prstGeom>
          <a:noFill/>
          <a:extLst>
            <a:ext uri="{909E8E84-426E-40DD-AFC4-6F175D3DCCD1}">
              <a14:hiddenFill xmlns:a14="http://schemas.microsoft.com/office/drawing/2010/main">
                <a:solidFill>
                  <a:srgbClr val="FFFFFF"/>
                </a:solidFill>
              </a14:hiddenFill>
            </a:ext>
          </a:extLst>
        </p:spPr>
      </p:pic>
      <p:sp>
        <p:nvSpPr>
          <p:cNvPr id="9259" name="WordArt 43"/>
          <p:cNvSpPr>
            <a:spLocks noChangeArrowheads="1" noChangeShapeType="1" noTextEdit="1"/>
          </p:cNvSpPr>
          <p:nvPr/>
        </p:nvSpPr>
        <p:spPr bwMode="auto">
          <a:xfrm>
            <a:off x="939223" y="2438400"/>
            <a:ext cx="7762875" cy="885825"/>
          </a:xfrm>
          <a:prstGeom prst="rect">
            <a:avLst/>
          </a:prstGeom>
        </p:spPr>
        <p:txBody>
          <a:bodyPr wrap="none" fromWordArt="1">
            <a:prstTxWarp prst="textPlain">
              <a:avLst>
                <a:gd name="adj" fmla="val 50000"/>
              </a:avLst>
            </a:prstTxWarp>
          </a:bodyPr>
          <a:lstStyle/>
          <a:p>
            <a:pPr algn="ctr"/>
            <a:r>
              <a:rPr lang="en-US" sz="5400" b="1" kern="10">
                <a:ln w="12700">
                  <a:solidFill>
                    <a:srgbClr val="EAEAEA"/>
                  </a:solidFill>
                  <a:round/>
                  <a:headEnd/>
                  <a:tailEnd/>
                </a:ln>
                <a:gradFill rotWithShape="1">
                  <a:gsLst>
                    <a:gs pos="0">
                      <a:schemeClr val="tx1"/>
                    </a:gs>
                    <a:gs pos="50000">
                      <a:schemeClr val="folHlink"/>
                    </a:gs>
                    <a:gs pos="100000">
                      <a:schemeClr val="tx1"/>
                    </a:gs>
                  </a:gsLst>
                  <a:lin ang="5400000" scaled="1"/>
                </a:gradFill>
                <a:effectLst>
                  <a:prstShdw prst="shdw11">
                    <a:srgbClr val="C0C0C0">
                      <a:alpha val="50000"/>
                    </a:srgbClr>
                  </a:prstShdw>
                </a:effectLst>
                <a:latin typeface="Times New Roman"/>
                <a:cs typeface="Times New Roman"/>
              </a:rPr>
              <a:t> THỰC HÀNH</a:t>
            </a:r>
          </a:p>
        </p:txBody>
      </p:sp>
    </p:spTree>
    <p:extLst>
      <p:ext uri="{BB962C8B-B14F-4D97-AF65-F5344CB8AC3E}">
        <p14:creationId xmlns:p14="http://schemas.microsoft.com/office/powerpoint/2010/main" val="1323761091"/>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9259"/>
                                        </p:tgtEl>
                                        <p:attrNameLst>
                                          <p:attrName>style.visibility</p:attrName>
                                        </p:attrNameLst>
                                      </p:cBhvr>
                                      <p:to>
                                        <p:strVal val="visible"/>
                                      </p:to>
                                    </p:set>
                                    <p:anim calcmode="lin" valueType="num">
                                      <p:cBhvr>
                                        <p:cTn id="7" dur="1000" fill="hold"/>
                                        <p:tgtEl>
                                          <p:spTgt spid="9259"/>
                                        </p:tgtEl>
                                        <p:attrNameLst>
                                          <p:attrName>ppt_w</p:attrName>
                                        </p:attrNameLst>
                                      </p:cBhvr>
                                      <p:tavLst>
                                        <p:tav tm="0">
                                          <p:val>
                                            <p:fltVal val="0"/>
                                          </p:val>
                                        </p:tav>
                                        <p:tav tm="100000">
                                          <p:val>
                                            <p:strVal val="#ppt_w"/>
                                          </p:val>
                                        </p:tav>
                                      </p:tavLst>
                                    </p:anim>
                                    <p:anim calcmode="lin" valueType="num">
                                      <p:cBhvr>
                                        <p:cTn id="8" dur="1000" fill="hold"/>
                                        <p:tgtEl>
                                          <p:spTgt spid="9259"/>
                                        </p:tgtEl>
                                        <p:attrNameLst>
                                          <p:attrName>ppt_h</p:attrName>
                                        </p:attrNameLst>
                                      </p:cBhvr>
                                      <p:tavLst>
                                        <p:tav tm="0">
                                          <p:val>
                                            <p:fltVal val="0"/>
                                          </p:val>
                                        </p:tav>
                                        <p:tav tm="100000">
                                          <p:val>
                                            <p:strVal val="#ppt_h"/>
                                          </p:val>
                                        </p:tav>
                                      </p:tavLst>
                                    </p:anim>
                                    <p:anim calcmode="lin" valueType="num">
                                      <p:cBhvr>
                                        <p:cTn id="9" dur="1000" fill="hold"/>
                                        <p:tgtEl>
                                          <p:spTgt spid="9259"/>
                                        </p:tgtEl>
                                        <p:attrNameLst>
                                          <p:attrName>style.rotation</p:attrName>
                                        </p:attrNameLst>
                                      </p:cBhvr>
                                      <p:tavLst>
                                        <p:tav tm="0">
                                          <p:val>
                                            <p:fltVal val="90"/>
                                          </p:val>
                                        </p:tav>
                                        <p:tav tm="100000">
                                          <p:val>
                                            <p:fltVal val="0"/>
                                          </p:val>
                                        </p:tav>
                                      </p:tavLst>
                                    </p:anim>
                                    <p:animEffect transition="in" filter="fade">
                                      <p:cBhvr>
                                        <p:cTn id="10" dur="1000"/>
                                        <p:tgtEl>
                                          <p:spTgt spid="925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nodeType="afterGroup">
                            <p:stCondLst>
                              <p:cond delay="1000"/>
                            </p:stCondLst>
                            <p:childTnLst>
                              <p:par>
                                <p:cTn id="12" presetID="27" presetClass="emph" presetSubtype="0" repeatCount="indefinite" fill="hold" grpId="1" nodeType="afterEffect">
                                  <p:stCondLst>
                                    <p:cond delay="0"/>
                                  </p:stCondLst>
                                  <p:iterate type="lt">
                                    <p:tmPct val="0"/>
                                  </p:iterate>
                                  <p:childTnLst>
                                    <p:animClr clrSpc="rgb" dir="cw">
                                      <p:cBhvr override="childStyle">
                                        <p:cTn id="13" dur="250" autoRev="1" fill="hold"/>
                                        <p:tgtEl>
                                          <p:spTgt spid="9259"/>
                                        </p:tgtEl>
                                        <p:attrNameLst>
                                          <p:attrName>style.color</p:attrName>
                                        </p:attrNameLst>
                                      </p:cBhvr>
                                      <p:to>
                                        <a:schemeClr val="bg1"/>
                                      </p:to>
                                    </p:animClr>
                                    <p:animClr clrSpc="rgb" dir="cw">
                                      <p:cBhvr>
                                        <p:cTn id="14" dur="250" autoRev="1" fill="hold"/>
                                        <p:tgtEl>
                                          <p:spTgt spid="9259"/>
                                        </p:tgtEl>
                                        <p:attrNameLst>
                                          <p:attrName>fillcolor</p:attrName>
                                        </p:attrNameLst>
                                      </p:cBhvr>
                                      <p:to>
                                        <a:schemeClr val="bg1"/>
                                      </p:to>
                                    </p:animClr>
                                    <p:set>
                                      <p:cBhvr>
                                        <p:cTn id="15" dur="250" autoRev="1" fill="hold"/>
                                        <p:tgtEl>
                                          <p:spTgt spid="9259"/>
                                        </p:tgtEl>
                                        <p:attrNameLst>
                                          <p:attrName>fill.type</p:attrName>
                                        </p:attrNameLst>
                                      </p:cBhvr>
                                      <p:to>
                                        <p:strVal val="solid"/>
                                      </p:to>
                                    </p:set>
                                    <p:set>
                                      <p:cBhvr>
                                        <p:cTn id="16" dur="250" autoRev="1" fill="hold"/>
                                        <p:tgtEl>
                                          <p:spTgt spid="925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9" grpId="0" animBg="1"/>
      <p:bldP spid="925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ChangeArrowheads="1"/>
          </p:cNvSpPr>
          <p:nvPr/>
        </p:nvSpPr>
        <p:spPr bwMode="auto">
          <a:xfrm>
            <a:off x="304800" y="1295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pPr algn="l"/>
            <a:r>
              <a:rPr lang="en-US" altLang="en-US" sz="2800" b="1" u="sng">
                <a:solidFill>
                  <a:srgbClr val="FF0000"/>
                </a:solidFill>
                <a:latin typeface="Times New Roman" panose="02020603050405020304" pitchFamily="18" charset="0"/>
                <a:cs typeface="Times New Roman" panose="02020603050405020304" pitchFamily="18" charset="0"/>
              </a:rPr>
              <a:t>Bài 2: </a:t>
            </a:r>
          </a:p>
        </p:txBody>
      </p:sp>
      <p:sp>
        <p:nvSpPr>
          <p:cNvPr id="10246" name="Rectangle 6"/>
          <p:cNvSpPr>
            <a:spLocks noChangeArrowheads="1"/>
          </p:cNvSpPr>
          <p:nvPr/>
        </p:nvSpPr>
        <p:spPr bwMode="auto">
          <a:xfrm>
            <a:off x="0" y="1981200"/>
            <a:ext cx="8915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r>
              <a:rPr lang="en-US" altLang="en-US" sz="2800">
                <a:solidFill>
                  <a:srgbClr val="FF0000"/>
                </a:solidFill>
                <a:latin typeface="Times New Roman" panose="02020603050405020304" pitchFamily="18" charset="0"/>
                <a:cs typeface="Times New Roman" panose="02020603050405020304" pitchFamily="18" charset="0"/>
              </a:rPr>
              <a:t>Viết một đoạn văn ngắn tả một bộ phận của cây</a:t>
            </a:r>
          </a:p>
          <a:p>
            <a:r>
              <a:rPr lang="en-US" altLang="en-US" sz="2800">
                <a:solidFill>
                  <a:srgbClr val="FF0000"/>
                </a:solidFill>
                <a:latin typeface="Times New Roman" panose="02020603050405020304" pitchFamily="18" charset="0"/>
                <a:cs typeface="Times New Roman" panose="02020603050405020304" pitchFamily="18" charset="0"/>
              </a:rPr>
              <a:t>( lá, hoa, quả, rễ hoặc thân)</a:t>
            </a:r>
          </a:p>
        </p:txBody>
      </p:sp>
    </p:spTree>
    <p:extLst>
      <p:ext uri="{BB962C8B-B14F-4D97-AF65-F5344CB8AC3E}">
        <p14:creationId xmlns:p14="http://schemas.microsoft.com/office/powerpoint/2010/main" val="449161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04800"/>
            <a:ext cx="4165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79" y="304800"/>
            <a:ext cx="4135121" cy="31242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278" y="3657600"/>
            <a:ext cx="4135121" cy="3048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3657600"/>
            <a:ext cx="4165600" cy="3048000"/>
          </a:xfrm>
          <a:prstGeom prst="rect">
            <a:avLst/>
          </a:prstGeom>
        </p:spPr>
      </p:pic>
    </p:spTree>
    <p:extLst>
      <p:ext uri="{BB962C8B-B14F-4D97-AF65-F5344CB8AC3E}">
        <p14:creationId xmlns:p14="http://schemas.microsoft.com/office/powerpoint/2010/main" val="322373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wipe(down)">
                                      <p:cBhvr>
                                        <p:cTn id="12" dur="500"/>
                                        <p:tgtEl>
                                          <p:spTgt spid="1126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20" y="91440"/>
            <a:ext cx="4343400" cy="318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91440"/>
            <a:ext cx="4246880" cy="318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505200"/>
            <a:ext cx="424688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20" y="3505200"/>
            <a:ext cx="43434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19982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plus(in)">
                                      <p:cBhvr>
                                        <p:cTn id="7" dur="20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strips(downLeft)">
                                      <p:cBhvr>
                                        <p:cTn id="12" dur="500"/>
                                        <p:tgtEl>
                                          <p:spTgt spid="122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2292"/>
                                        </p:tgtEl>
                                        <p:attrNameLst>
                                          <p:attrName>style.visibility</p:attrName>
                                        </p:attrNameLst>
                                      </p:cBhvr>
                                      <p:to>
                                        <p:strVal val="visible"/>
                                      </p:to>
                                    </p:set>
                                    <p:animEffect transition="in" filter="dissolve">
                                      <p:cBhvr>
                                        <p:cTn id="17" dur="500"/>
                                        <p:tgtEl>
                                          <p:spTgt spid="122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1" presetClass="entr" presetSubtype="0" fill="hold" nodeType="clickEffect">
                                  <p:stCondLst>
                                    <p:cond delay="0"/>
                                  </p:stCondLst>
                                  <p:iterate type="lt">
                                    <p:tmPct val="5000"/>
                                  </p:iterate>
                                  <p:childTnLst>
                                    <p:set>
                                      <p:cBhvr>
                                        <p:cTn id="21" dur="1" fill="hold">
                                          <p:stCondLst>
                                            <p:cond delay="0"/>
                                          </p:stCondLst>
                                        </p:cTn>
                                        <p:tgtEl>
                                          <p:spTgt spid="12293"/>
                                        </p:tgtEl>
                                        <p:attrNameLst>
                                          <p:attrName>style.visibility</p:attrName>
                                        </p:attrNameLst>
                                      </p:cBhvr>
                                      <p:to>
                                        <p:strVal val="visible"/>
                                      </p:to>
                                    </p:set>
                                    <p:anim calcmode="lin" valueType="num">
                                      <p:cBhvr>
                                        <p:cTn id="22" dur="1000" fill="hold"/>
                                        <p:tgtEl>
                                          <p:spTgt spid="12293"/>
                                        </p:tgtEl>
                                        <p:attrNameLst>
                                          <p:attrName>ppt_w</p:attrName>
                                        </p:attrNameLst>
                                      </p:cBhvr>
                                      <p:tavLst>
                                        <p:tav tm="0">
                                          <p:val>
                                            <p:fltVal val="0"/>
                                          </p:val>
                                        </p:tav>
                                        <p:tav tm="100000">
                                          <p:val>
                                            <p:strVal val="#ppt_w"/>
                                          </p:val>
                                        </p:tav>
                                      </p:tavLst>
                                    </p:anim>
                                    <p:anim calcmode="lin" valueType="num">
                                      <p:cBhvr>
                                        <p:cTn id="23" dur="1000" fill="hold"/>
                                        <p:tgtEl>
                                          <p:spTgt spid="12293"/>
                                        </p:tgtEl>
                                        <p:attrNameLst>
                                          <p:attrName>ppt_h</p:attrName>
                                        </p:attrNameLst>
                                      </p:cBhvr>
                                      <p:tavLst>
                                        <p:tav tm="0">
                                          <p:val>
                                            <p:fltVal val="0"/>
                                          </p:val>
                                        </p:tav>
                                        <p:tav tm="100000">
                                          <p:val>
                                            <p:strVal val="#ppt_h"/>
                                          </p:val>
                                        </p:tav>
                                      </p:tavLst>
                                    </p:anim>
                                    <p:anim calcmode="lin" valueType="num">
                                      <p:cBhvr>
                                        <p:cTn id="24" dur="1000" fill="hold"/>
                                        <p:tgtEl>
                                          <p:spTgt spid="12293"/>
                                        </p:tgtEl>
                                        <p:attrNameLst>
                                          <p:attrName>style.rotation</p:attrName>
                                        </p:attrNameLst>
                                      </p:cBhvr>
                                      <p:tavLst>
                                        <p:tav tm="0">
                                          <p:val>
                                            <p:fltVal val="90"/>
                                          </p:val>
                                        </p:tav>
                                        <p:tav tm="100000">
                                          <p:val>
                                            <p:fltVal val="0"/>
                                          </p:val>
                                        </p:tav>
                                      </p:tavLst>
                                    </p:anim>
                                    <p:animEffect transition="in" filter="fade">
                                      <p:cBhvr>
                                        <p:cTn id="25" dur="10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543</Words>
  <Application>Microsoft Office PowerPoint</Application>
  <PresentationFormat>On-screen Show (4:3)</PresentationFormat>
  <Paragraphs>49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2</cp:revision>
  <dcterms:created xsi:type="dcterms:W3CDTF">2019-03-12T01:18:08Z</dcterms:created>
  <dcterms:modified xsi:type="dcterms:W3CDTF">2019-08-08T15:15:58Z</dcterms:modified>
</cp:coreProperties>
</file>