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6" r:id="rId2"/>
    <p:sldId id="290" r:id="rId3"/>
    <p:sldId id="317" r:id="rId4"/>
    <p:sldId id="322" r:id="rId5"/>
    <p:sldId id="325" r:id="rId6"/>
    <p:sldId id="295" r:id="rId7"/>
    <p:sldId id="297" r:id="rId8"/>
    <p:sldId id="298" r:id="rId9"/>
    <p:sldId id="299" r:id="rId10"/>
    <p:sldId id="302" r:id="rId11"/>
    <p:sldId id="303" r:id="rId12"/>
    <p:sldId id="304" r:id="rId13"/>
    <p:sldId id="323" r:id="rId14"/>
    <p:sldId id="306" r:id="rId15"/>
    <p:sldId id="319" r:id="rId16"/>
    <p:sldId id="309" r:id="rId17"/>
    <p:sldId id="310" r:id="rId18"/>
    <p:sldId id="311" r:id="rId19"/>
    <p:sldId id="312" r:id="rId20"/>
    <p:sldId id="32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2FC"/>
    <a:srgbClr val="7DAE0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7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24D29-63CF-43BA-9D82-189A818FEC7C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AF412-46BD-4CFF-AB0D-B1EF2ED8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3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8F5B1-D672-4AE1-ACE6-8E7DFCB4B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04134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B078A-92A1-4AE7-A69A-3795DB785D7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roseb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7696200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US" sz="5400" b="1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các thầy, cô giáo về dự giờ</a:t>
            </a:r>
          </a:p>
        </p:txBody>
      </p:sp>
      <p:sp>
        <p:nvSpPr>
          <p:cNvPr id="46086" name="WordArt 6"/>
          <p:cNvSpPr>
            <a:spLocks noChangeArrowheads="1" noChangeShapeType="1" noTextEdit="1"/>
          </p:cNvSpPr>
          <p:nvPr/>
        </p:nvSpPr>
        <p:spPr bwMode="auto">
          <a:xfrm>
            <a:off x="2590800" y="1447800"/>
            <a:ext cx="3771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6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LỚP :3B</a:t>
            </a:r>
          </a:p>
        </p:txBody>
      </p:sp>
      <p:sp>
        <p:nvSpPr>
          <p:cNvPr id="46087" name="WordArt 7"/>
          <p:cNvSpPr>
            <a:spLocks noChangeArrowheads="1" noChangeShapeType="1" noTextEdit="1"/>
          </p:cNvSpPr>
          <p:nvPr/>
        </p:nvSpPr>
        <p:spPr bwMode="auto">
          <a:xfrm>
            <a:off x="2133600" y="2819400"/>
            <a:ext cx="51720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6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 môn: Tập đọc</a:t>
            </a:r>
            <a:endParaRPr lang="en-US" sz="6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4" name="Picture 9" descr="flower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203825"/>
            <a:ext cx="15779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18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-3048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895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30788"/>
            <a:ext cx="180657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5030788"/>
            <a:ext cx="180657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WordArt 18"/>
          <p:cNvSpPr>
            <a:spLocks noChangeArrowheads="1" noChangeShapeType="1" noTextEdit="1"/>
          </p:cNvSpPr>
          <p:nvPr/>
        </p:nvSpPr>
        <p:spPr bwMode="auto">
          <a:xfrm>
            <a:off x="1143000" y="5334000"/>
            <a:ext cx="68199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vi-VN" sz="3600" b="1" i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Thạch Bàn A</a:t>
            </a:r>
            <a:endParaRPr lang="en-US" sz="3600" b="1" i="1" kern="1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410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  <p:bldP spid="460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00200" y="0"/>
            <a:ext cx="693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486400" y="38862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pic>
        <p:nvPicPr>
          <p:cNvPr id="17412" name="Picture 4" descr="1 bong l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Kết quả hình ảnh cho cánh đồng lúa chí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45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3505200" cy="4525963"/>
          </a:xfrm>
        </p:spPr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459" name="Picture 3" descr="Kết quả hình ảnh cho hình ảnh cho người cô đ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38068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Kết quả hình ảnh cho đông người xếp hình chữ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72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9220" name="Picture 4" descr="Kết quả hình ảnh cho núi đô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8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muốn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nói</a:t>
            </a:r>
            <a:r>
              <a:rPr lang="en-US" dirty="0" smtClean="0">
                <a:solidFill>
                  <a:srgbClr val="FF0000"/>
                </a:solidFill>
              </a:rPr>
              <a:t> : Con </a:t>
            </a:r>
            <a:r>
              <a:rPr lang="en-US" dirty="0" err="1" smtClean="0">
                <a:solidFill>
                  <a:srgbClr val="FF0000"/>
                </a:solidFill>
              </a:rPr>
              <a:t>người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giữa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đồng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phải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thương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đoàn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kết,đồng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chí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bạn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bè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8" descr="scan0067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WordArt 9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8458200" cy="5715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LUYỆN HỌC THUỘC LÒNG</a:t>
            </a:r>
          </a:p>
        </p:txBody>
      </p:sp>
    </p:spTree>
    <p:extLst>
      <p:ext uri="{BB962C8B-B14F-4D97-AF65-F5344CB8AC3E}">
        <p14:creationId xmlns:p14="http://schemas.microsoft.com/office/powerpoint/2010/main" val="98242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752600"/>
            <a:ext cx="6400800" cy="2590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 smtClean="0">
              <a:latin typeface=".VnTime" pitchFamily="34" charset="0"/>
            </a:endParaRPr>
          </a:p>
          <a:p>
            <a:pPr algn="l">
              <a:lnSpc>
                <a:spcPct val="80000"/>
              </a:lnSpc>
            </a:pPr>
            <a:endParaRPr lang="en-US" sz="2400" dirty="0" smtClean="0">
              <a:latin typeface=".VnTime" pitchFamily="34" charset="0"/>
            </a:endParaRPr>
          </a:p>
          <a:p>
            <a:pPr algn="l">
              <a:lnSpc>
                <a:spcPct val="80000"/>
              </a:lnSpc>
            </a:pPr>
            <a:endParaRPr lang="en-US" sz="2400" dirty="0" smtClean="0">
              <a:latin typeface=".VnTime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311626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0" y="1752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0" y="2209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76200" y="2058988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FF"/>
                </a:solidFill>
              </a:rPr>
              <a:t>Con </a:t>
            </a:r>
            <a:r>
              <a:rPr lang="en-US" altLang="en-US" sz="3600" b="1" dirty="0" err="1">
                <a:solidFill>
                  <a:srgbClr val="0000FF"/>
                </a:solidFill>
              </a:rPr>
              <a:t>ong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mật</a:t>
            </a:r>
            <a:r>
              <a:rPr lang="en-US" altLang="en-US" sz="3600" b="1" dirty="0">
                <a:solidFill>
                  <a:srgbClr val="0000FF"/>
                </a:solidFill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</a:rPr>
              <a:t>yêu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hoa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FF"/>
                </a:solidFill>
              </a:rPr>
              <a:t>Con </a:t>
            </a:r>
            <a:r>
              <a:rPr lang="en-US" altLang="en-US" sz="3600" b="1" dirty="0" err="1">
                <a:solidFill>
                  <a:srgbClr val="0000FF"/>
                </a:solidFill>
              </a:rPr>
              <a:t>cá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bơi</a:t>
            </a:r>
            <a:r>
              <a:rPr lang="en-US" altLang="en-US" sz="3600" b="1" dirty="0">
                <a:solidFill>
                  <a:srgbClr val="0000FF"/>
                </a:solidFill>
              </a:rPr>
              <a:t>,  </a:t>
            </a:r>
            <a:r>
              <a:rPr lang="en-US" altLang="en-US" sz="3600" b="1" dirty="0" err="1">
                <a:solidFill>
                  <a:srgbClr val="0000FF"/>
                </a:solidFill>
              </a:rPr>
              <a:t>yêu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nước</a:t>
            </a:r>
            <a:r>
              <a:rPr lang="en-US" altLang="en-US" sz="3600" b="1" dirty="0">
                <a:solidFill>
                  <a:srgbClr val="0000FF"/>
                </a:solidFill>
              </a:rPr>
              <a:t>; con </a:t>
            </a:r>
            <a:r>
              <a:rPr lang="en-US" altLang="en-US" sz="3600" b="1" dirty="0" err="1">
                <a:solidFill>
                  <a:srgbClr val="0000FF"/>
                </a:solidFill>
              </a:rPr>
              <a:t>chim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ca</a:t>
            </a:r>
            <a:r>
              <a:rPr lang="en-US" altLang="en-US" sz="3600" b="1" dirty="0">
                <a:solidFill>
                  <a:srgbClr val="0000FF"/>
                </a:solidFill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</a:rPr>
              <a:t>yêu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trời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FF"/>
                </a:solidFill>
              </a:rPr>
              <a:t>     Con </a:t>
            </a:r>
            <a:r>
              <a:rPr lang="en-US" altLang="en-US" sz="3600" b="1" dirty="0" err="1">
                <a:solidFill>
                  <a:srgbClr val="0000FF"/>
                </a:solidFill>
              </a:rPr>
              <a:t>người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muốn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sống</a:t>
            </a:r>
            <a:r>
              <a:rPr lang="en-US" altLang="en-US" sz="3600" b="1" dirty="0">
                <a:solidFill>
                  <a:srgbClr val="0000FF"/>
                </a:solidFill>
              </a:rPr>
              <a:t>, con </a:t>
            </a:r>
            <a:r>
              <a:rPr lang="en-US" altLang="en-US" sz="3600" b="1" dirty="0" err="1">
                <a:solidFill>
                  <a:srgbClr val="0000FF"/>
                </a:solidFill>
              </a:rPr>
              <a:t>ơi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FF"/>
                </a:solidFill>
              </a:rPr>
              <a:t>Phải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yêu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đồng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chí</a:t>
            </a:r>
            <a:r>
              <a:rPr lang="en-US" altLang="en-US" sz="3600" b="1" dirty="0">
                <a:solidFill>
                  <a:srgbClr val="0000FF"/>
                </a:solidFill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</a:rPr>
              <a:t>yêu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người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anh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em</a:t>
            </a:r>
            <a:r>
              <a:rPr lang="en-US" altLang="en-US" sz="3600" b="1" dirty="0">
                <a:solidFill>
                  <a:srgbClr val="0000FF"/>
                </a:solidFill>
              </a:rPr>
              <a:t>.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0" y="4648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76200" y="6400800"/>
            <a:ext cx="906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5562600" y="22860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2654300" y="2824163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4800600" y="284485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>
            <a:off x="7251700" y="22860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H="1">
            <a:off x="4584700" y="3924300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 flipH="1">
            <a:off x="6553200" y="3330575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 flipH="1">
            <a:off x="7289800" y="287025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 flipH="1">
            <a:off x="7327900" y="22987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 flipH="1">
            <a:off x="8991600" y="287025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 flipH="1">
            <a:off x="8915400" y="28321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 flipH="1">
            <a:off x="7924800" y="3406775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H="1">
            <a:off x="7848600" y="3381375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 flipH="1">
            <a:off x="8458200" y="40005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 flipH="1">
            <a:off x="8382000" y="39751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H="1">
            <a:off x="4724400" y="2824163"/>
            <a:ext cx="76200" cy="320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23985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0"/>
                            </p:stCondLst>
                            <p:childTnLst>
                              <p:par>
                                <p:cTn id="9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897" grpId="0"/>
      <p:bldP spid="37899" grpId="0"/>
      <p:bldP spid="37900" grpId="0"/>
      <p:bldP spid="37903" grpId="0"/>
      <p:bldP spid="37904" grpId="0" animBg="1"/>
      <p:bldP spid="37905" grpId="0" animBg="1"/>
      <p:bldP spid="37906" grpId="0" animBg="1"/>
      <p:bldP spid="37907" grpId="0" animBg="1"/>
      <p:bldP spid="37908" grpId="0" animBg="1"/>
      <p:bldP spid="37909" grpId="0" animBg="1"/>
      <p:bldP spid="37910" grpId="0" animBg="1"/>
      <p:bldP spid="37911" grpId="0" animBg="1"/>
      <p:bldP spid="37912" grpId="0" animBg="1"/>
      <p:bldP spid="37913" grpId="0" animBg="1"/>
      <p:bldP spid="37914" grpId="0" animBg="1"/>
      <p:bldP spid="37915" grpId="0" animBg="1"/>
      <p:bldP spid="37916" grpId="0" animBg="1"/>
      <p:bldP spid="37917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743200" y="1295400"/>
            <a:ext cx="60198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B050"/>
                </a:solidFill>
                <a:latin typeface="Tahoma" pitchFamily="34" charset="0"/>
              </a:rPr>
              <a:t>       </a:t>
            </a:r>
            <a:r>
              <a:rPr lang="en-US" sz="2400" b="1" dirty="0">
                <a:solidFill>
                  <a:srgbClr val="00B050"/>
                </a:solidFill>
              </a:rPr>
              <a:t>Con </a:t>
            </a:r>
            <a:r>
              <a:rPr lang="en-US" sz="2400" b="1" dirty="0" err="1">
                <a:solidFill>
                  <a:srgbClr val="00B050"/>
                </a:solidFill>
              </a:rPr>
              <a:t>ong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làm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mật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yêu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hoa</a:t>
            </a:r>
            <a:r>
              <a:rPr lang="en-US" sz="2400" b="1" dirty="0">
                <a:solidFill>
                  <a:srgbClr val="00B050"/>
                </a:solidFill>
              </a:rPr>
              <a:t>                                     Con </a:t>
            </a:r>
            <a:r>
              <a:rPr lang="en-US" sz="2400" b="1" dirty="0" err="1">
                <a:solidFill>
                  <a:srgbClr val="00B050"/>
                </a:solidFill>
              </a:rPr>
              <a:t>cá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bơi,yêu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nước</a:t>
            </a:r>
            <a:r>
              <a:rPr lang="en-US" sz="2400" b="1" dirty="0">
                <a:solidFill>
                  <a:srgbClr val="00B050"/>
                </a:solidFill>
              </a:rPr>
              <a:t>; con </a:t>
            </a:r>
            <a:r>
              <a:rPr lang="en-US" sz="2400" b="1" dirty="0" err="1">
                <a:solidFill>
                  <a:srgbClr val="00B050"/>
                </a:solidFill>
              </a:rPr>
              <a:t>chim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ca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yêu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trời</a:t>
            </a:r>
            <a:r>
              <a:rPr lang="en-US" sz="2400" b="1" dirty="0">
                <a:solidFill>
                  <a:srgbClr val="00B050"/>
                </a:solidFill>
              </a:rPr>
              <a:t>                                           Con </a:t>
            </a:r>
            <a:r>
              <a:rPr lang="en-US" sz="2400" b="1" dirty="0" err="1">
                <a:solidFill>
                  <a:srgbClr val="00B050"/>
                </a:solidFill>
              </a:rPr>
              <a:t>người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muốn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sống</a:t>
            </a:r>
            <a:r>
              <a:rPr lang="en-US" sz="2400" b="1" dirty="0">
                <a:solidFill>
                  <a:srgbClr val="00B050"/>
                </a:solidFill>
              </a:rPr>
              <a:t>, con </a:t>
            </a:r>
            <a:r>
              <a:rPr lang="en-US" sz="2400" b="1" dirty="0" err="1">
                <a:solidFill>
                  <a:srgbClr val="00B050"/>
                </a:solidFill>
              </a:rPr>
              <a:t>ơi</a:t>
            </a:r>
            <a:r>
              <a:rPr lang="en-US" sz="2400" b="1" dirty="0">
                <a:solidFill>
                  <a:srgbClr val="00B050"/>
                </a:solidFill>
              </a:rPr>
              <a:t>                                                      </a:t>
            </a:r>
            <a:r>
              <a:rPr lang="en-US" sz="2400" b="1" dirty="0" err="1">
                <a:solidFill>
                  <a:srgbClr val="00B050"/>
                </a:solidFill>
              </a:rPr>
              <a:t>Phải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yêu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đồng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chí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yêu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người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anh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em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       </a:t>
            </a:r>
            <a:r>
              <a:rPr lang="en-US" sz="2400" b="1" dirty="0" err="1">
                <a:solidFill>
                  <a:srgbClr val="0000FF"/>
                </a:solidFill>
              </a:rPr>
              <a:t>Một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ngôi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sao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chẳng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sáng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đêm</a:t>
            </a:r>
            <a:r>
              <a:rPr lang="en-US" sz="2400" b="1" dirty="0">
                <a:solidFill>
                  <a:srgbClr val="0000FF"/>
                </a:solidFill>
              </a:rPr>
              <a:t>                                                        </a:t>
            </a:r>
            <a:r>
              <a:rPr lang="en-US" sz="2400" b="1" dirty="0" err="1">
                <a:solidFill>
                  <a:srgbClr val="0000FF"/>
                </a:solidFill>
              </a:rPr>
              <a:t>Một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thân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lúa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chín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chẳng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nên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mùa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vàng</a:t>
            </a:r>
            <a:r>
              <a:rPr lang="en-US" sz="2400" b="1" dirty="0" smtClean="0">
                <a:solidFill>
                  <a:srgbClr val="0000FF"/>
                </a:solidFill>
              </a:rPr>
              <a:t>.                                            </a:t>
            </a:r>
            <a:r>
              <a:rPr lang="en-US" sz="2400" b="1" dirty="0" err="1">
                <a:solidFill>
                  <a:srgbClr val="0000FF"/>
                </a:solidFill>
              </a:rPr>
              <a:t>Một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người</a:t>
            </a:r>
            <a:r>
              <a:rPr lang="en-US" sz="2400" b="1" dirty="0">
                <a:solidFill>
                  <a:srgbClr val="0000FF"/>
                </a:solidFill>
              </a:rPr>
              <a:t> – </a:t>
            </a:r>
            <a:r>
              <a:rPr lang="en-US" sz="2400" b="1" dirty="0" err="1">
                <a:solidFill>
                  <a:srgbClr val="0000FF"/>
                </a:solidFill>
              </a:rPr>
              <a:t>đâu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phải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nhân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gian</a:t>
            </a:r>
            <a:r>
              <a:rPr lang="en-US" sz="2400" b="1" dirty="0">
                <a:solidFill>
                  <a:srgbClr val="0000FF"/>
                </a:solidFill>
              </a:rPr>
              <a:t> ?                                   </a:t>
            </a:r>
            <a:r>
              <a:rPr lang="en-US" sz="2400" b="1" dirty="0" err="1">
                <a:solidFill>
                  <a:srgbClr val="0000FF"/>
                </a:solidFill>
              </a:rPr>
              <a:t>Sống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chăng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một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đốm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lửa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tàn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mà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thôi</a:t>
            </a:r>
            <a:r>
              <a:rPr lang="en-US" sz="2400" b="1" dirty="0">
                <a:solidFill>
                  <a:srgbClr val="0000FF"/>
                </a:solidFill>
              </a:rPr>
              <a:t> !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      </a:t>
            </a:r>
            <a:r>
              <a:rPr lang="en-US" sz="2400" b="1" dirty="0" err="1">
                <a:solidFill>
                  <a:srgbClr val="C00000"/>
                </a:solidFill>
              </a:rPr>
              <a:t>Núi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cao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bởi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có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đất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bồi</a:t>
            </a:r>
            <a:r>
              <a:rPr lang="en-US" sz="2400" b="1" dirty="0">
                <a:solidFill>
                  <a:srgbClr val="C00000"/>
                </a:solidFill>
              </a:rPr>
              <a:t>                                                    </a:t>
            </a:r>
            <a:r>
              <a:rPr lang="en-US" sz="2400" b="1" dirty="0" err="1">
                <a:solidFill>
                  <a:srgbClr val="C00000"/>
                </a:solidFill>
              </a:rPr>
              <a:t>Núi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chê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đất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thấp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núi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ngồi</a:t>
            </a:r>
            <a:r>
              <a:rPr lang="en-US" sz="2400" b="1" dirty="0">
                <a:solidFill>
                  <a:srgbClr val="C00000"/>
                </a:solidFill>
              </a:rPr>
              <a:t> ở </a:t>
            </a:r>
            <a:r>
              <a:rPr lang="en-US" sz="2400" b="1" dirty="0" err="1">
                <a:solidFill>
                  <a:srgbClr val="C00000"/>
                </a:solidFill>
              </a:rPr>
              <a:t>đâu</a:t>
            </a:r>
            <a:r>
              <a:rPr lang="en-US" sz="2400" b="1" dirty="0">
                <a:solidFill>
                  <a:srgbClr val="C00000"/>
                </a:solidFill>
              </a:rPr>
              <a:t> ?                                                 </a:t>
            </a:r>
            <a:r>
              <a:rPr lang="en-US" sz="2400" b="1" dirty="0" err="1">
                <a:solidFill>
                  <a:srgbClr val="C00000"/>
                </a:solidFill>
              </a:rPr>
              <a:t>Muôn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dòng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sông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đổ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biển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sâu</a:t>
            </a:r>
            <a:r>
              <a:rPr lang="en-US" sz="2400" b="1" dirty="0">
                <a:solidFill>
                  <a:srgbClr val="C00000"/>
                </a:solidFill>
              </a:rPr>
              <a:t>                                                        </a:t>
            </a:r>
            <a:r>
              <a:rPr lang="en-US" sz="2400" b="1" dirty="0" err="1">
                <a:solidFill>
                  <a:srgbClr val="C00000"/>
                </a:solidFill>
              </a:rPr>
              <a:t>Biển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chê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sông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nhỏ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biển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đâu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nước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còn</a:t>
            </a:r>
            <a:r>
              <a:rPr lang="en-US" sz="2400" b="1" dirty="0">
                <a:solidFill>
                  <a:srgbClr val="C00000"/>
                </a:solidFill>
              </a:rPr>
              <a:t> ?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                                                   </a:t>
            </a:r>
            <a:r>
              <a:rPr lang="en-US" sz="2400" b="1" dirty="0" err="1">
                <a:solidFill>
                  <a:srgbClr val="0000FF"/>
                </a:solidFill>
              </a:rPr>
              <a:t>Tố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Hữu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Tiếng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3976" name="WordArt 8"/>
          <p:cNvSpPr>
            <a:spLocks noChangeArrowheads="1" noChangeShapeType="1" noTextEdit="1"/>
          </p:cNvSpPr>
          <p:nvPr/>
        </p:nvSpPr>
        <p:spPr bwMode="auto">
          <a:xfrm>
            <a:off x="0" y="1524000"/>
            <a:ext cx="1724025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THUỘC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LÒNG</a:t>
            </a:r>
          </a:p>
        </p:txBody>
      </p:sp>
    </p:spTree>
    <p:extLst>
      <p:ext uri="{BB962C8B-B14F-4D97-AF65-F5344CB8AC3E}">
        <p14:creationId xmlns:p14="http://schemas.microsoft.com/office/powerpoint/2010/main" val="351132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828800" y="1219200"/>
            <a:ext cx="60198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ahoma" pitchFamily="34" charset="0"/>
              </a:rPr>
              <a:t>       </a:t>
            </a:r>
            <a:r>
              <a:rPr lang="en-US" sz="2400" b="1">
                <a:solidFill>
                  <a:srgbClr val="0000FF"/>
                </a:solidFill>
              </a:rPr>
              <a:t>Con ong làm mật, ……..                    Con cá bơi,yêu nước; con chim ca, yêu trời                                           Con người muốn sống, con ơi                                                      Phải yêu đồng chí, ………………………...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       Một ngôi sao chẳng …………..                                                        Một thân lúa chín, chẳng nên mùa vàng                                            Một người – …………… ?                                   Sống chăng, một đốm lửa tàn mà thôi !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      Núi cao bởi có ………….                                                    Núi chê đất thấp, núi ngồi ở đâu ?                                                 Muôn dòng sông …………….                                                        Biển chê sông nhỏ, biển đâu nước còn ?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                                                   Tố Hữu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Tiếng ru</a:t>
            </a:r>
          </a:p>
        </p:txBody>
      </p:sp>
    </p:spTree>
    <p:extLst>
      <p:ext uri="{BB962C8B-B14F-4D97-AF65-F5344CB8AC3E}">
        <p14:creationId xmlns:p14="http://schemas.microsoft.com/office/powerpoint/2010/main" val="22084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Tiếng ru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1828800" y="1219200"/>
            <a:ext cx="60198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ahoma" pitchFamily="34" charset="0"/>
              </a:rPr>
              <a:t>       </a:t>
            </a:r>
            <a:r>
              <a:rPr lang="en-US" sz="2400" b="1">
                <a:solidFill>
                  <a:srgbClr val="0000FF"/>
                </a:solidFill>
              </a:rPr>
              <a:t>Con ong làm mật, ……..                    Con cá bơi,yêu nước; ……………………                                           Con người ……………                                                      Phải yêu đồng chí, ………………………...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       Một ngôi sao chẳng …………..                                                        Một thân lúa chín, …………………….                                            Một người – …………… ?                                   Sống chăng, một đốm ………………. !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      Núi cao bởi có ………….                                                    Núi chê đất thấp, …………………. ?                                                 Muôn dòng sông …………….                                                        Biển chê sông nhỏ, …………………. ?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                                                   Tố Hữu</a:t>
            </a:r>
            <a:endParaRPr lang="en-US"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 u="sng" dirty="0">
              <a:solidFill>
                <a:srgbClr val="0000FF"/>
              </a:solidFill>
            </a:endParaRP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Tiếng ru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1828800" y="1219200"/>
            <a:ext cx="60198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ahoma" pitchFamily="34" charset="0"/>
              </a:rPr>
              <a:t>       </a:t>
            </a:r>
            <a:r>
              <a:rPr lang="en-US" sz="2400" b="1">
                <a:solidFill>
                  <a:srgbClr val="0000FF"/>
                </a:solidFill>
              </a:rPr>
              <a:t>Con ong làm mật, ……..                    ……………..; ……………………                                           Con người ……………                                                      …………………, ………………………...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       Một ngôi sao chẳng …………..                                                        ………………….., …………………….                                            Một người – …………… ?                                   …………………….. ………………. !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      Núi cao bởi có ………….                                                    ……………………., …………………. ?                                                 Muôn dòng sông …………….                                                        ……………………., …………………. ?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                                                   Tố Hữu</a:t>
            </a:r>
            <a:endParaRPr lang="en-US"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can00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8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roseb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2" name="WordArt 16"/>
          <p:cNvSpPr>
            <a:spLocks noChangeArrowheads="1" noChangeShapeType="1" noTextEdit="1"/>
          </p:cNvSpPr>
          <p:nvPr/>
        </p:nvSpPr>
        <p:spPr bwMode="auto">
          <a:xfrm>
            <a:off x="2286000" y="4800600"/>
            <a:ext cx="4400550" cy="1069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6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</a:t>
            </a:r>
          </a:p>
        </p:txBody>
      </p:sp>
      <p:pic>
        <p:nvPicPr>
          <p:cNvPr id="13319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244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7" name="WordArt 21"/>
          <p:cNvSpPr>
            <a:spLocks noChangeArrowheads="1" noChangeShapeType="1" noTextEdit="1"/>
          </p:cNvSpPr>
          <p:nvPr/>
        </p:nvSpPr>
        <p:spPr bwMode="auto">
          <a:xfrm>
            <a:off x="152400" y="904875"/>
            <a:ext cx="8534400" cy="17367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5400" b="1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1A0597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thầy, cô và các em sức khỏe</a:t>
            </a:r>
          </a:p>
        </p:txBody>
      </p:sp>
    </p:spTree>
    <p:extLst>
      <p:ext uri="{BB962C8B-B14F-4D97-AF65-F5344CB8AC3E}">
        <p14:creationId xmlns:p14="http://schemas.microsoft.com/office/powerpoint/2010/main" val="14774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 animBg="1"/>
      <p:bldP spid="450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534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8800" dirty="0" err="1" smtClean="0">
                <a:solidFill>
                  <a:srgbClr val="FF0000"/>
                </a:solidFill>
              </a:rPr>
              <a:t>Tiếng</a:t>
            </a:r>
            <a:r>
              <a:rPr lang="en-US" sz="8800" dirty="0" smtClean="0">
                <a:solidFill>
                  <a:srgbClr val="FF0000"/>
                </a:solidFill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</a:rPr>
              <a:t>ru</a:t>
            </a:r>
            <a:endParaRPr lang="en-US" sz="8800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                                            </a:t>
            </a:r>
            <a:r>
              <a:rPr lang="en-US" sz="4000" dirty="0" err="1" smtClean="0">
                <a:solidFill>
                  <a:srgbClr val="7030A0"/>
                </a:solidFill>
              </a:rPr>
              <a:t>Tố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Hữu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600200" y="0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486400" y="38862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-381000" y="762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altLang="en-US" sz="4000" b="1" i="1" dirty="0">
                <a:solidFill>
                  <a:srgbClr val="FF0000"/>
                </a:solidFill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33CC"/>
                </a:solidFill>
              </a:rPr>
              <a:t>    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altLang="en-US" sz="3200" b="1" dirty="0">
              <a:solidFill>
                <a:srgbClr val="0033CC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Con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con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ca,yêu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alt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33CC"/>
                </a:solidFill>
              </a:rPr>
              <a:t>        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altLang="en-US" sz="3200" b="1" dirty="0">
              <a:solidFill>
                <a:srgbClr val="0033CC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smtClean="0">
                <a:solidFill>
                  <a:srgbClr val="CC00FF"/>
                </a:solidFill>
              </a:rPr>
              <a:t>        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endParaRPr lang="en-US" altLang="en-US" sz="3200" b="1" dirty="0">
              <a:solidFill>
                <a:srgbClr val="CC00FF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CC00FF"/>
                </a:solidFill>
              </a:rPr>
              <a:t>           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3200" b="1" dirty="0">
                <a:solidFill>
                  <a:srgbClr val="CC00FF"/>
                </a:solidFill>
              </a:rPr>
              <a:t>?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alt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endParaRPr lang="en-US" altLang="en-US" sz="3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altLang="en-US" sz="3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dirty="0">
              <a:solidFill>
                <a:srgbClr val="0099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0033CC"/>
                </a:solidFill>
              </a:rPr>
              <a:t>                                            </a:t>
            </a:r>
            <a:r>
              <a:rPr lang="en-US" altLang="en-US" sz="2800" b="1" dirty="0" err="1">
                <a:solidFill>
                  <a:srgbClr val="0033CC"/>
                </a:solidFill>
              </a:rPr>
              <a:t>Tố</a:t>
            </a:r>
            <a:r>
              <a:rPr lang="en-US" altLang="en-US" sz="2800" b="1" dirty="0">
                <a:solidFill>
                  <a:srgbClr val="0033CC"/>
                </a:solidFill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</a:rPr>
              <a:t>Hữu</a:t>
            </a:r>
            <a:endParaRPr lang="en-US" altLang="en-US" sz="2800" b="1" dirty="0">
              <a:solidFill>
                <a:srgbClr val="0033CC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altLang="en-US" sz="2800" b="1" dirty="0">
              <a:solidFill>
                <a:srgbClr val="0033CC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12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600200" y="0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486400" y="38862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-381000" y="762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altLang="en-US" sz="4000" b="1" i="1" dirty="0">
                <a:solidFill>
                  <a:srgbClr val="FF0000"/>
                </a:solidFill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33CC"/>
                </a:solidFill>
              </a:rPr>
              <a:t>    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altLang="en-US" sz="3200" b="1" dirty="0">
              <a:solidFill>
                <a:srgbClr val="0033CC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Con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con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ca,yêu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alt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33CC"/>
                </a:solidFill>
              </a:rPr>
              <a:t>        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altLang="en-US" sz="3200" b="1" dirty="0">
              <a:solidFill>
                <a:srgbClr val="0033CC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smtClean="0">
                <a:solidFill>
                  <a:srgbClr val="CC00FF"/>
                </a:solidFill>
              </a:rPr>
              <a:t>        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endParaRPr lang="en-US" altLang="en-US" sz="3200" b="1" dirty="0">
              <a:solidFill>
                <a:srgbClr val="CC00FF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CC00FF"/>
                </a:solidFill>
              </a:rPr>
              <a:t>           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3200" b="1" dirty="0">
                <a:solidFill>
                  <a:srgbClr val="CC00FF"/>
                </a:solidFill>
              </a:rPr>
              <a:t>?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endParaRPr lang="en-US" alt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endParaRPr lang="en-US" altLang="en-US" sz="3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altLang="en-US" sz="3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dirty="0">
              <a:solidFill>
                <a:srgbClr val="0099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0033CC"/>
                </a:solidFill>
              </a:rPr>
              <a:t>                                            </a:t>
            </a:r>
            <a:r>
              <a:rPr lang="en-US" altLang="en-US" sz="2800" b="1" dirty="0" err="1">
                <a:solidFill>
                  <a:srgbClr val="0033CC"/>
                </a:solidFill>
              </a:rPr>
              <a:t>Tố</a:t>
            </a:r>
            <a:r>
              <a:rPr lang="en-US" altLang="en-US" sz="2800" b="1" dirty="0">
                <a:solidFill>
                  <a:srgbClr val="0033CC"/>
                </a:solidFill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</a:rPr>
              <a:t>Hữu</a:t>
            </a:r>
            <a:endParaRPr lang="en-US" altLang="en-US" sz="2800" b="1" dirty="0">
              <a:solidFill>
                <a:srgbClr val="0033CC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altLang="en-US" sz="2800" b="1" dirty="0">
              <a:solidFill>
                <a:srgbClr val="0033CC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73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scan0067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WordArt 10"/>
          <p:cNvSpPr>
            <a:spLocks noChangeArrowheads="1" noChangeShapeType="1" noTextEdit="1"/>
          </p:cNvSpPr>
          <p:nvPr/>
        </p:nvSpPr>
        <p:spPr bwMode="auto">
          <a:xfrm>
            <a:off x="304800" y="838200"/>
            <a:ext cx="6172200" cy="4191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ĐỌC NHÓM</a:t>
            </a:r>
          </a:p>
        </p:txBody>
      </p:sp>
      <p:sp>
        <p:nvSpPr>
          <p:cNvPr id="76811" name="WordArt 11"/>
          <p:cNvSpPr>
            <a:spLocks noChangeArrowheads="1" noChangeShapeType="1" noTextEdit="1"/>
          </p:cNvSpPr>
          <p:nvPr/>
        </p:nvSpPr>
        <p:spPr bwMode="auto">
          <a:xfrm>
            <a:off x="1524000" y="2438400"/>
            <a:ext cx="5638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THI ĐỌC</a:t>
            </a:r>
          </a:p>
        </p:txBody>
      </p:sp>
    </p:spTree>
    <p:extLst>
      <p:ext uri="{BB962C8B-B14F-4D97-AF65-F5344CB8AC3E}">
        <p14:creationId xmlns:p14="http://schemas.microsoft.com/office/powerpoint/2010/main" val="287253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0" grpId="0" animBg="1"/>
      <p:bldP spid="76810" grpId="1" animBg="1"/>
      <p:bldP spid="768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sphere">
              <a:fgClr>
                <a:schemeClr val="tx1"/>
              </a:fgClr>
              <a:bgClr>
                <a:srgbClr val="FFFF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39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19" y="-608095"/>
            <a:ext cx="5130800" cy="754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1" name="Text Box 17"/>
          <p:cNvSpPr txBox="1">
            <a:spLocks noChangeArrowheads="1"/>
          </p:cNvSpPr>
          <p:nvPr/>
        </p:nvSpPr>
        <p:spPr bwMode="auto">
          <a:xfrm>
            <a:off x="3051175" y="1873250"/>
            <a:ext cx="3962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8442" name="Picture 11" descr="scan00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191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ext Box 3"/>
          <p:cNvSpPr txBox="1">
            <a:spLocks noChangeArrowheads="1"/>
          </p:cNvSpPr>
          <p:nvPr/>
        </p:nvSpPr>
        <p:spPr bwMode="auto">
          <a:xfrm>
            <a:off x="1412875" y="-304800"/>
            <a:ext cx="723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eaLnBrk="1" hangingPunct="1"/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85005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sphere">
              <a:fgClr>
                <a:schemeClr val="tx1"/>
              </a:fgClr>
              <a:bgClr>
                <a:srgbClr val="FFFF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1" name="Picture 4" descr="FISH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-34925"/>
            <a:ext cx="3767137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25"/>
          <p:cNvSpPr>
            <a:spLocks noChangeArrowheads="1"/>
          </p:cNvSpPr>
          <p:nvPr/>
        </p:nvSpPr>
        <p:spPr bwMode="auto">
          <a:xfrm flipV="1">
            <a:off x="0" y="-838200"/>
            <a:ext cx="2944812" cy="211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3" name="Text Box 18"/>
          <p:cNvSpPr txBox="1">
            <a:spLocks noChangeArrowheads="1"/>
          </p:cNvSpPr>
          <p:nvPr/>
        </p:nvSpPr>
        <p:spPr bwMode="auto">
          <a:xfrm>
            <a:off x="3276600" y="179698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1514" name="Picture 12" descr="Image result for hình ảnh đàn cá b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-34925"/>
            <a:ext cx="52832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106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sphere">
              <a:fgClr>
                <a:schemeClr val="tx1"/>
              </a:fgClr>
              <a:bgClr>
                <a:srgbClr val="FFFF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35" name="Picture 9" descr="Kết quả hình ảnh cho hình ảnh đàn chim bay trên bầu trời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33"/>
          <a:stretch>
            <a:fillRect/>
          </a:stretch>
        </p:blipFill>
        <p:spPr bwMode="auto">
          <a:xfrm>
            <a:off x="0" y="-34924"/>
            <a:ext cx="9144000" cy="689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 Box 3"/>
          <p:cNvSpPr txBox="1">
            <a:spLocks noChangeArrowheads="1"/>
          </p:cNvSpPr>
          <p:nvPr/>
        </p:nvSpPr>
        <p:spPr bwMode="auto">
          <a:xfrm>
            <a:off x="1295400" y="-34925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70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694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Hang</dc:creator>
  <cp:lastModifiedBy>ACER</cp:lastModifiedBy>
  <cp:revision>119</cp:revision>
  <dcterms:created xsi:type="dcterms:W3CDTF">2016-10-29T09:27:59Z</dcterms:created>
  <dcterms:modified xsi:type="dcterms:W3CDTF">2019-08-08T06:30:29Z</dcterms:modified>
</cp:coreProperties>
</file>