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60" r:id="rId5"/>
    <p:sldId id="264" r:id="rId6"/>
    <p:sldId id="265" r:id="rId7"/>
    <p:sldId id="267" r:id="rId8"/>
    <p:sldId id="273" r:id="rId9"/>
    <p:sldId id="274" r:id="rId10"/>
    <p:sldId id="268" r:id="rId11"/>
    <p:sldId id="275" r:id="rId12"/>
    <p:sldId id="269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1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6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4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462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638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53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37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76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640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6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5A17F-CA09-4D95-9FB4-0A612E53D59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85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5A17F-CA09-4D95-9FB4-0A612E53D59E}" type="datetimeFigureOut">
              <a:rPr lang="en-US" smtClean="0"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BAC3D-DF26-44BE-998E-4EE807685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906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 ĐỌC 2 – TUẦN 2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8001000" cy="3048000"/>
          </a:xfrm>
        </p:spPr>
        <p:txBody>
          <a:bodyPr>
            <a:normAutofit/>
          </a:bodyPr>
          <a:lstStyle/>
          <a:p>
            <a:r>
              <a:rPr lang="en-US" sz="8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endParaRPr lang="en-US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21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EEFB71-5CA6-4787-90A5-563306293E67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1447800" y="152400"/>
            <a:ext cx="5715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6000" dirty="0" err="1">
                <a:solidFill>
                  <a:srgbClr val="0033CC"/>
                </a:solidFill>
              </a:rPr>
              <a:t>Luyện</a:t>
            </a:r>
            <a:r>
              <a:rPr lang="en-US" sz="6000" dirty="0">
                <a:solidFill>
                  <a:srgbClr val="0033CC"/>
                </a:solidFill>
              </a:rPr>
              <a:t> </a:t>
            </a:r>
            <a:r>
              <a:rPr lang="en-US" sz="6000" dirty="0" err="1">
                <a:solidFill>
                  <a:srgbClr val="0033CC"/>
                </a:solidFill>
              </a:rPr>
              <a:t>đọc</a:t>
            </a:r>
            <a:r>
              <a:rPr lang="en-US" sz="6000" dirty="0">
                <a:solidFill>
                  <a:srgbClr val="0033CC"/>
                </a:solidFill>
              </a:rPr>
              <a:t> </a:t>
            </a:r>
            <a:r>
              <a:rPr lang="en-US" sz="6000" dirty="0" err="1">
                <a:solidFill>
                  <a:srgbClr val="0033CC"/>
                </a:solidFill>
              </a:rPr>
              <a:t>lại</a:t>
            </a:r>
            <a:endParaRPr lang="en-US" sz="6000" dirty="0">
              <a:solidFill>
                <a:srgbClr val="0033CC"/>
              </a:solidFill>
            </a:endParaRPr>
          </a:p>
        </p:txBody>
      </p:sp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381000" y="1295400"/>
            <a:ext cx="84582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5400" dirty="0" err="1">
                <a:solidFill>
                  <a:srgbClr val="FF0000"/>
                </a:solidFill>
              </a:rPr>
              <a:t>Đọc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phân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vai</a:t>
            </a:r>
            <a:endParaRPr lang="en-US" sz="5400" dirty="0" smtClean="0"/>
          </a:p>
          <a:p>
            <a:pPr eaLnBrk="1" hangingPunct="1">
              <a:spcBef>
                <a:spcPct val="50000"/>
              </a:spcBef>
            </a:pPr>
            <a:endParaRPr lang="en-US" sz="5400" dirty="0" smtClean="0"/>
          </a:p>
          <a:p>
            <a:pPr eaLnBrk="1" hangingPunct="1">
              <a:spcBef>
                <a:spcPct val="50000"/>
              </a:spcBef>
            </a:pP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06459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2560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9906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5300" b="1" dirty="0"/>
              <a:t>Qua câu chuyện này em học được điều gì ở Na ?</a:t>
            </a:r>
            <a:br>
              <a:rPr lang="vi-VN" sz="5300" b="1" dirty="0"/>
            </a:br>
            <a:endParaRPr lang="en-US" sz="53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81000" y="457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49382" y="609600"/>
            <a:ext cx="8915400" cy="419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l"/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6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6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6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6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6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6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6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5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65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65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47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53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33819" y="13716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9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19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dung</a:t>
            </a:r>
            <a:endParaRPr lang="en-US" sz="192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03548" y="1981200"/>
            <a:ext cx="8915400" cy="2819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khuyến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khích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5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5132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48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89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7028" y="0"/>
            <a:ext cx="7772400" cy="1143000"/>
          </a:xfrm>
        </p:spPr>
        <p:txBody>
          <a:bodyPr>
            <a:normAutofit/>
          </a:bodyPr>
          <a:lstStyle/>
          <a:p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8600" y="838200"/>
            <a:ext cx="83058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HS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4800" y="2209800"/>
            <a:ext cx="86868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TLCH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 (SGK)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28600" y="3635375"/>
            <a:ext cx="86868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HS 2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07819" y="4778375"/>
            <a:ext cx="83058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TLCH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 (SGK)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4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800" dirty="0"/>
          </a:p>
        </p:txBody>
      </p:sp>
      <p:pic>
        <p:nvPicPr>
          <p:cNvPr id="5" name="Picture 6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0"/>
            <a:ext cx="8001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9810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52400"/>
            <a:ext cx="7772400" cy="609599"/>
          </a:xfrm>
        </p:spPr>
        <p:txBody>
          <a:bodyPr>
            <a:noAutofit/>
          </a:bodyPr>
          <a:lstStyle/>
          <a:p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62000"/>
            <a:ext cx="9144000" cy="762000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56309" y="1524000"/>
            <a:ext cx="8686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544291" y="1524000"/>
            <a:ext cx="83128" cy="533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3854" y="4652427"/>
            <a:ext cx="471054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2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.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Đọc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đúng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câu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giọng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đọc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66800" y="1447800"/>
            <a:ext cx="2258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>
            <a:hlinkClick r:id="rId3" action="ppaction://hlinksldjump"/>
          </p:cNvPr>
          <p:cNvSpPr txBox="1"/>
          <p:nvPr/>
        </p:nvSpPr>
        <p:spPr>
          <a:xfrm>
            <a:off x="5334000" y="14478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19812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27419" y="1981200"/>
            <a:ext cx="21924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35528" y="2627531"/>
            <a:ext cx="98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Na,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6309" y="3149025"/>
            <a:ext cx="3068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3682425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ặng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lẽ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66800" y="2627531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27419" y="2477869"/>
            <a:ext cx="16971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mật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641273" y="3048000"/>
            <a:ext cx="2673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áng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689763" y="3592838"/>
            <a:ext cx="2412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lẽ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627419" y="4684969"/>
            <a:ext cx="267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dung</a:t>
            </a:r>
            <a:endParaRPr lang="en-US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262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8" grpId="0"/>
      <p:bldP spid="39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582"/>
            <a:ext cx="8229600" cy="1630362"/>
          </a:xfrm>
          <a:noFill/>
        </p:spPr>
        <p:txBody>
          <a:bodyPr>
            <a:normAutofit/>
          </a:bodyPr>
          <a:lstStyle/>
          <a:p>
            <a:pPr algn="l"/>
            <a:r>
              <a:rPr lang="en-US" dirty="0" smtClean="0"/>
              <a:t> -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mệt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08709" y="1962656"/>
            <a:ext cx="8229600" cy="2244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-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túm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tụm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08709" y="4214019"/>
            <a:ext cx="8229600" cy="1630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 -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Na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hoe.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7620000" y="609601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3380509" y="574964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181600" y="1330036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5257800" y="1336963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191000" y="2209800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867400" y="3560618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387436" y="4461164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800600" y="5202382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724400" y="5202382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950527" y="3581400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4" name="Action Button: Return 23">
            <a:hlinkClick r:id="" action="ppaction://hlinkshowjump?jump=lastslideviewed" highlightClick="1"/>
          </p:cNvPr>
          <p:cNvSpPr/>
          <p:nvPr/>
        </p:nvSpPr>
        <p:spPr>
          <a:xfrm>
            <a:off x="8305800" y="5867400"/>
            <a:ext cx="609600" cy="7620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7786255" y="2209800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2057400" y="3525982"/>
            <a:ext cx="152400" cy="457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097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stock-photo-floral-design-leaves-48202387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84650" y="228600"/>
            <a:ext cx="768350" cy="758825"/>
          </a:xfr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FE5759-01B8-42CC-82AE-E34BA69164F8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2253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697131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219200" y="304800"/>
            <a:ext cx="5181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1447800" y="0"/>
            <a:ext cx="6553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dirty="0" err="1">
                <a:solidFill>
                  <a:srgbClr val="00B0F0"/>
                </a:solidFill>
              </a:rPr>
              <a:t>Hướng</a:t>
            </a:r>
            <a:r>
              <a:rPr lang="en-US" sz="4000" dirty="0">
                <a:solidFill>
                  <a:srgbClr val="00B0F0"/>
                </a:solidFill>
              </a:rPr>
              <a:t> </a:t>
            </a:r>
            <a:r>
              <a:rPr lang="en-US" sz="4000" dirty="0" err="1">
                <a:solidFill>
                  <a:srgbClr val="00B0F0"/>
                </a:solidFill>
              </a:rPr>
              <a:t>dẫn</a:t>
            </a:r>
            <a:r>
              <a:rPr lang="en-US" sz="4000" dirty="0">
                <a:solidFill>
                  <a:srgbClr val="00B0F0"/>
                </a:solidFill>
              </a:rPr>
              <a:t> </a:t>
            </a:r>
            <a:r>
              <a:rPr lang="en-US" sz="4000" dirty="0" err="1">
                <a:solidFill>
                  <a:srgbClr val="00B0F0"/>
                </a:solidFill>
              </a:rPr>
              <a:t>tìm</a:t>
            </a:r>
            <a:r>
              <a:rPr lang="en-US" sz="4000" dirty="0">
                <a:solidFill>
                  <a:srgbClr val="00B0F0"/>
                </a:solidFill>
              </a:rPr>
              <a:t> </a:t>
            </a:r>
            <a:r>
              <a:rPr lang="en-US" sz="4000" dirty="0" err="1">
                <a:solidFill>
                  <a:srgbClr val="00B0F0"/>
                </a:solidFill>
              </a:rPr>
              <a:t>hiểu</a:t>
            </a:r>
            <a:r>
              <a:rPr lang="en-US" sz="4000" dirty="0">
                <a:solidFill>
                  <a:srgbClr val="00B0F0"/>
                </a:solidFill>
              </a:rPr>
              <a:t> </a:t>
            </a:r>
            <a:r>
              <a:rPr lang="en-US" sz="4000" dirty="0" err="1">
                <a:solidFill>
                  <a:srgbClr val="00B0F0"/>
                </a:solidFill>
              </a:rPr>
              <a:t>bài</a:t>
            </a:r>
            <a:r>
              <a:rPr lang="en-US" sz="3600" dirty="0"/>
              <a:t>: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457200" y="806450"/>
            <a:ext cx="7772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4000" dirty="0"/>
              <a:t>?</a:t>
            </a:r>
            <a:r>
              <a:rPr lang="en-US" sz="4000" dirty="0" smtClean="0"/>
              <a:t> </a:t>
            </a:r>
            <a:r>
              <a:rPr lang="en-US" sz="4000" dirty="0" err="1"/>
              <a:t>Câu</a:t>
            </a:r>
            <a:r>
              <a:rPr lang="en-US" sz="4000" dirty="0"/>
              <a:t> </a:t>
            </a:r>
            <a:r>
              <a:rPr lang="en-US" sz="4000" dirty="0" err="1"/>
              <a:t>chuyện</a:t>
            </a:r>
            <a:r>
              <a:rPr lang="en-US" sz="4000" dirty="0"/>
              <a:t> </a:t>
            </a:r>
            <a:r>
              <a:rPr lang="en-US" sz="4000" dirty="0" err="1"/>
              <a:t>kể</a:t>
            </a:r>
            <a:r>
              <a:rPr lang="en-US" sz="4000" dirty="0"/>
              <a:t> </a:t>
            </a:r>
            <a:r>
              <a:rPr lang="en-US" sz="4000" dirty="0" err="1"/>
              <a:t>về</a:t>
            </a:r>
            <a:r>
              <a:rPr lang="en-US" sz="4000" dirty="0"/>
              <a:t> </a:t>
            </a:r>
            <a:r>
              <a:rPr lang="en-US" sz="4000" dirty="0" err="1"/>
              <a:t>bạn</a:t>
            </a:r>
            <a:r>
              <a:rPr lang="en-US" sz="4000" dirty="0"/>
              <a:t> </a:t>
            </a:r>
            <a:r>
              <a:rPr lang="en-US" sz="4000" dirty="0" err="1"/>
              <a:t>nào</a:t>
            </a:r>
            <a:r>
              <a:rPr lang="en-US" sz="4000" dirty="0"/>
              <a:t>?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69272" y="2438400"/>
            <a:ext cx="907472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/>
              <a:t>1</a:t>
            </a:r>
            <a:r>
              <a:rPr lang="en-US" sz="3600" dirty="0" smtClean="0"/>
              <a:t>. </a:t>
            </a:r>
            <a:r>
              <a:rPr lang="vi-VN" sz="4000" dirty="0"/>
              <a:t>Hãy kể những việc làm tốt </a:t>
            </a:r>
            <a:r>
              <a:rPr lang="en-US" sz="4000" dirty="0" err="1" smtClean="0"/>
              <a:t>của</a:t>
            </a:r>
            <a:r>
              <a:rPr lang="en-US" sz="4000" dirty="0" smtClean="0"/>
              <a:t> </a:t>
            </a:r>
            <a:r>
              <a:rPr lang="en-US" sz="4000" dirty="0" err="1" smtClean="0"/>
              <a:t>bạn</a:t>
            </a:r>
            <a:r>
              <a:rPr lang="vi-VN" sz="4000" dirty="0" smtClean="0"/>
              <a:t> Na</a:t>
            </a:r>
            <a:r>
              <a:rPr lang="en-US" sz="4000" dirty="0" smtClean="0"/>
              <a:t>?</a:t>
            </a:r>
            <a:r>
              <a:rPr lang="vi-VN" sz="4000" dirty="0" smtClean="0"/>
              <a:t> </a:t>
            </a:r>
            <a:endParaRPr lang="en-US" sz="4000" dirty="0"/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304800" y="1577975"/>
            <a:ext cx="8305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dirty="0" err="1" smtClean="0">
                <a:solidFill>
                  <a:srgbClr val="FF0000"/>
                </a:solidFill>
              </a:rPr>
              <a:t>Bạn</a:t>
            </a:r>
            <a:r>
              <a:rPr lang="en-US" sz="4000" dirty="0" smtClean="0">
                <a:solidFill>
                  <a:srgbClr val="FF0000"/>
                </a:solidFill>
              </a:rPr>
              <a:t> Na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69272" y="3733800"/>
            <a:ext cx="86106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dirty="0">
                <a:solidFill>
                  <a:srgbClr val="FF0000"/>
                </a:solidFill>
              </a:rPr>
              <a:t>Na </a:t>
            </a:r>
            <a:r>
              <a:rPr lang="en-US" sz="4000" dirty="0" err="1">
                <a:solidFill>
                  <a:srgbClr val="FF0000"/>
                </a:solidFill>
              </a:rPr>
              <a:t>gọt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bút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chì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giúp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bạn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Lan</a:t>
            </a:r>
            <a:r>
              <a:rPr lang="en-US" sz="4000" dirty="0">
                <a:solidFill>
                  <a:srgbClr val="FF0000"/>
                </a:solidFill>
              </a:rPr>
              <a:t>. Cho </a:t>
            </a:r>
            <a:r>
              <a:rPr lang="en-US" sz="4000" dirty="0" err="1">
                <a:solidFill>
                  <a:srgbClr val="FF0000"/>
                </a:solidFill>
              </a:rPr>
              <a:t>bạn</a:t>
            </a:r>
            <a:r>
              <a:rPr lang="en-US" sz="4000" dirty="0">
                <a:solidFill>
                  <a:srgbClr val="FF0000"/>
                </a:solidFill>
              </a:rPr>
              <a:t> Mai </a:t>
            </a:r>
            <a:r>
              <a:rPr lang="en-US" sz="4000" dirty="0" err="1">
                <a:solidFill>
                  <a:srgbClr val="FF0000"/>
                </a:solidFill>
              </a:rPr>
              <a:t>nửa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cục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tẩy</a:t>
            </a:r>
            <a:r>
              <a:rPr lang="en-US" sz="4000" dirty="0">
                <a:solidFill>
                  <a:srgbClr val="FF0000"/>
                </a:solidFill>
              </a:rPr>
              <a:t>. </a:t>
            </a:r>
            <a:r>
              <a:rPr lang="en-US" sz="4000" dirty="0" err="1">
                <a:solidFill>
                  <a:srgbClr val="FF0000"/>
                </a:solidFill>
              </a:rPr>
              <a:t>Làm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trực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nhật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giúp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bạn</a:t>
            </a:r>
            <a:r>
              <a:rPr lang="en-US" sz="4000" dirty="0" smtClean="0">
                <a:solidFill>
                  <a:srgbClr val="FF0000"/>
                </a:solidFill>
              </a:rPr>
              <a:t>.</a:t>
            </a:r>
            <a:endParaRPr lang="en-US" sz="40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 sz="4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29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6" grpId="0"/>
      <p:bldP spid="46087" grpId="0"/>
      <p:bldP spid="46088" grpId="0"/>
      <p:bldP spid="46089" grpId="0"/>
      <p:bldP spid="46089" grpId="1"/>
      <p:bldP spid="46090" grpId="0"/>
      <p:bldP spid="46090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F5FD72-7C3A-4303-95C5-0E885EEAD762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0" y="76200"/>
            <a:ext cx="86868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</a:rPr>
              <a:t> ? </a:t>
            </a:r>
            <a:r>
              <a:rPr lang="vi-VN" sz="3600" dirty="0"/>
              <a:t>Các bạn đối với Na như thế nào ?</a:t>
            </a:r>
          </a:p>
          <a:p>
            <a:pPr eaLnBrk="1" hangingPunct="1">
              <a:spcBef>
                <a:spcPct val="50000"/>
              </a:spcBef>
            </a:pP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304800" y="685800"/>
            <a:ext cx="8839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err="1" smtClean="0">
                <a:solidFill>
                  <a:srgbClr val="0033CC"/>
                </a:solidFill>
              </a:rPr>
              <a:t>Rất</a:t>
            </a:r>
            <a:r>
              <a:rPr lang="en-US" sz="3600" dirty="0" smtClean="0">
                <a:solidFill>
                  <a:srgbClr val="0033CC"/>
                </a:solidFill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</a:rPr>
              <a:t>quý</a:t>
            </a:r>
            <a:r>
              <a:rPr lang="en-US" sz="3600" dirty="0" smtClean="0">
                <a:solidFill>
                  <a:srgbClr val="0033CC"/>
                </a:solidFill>
              </a:rPr>
              <a:t> Na.</a:t>
            </a:r>
            <a:endParaRPr lang="en-US" sz="3600" dirty="0">
              <a:solidFill>
                <a:srgbClr val="0033CC"/>
              </a:solidFill>
            </a:endParaRP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0" y="1332131"/>
            <a:ext cx="8229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 ? </a:t>
            </a:r>
            <a:r>
              <a:rPr lang="vi-VN" sz="3600" dirty="0"/>
              <a:t>Tại sao luôn được bạn bè quý mến mà Na lại buồn 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180109" y="2438400"/>
            <a:ext cx="8534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err="1" smtClean="0">
                <a:solidFill>
                  <a:srgbClr val="0033CC"/>
                </a:solidFill>
              </a:rPr>
              <a:t>Vì</a:t>
            </a:r>
            <a:r>
              <a:rPr lang="en-US" sz="3600" dirty="0" smtClean="0">
                <a:solidFill>
                  <a:srgbClr val="0033CC"/>
                </a:solidFill>
              </a:rPr>
              <a:t> Na </a:t>
            </a:r>
            <a:r>
              <a:rPr lang="en-US" sz="3600" dirty="0" err="1" smtClean="0">
                <a:solidFill>
                  <a:srgbClr val="0033CC"/>
                </a:solidFill>
              </a:rPr>
              <a:t>học</a:t>
            </a:r>
            <a:r>
              <a:rPr lang="en-US" sz="3600" dirty="0" smtClean="0">
                <a:solidFill>
                  <a:srgbClr val="0033CC"/>
                </a:solidFill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</a:rPr>
              <a:t>chưa</a:t>
            </a:r>
            <a:r>
              <a:rPr lang="en-US" sz="3600" dirty="0" smtClean="0">
                <a:solidFill>
                  <a:srgbClr val="0033CC"/>
                </a:solidFill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</a:rPr>
              <a:t>giỏi</a:t>
            </a:r>
            <a:endParaRPr lang="en-US" sz="3600" dirty="0">
              <a:solidFill>
                <a:srgbClr val="0033CC"/>
              </a:solidFill>
            </a:endParaRP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152400" y="3128241"/>
            <a:ext cx="8915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FF0000"/>
                </a:solidFill>
              </a:rPr>
              <a:t>? </a:t>
            </a:r>
            <a:r>
              <a:rPr lang="vi-VN" sz="3600" dirty="0" smtClean="0"/>
              <a:t>Chuyện </a:t>
            </a:r>
            <a:r>
              <a:rPr lang="vi-VN" sz="3600" dirty="0"/>
              <a:t>gì đã xảy ra vào cuối năm học ?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190500" y="3809208"/>
            <a:ext cx="8839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vi-VN" sz="3600" dirty="0" smtClean="0">
                <a:solidFill>
                  <a:srgbClr val="0070C0"/>
                </a:solidFill>
              </a:rPr>
              <a:t>Các </a:t>
            </a:r>
            <a:r>
              <a:rPr lang="vi-VN" sz="3600" dirty="0">
                <a:solidFill>
                  <a:srgbClr val="0070C0"/>
                </a:solidFill>
              </a:rPr>
              <a:t>bạn sôi nổi bàn tán về điểm thi và phần thưởng còn Na chỉ yên </a:t>
            </a:r>
            <a:r>
              <a:rPr lang="vi-VN" sz="3600" dirty="0" smtClean="0">
                <a:solidFill>
                  <a:srgbClr val="0070C0"/>
                </a:solidFill>
              </a:rPr>
              <a:t>lặng</a:t>
            </a:r>
            <a:r>
              <a:rPr lang="en-US" sz="3600" dirty="0" smtClean="0">
                <a:solidFill>
                  <a:srgbClr val="0070C0"/>
                </a:solidFill>
              </a:rPr>
              <a:t>.</a:t>
            </a:r>
            <a:endParaRPr lang="vi-VN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329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/>
      <p:bldP spid="50183" grpId="0"/>
      <p:bldP spid="50183" grpId="1"/>
      <p:bldP spid="50184" grpId="0"/>
      <p:bldP spid="50185" grpId="0"/>
      <p:bldP spid="50185" grpId="1"/>
      <p:bldP spid="50186" grpId="0"/>
      <p:bldP spid="50187" grpId="0"/>
      <p:bldP spid="5018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F5FD72-7C3A-4303-95C5-0E885EEAD762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0" y="76200"/>
            <a:ext cx="8686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</a:rPr>
              <a:t> ? </a:t>
            </a:r>
            <a:r>
              <a:rPr lang="vi-VN" sz="3600" dirty="0"/>
              <a:t>Các bạn Na đã làm gì giờ ra chơi </a:t>
            </a:r>
            <a:r>
              <a:rPr lang="en-US" sz="3600" dirty="0" smtClean="0"/>
              <a:t>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304800" y="685800"/>
            <a:ext cx="8839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vi-VN" sz="3600" dirty="0">
                <a:solidFill>
                  <a:srgbClr val="00B050"/>
                </a:solidFill>
              </a:rPr>
              <a:t>Các bạn túm tụm, bàn bạc điều gì có vẻ bí mật </a:t>
            </a:r>
            <a:r>
              <a:rPr lang="vi-VN" sz="3600" dirty="0" smtClean="0">
                <a:solidFill>
                  <a:srgbClr val="00B050"/>
                </a:solidFill>
              </a:rPr>
              <a:t>lắm</a:t>
            </a:r>
            <a:r>
              <a:rPr lang="en-US" sz="3600" dirty="0" smtClean="0">
                <a:solidFill>
                  <a:srgbClr val="00B050"/>
                </a:solidFill>
              </a:rPr>
              <a:t>.</a:t>
            </a:r>
            <a:endParaRPr lang="vi-VN" sz="3600" dirty="0">
              <a:solidFill>
                <a:srgbClr val="00B050"/>
              </a:solidFill>
            </a:endParaRP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152400" y="1934390"/>
            <a:ext cx="8991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FF0000"/>
                </a:solidFill>
              </a:rPr>
              <a:t>2. </a:t>
            </a:r>
            <a:r>
              <a:rPr lang="vi-VN" sz="3600" dirty="0"/>
              <a:t>Theo em</a:t>
            </a:r>
            <a:r>
              <a:rPr lang="vi-VN" sz="3600" dirty="0" smtClean="0"/>
              <a:t>,</a:t>
            </a:r>
            <a:r>
              <a:rPr lang="en-US" sz="3600" dirty="0" smtClean="0"/>
              <a:t> </a:t>
            </a:r>
            <a:r>
              <a:rPr lang="en-US" sz="3600" dirty="0" err="1" smtClean="0"/>
              <a:t>điều</a:t>
            </a:r>
            <a:r>
              <a:rPr lang="en-US" sz="3600" dirty="0" smtClean="0"/>
              <a:t> </a:t>
            </a:r>
            <a:r>
              <a:rPr lang="en-US" sz="3600" dirty="0" err="1" smtClean="0"/>
              <a:t>bí</a:t>
            </a:r>
            <a:r>
              <a:rPr lang="en-US" sz="3600" dirty="0" smtClean="0"/>
              <a:t> </a:t>
            </a:r>
            <a:r>
              <a:rPr lang="en-US" sz="3600" dirty="0" err="1" smtClean="0"/>
              <a:t>mật</a:t>
            </a:r>
            <a:r>
              <a:rPr lang="en-US" sz="3600" dirty="0" smtClean="0"/>
              <a:t> </a:t>
            </a:r>
            <a:r>
              <a:rPr lang="en-US" sz="3600" dirty="0" err="1" smtClean="0"/>
              <a:t>được</a:t>
            </a:r>
            <a:r>
              <a:rPr lang="en-US" sz="3600" dirty="0" smtClean="0"/>
              <a:t> </a:t>
            </a:r>
            <a:r>
              <a:rPr lang="en-US" sz="3600" dirty="0" err="1" smtClean="0"/>
              <a:t>các</a:t>
            </a:r>
            <a:r>
              <a:rPr lang="en-US" sz="3600" dirty="0" smtClean="0"/>
              <a:t> </a:t>
            </a:r>
            <a:r>
              <a:rPr lang="en-US" sz="3600" dirty="0" err="1" smtClean="0"/>
              <a:t>bạn</a:t>
            </a:r>
            <a:r>
              <a:rPr lang="en-US" sz="3600" dirty="0" smtClean="0"/>
              <a:t> </a:t>
            </a:r>
            <a:r>
              <a:rPr lang="en-US" sz="3600" dirty="0" err="1" smtClean="0"/>
              <a:t>của</a:t>
            </a:r>
            <a:r>
              <a:rPr lang="en-US" sz="3600" dirty="0" smtClean="0"/>
              <a:t> Na </a:t>
            </a:r>
            <a:r>
              <a:rPr lang="en-US" sz="3600" dirty="0" err="1" smtClean="0"/>
              <a:t>bàn</a:t>
            </a:r>
            <a:r>
              <a:rPr lang="en-US" sz="3600" dirty="0" smtClean="0"/>
              <a:t> </a:t>
            </a:r>
            <a:r>
              <a:rPr lang="en-US" sz="3600" dirty="0" err="1" smtClean="0"/>
              <a:t>bạc</a:t>
            </a:r>
            <a:r>
              <a:rPr lang="en-US" sz="3600" dirty="0" smtClean="0"/>
              <a:t> </a:t>
            </a:r>
            <a:r>
              <a:rPr lang="en-US" sz="3600" dirty="0" err="1" smtClean="0"/>
              <a:t>là</a:t>
            </a:r>
            <a:r>
              <a:rPr lang="en-US" sz="3600" dirty="0" smtClean="0"/>
              <a:t> </a:t>
            </a:r>
            <a:r>
              <a:rPr lang="en-US" sz="3600" dirty="0" err="1" smtClean="0"/>
              <a:t>điều</a:t>
            </a:r>
            <a:r>
              <a:rPr lang="en-US" sz="3600" dirty="0" smtClean="0"/>
              <a:t> </a:t>
            </a:r>
            <a:r>
              <a:rPr lang="en-US" sz="3600" dirty="0" err="1" smtClean="0"/>
              <a:t>gì</a:t>
            </a:r>
            <a:r>
              <a:rPr lang="vi-VN" sz="3600" dirty="0" smtClean="0"/>
              <a:t>?</a:t>
            </a:r>
            <a:endParaRPr lang="vi-VN" sz="3600" dirty="0"/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76200" y="3134719"/>
            <a:ext cx="8534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vi-VN" sz="3600" dirty="0">
                <a:solidFill>
                  <a:srgbClr val="000099"/>
                </a:solidFill>
              </a:rPr>
              <a:t>Các bạn đề nghị cô giáo trao phần thưởng cho Na vì em là một cô bé tốt bụng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228600" y="3781050"/>
            <a:ext cx="8915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FF0000"/>
                </a:solidFill>
              </a:rPr>
              <a:t>3. </a:t>
            </a:r>
            <a:r>
              <a:rPr lang="vi-VN" sz="3600" dirty="0"/>
              <a:t>Em có nghĩ rằng Na xứng đáng được thưởng không ? Tại sao ?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228600" y="4981379"/>
            <a:ext cx="8839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vi-VN" sz="3600" dirty="0">
                <a:solidFill>
                  <a:srgbClr val="000099"/>
                </a:solidFill>
              </a:rPr>
              <a:t>Na xứng đáng được thưởng. Vì em là một cô bé tốt bụng.</a:t>
            </a:r>
          </a:p>
        </p:txBody>
      </p:sp>
    </p:spTree>
    <p:extLst>
      <p:ext uri="{BB962C8B-B14F-4D97-AF65-F5344CB8AC3E}">
        <p14:creationId xmlns:p14="http://schemas.microsoft.com/office/powerpoint/2010/main" val="260838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/>
      <p:bldP spid="50183" grpId="0"/>
      <p:bldP spid="50183" grpId="1"/>
      <p:bldP spid="50184" grpId="0"/>
      <p:bldP spid="50185" grpId="0"/>
      <p:bldP spid="50185" grpId="1"/>
      <p:bldP spid="50186" grpId="0"/>
      <p:bldP spid="50187" grpId="0"/>
      <p:bldP spid="5018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F5FD72-7C3A-4303-95C5-0E885EEAD762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0" y="76200"/>
            <a:ext cx="8686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4000" dirty="0" smtClean="0">
                <a:solidFill>
                  <a:srgbClr val="FF0000"/>
                </a:solidFill>
              </a:rPr>
              <a:t>4. </a:t>
            </a:r>
            <a:r>
              <a:rPr lang="vi-VN" sz="4000" dirty="0"/>
              <a:t>Khi Na được phần thưởng, những ai vui mừng? Vui mừng như thế nào ?</a:t>
            </a: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193964" y="1524000"/>
            <a:ext cx="883920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vi-VN" sz="4000" dirty="0">
                <a:solidFill>
                  <a:srgbClr val="000099"/>
                </a:solidFill>
              </a:rPr>
              <a:t>+ Na vui mừng đỏ bừng </a:t>
            </a:r>
            <a:r>
              <a:rPr lang="vi-VN" sz="4000" dirty="0" smtClean="0">
                <a:solidFill>
                  <a:srgbClr val="000099"/>
                </a:solidFill>
              </a:rPr>
              <a:t>mặt</a:t>
            </a:r>
            <a:endParaRPr lang="en-US" sz="4000" dirty="0" smtClean="0">
              <a:solidFill>
                <a:srgbClr val="000099"/>
              </a:solidFill>
            </a:endParaRPr>
          </a:p>
          <a:p>
            <a:r>
              <a:rPr lang="en-US" sz="4000" dirty="0" smtClean="0">
                <a:solidFill>
                  <a:srgbClr val="000099"/>
                </a:solidFill>
              </a:rPr>
              <a:t>+ </a:t>
            </a:r>
            <a:r>
              <a:rPr lang="en-US" sz="4000" dirty="0" err="1">
                <a:solidFill>
                  <a:srgbClr val="000099"/>
                </a:solidFill>
              </a:rPr>
              <a:t>Cô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giáo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và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các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bạn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vui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mừng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vỗ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tay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vang</a:t>
            </a:r>
            <a:r>
              <a:rPr lang="en-US" sz="4000" dirty="0">
                <a:solidFill>
                  <a:srgbClr val="000099"/>
                </a:solidFill>
              </a:rPr>
              <a:t> </a:t>
            </a:r>
            <a:r>
              <a:rPr lang="en-US" sz="4000" dirty="0" err="1">
                <a:solidFill>
                  <a:srgbClr val="000099"/>
                </a:solidFill>
              </a:rPr>
              <a:t>dậy</a:t>
            </a:r>
            <a:endParaRPr lang="en-US" sz="4000" dirty="0">
              <a:solidFill>
                <a:srgbClr val="000099"/>
              </a:solidFill>
            </a:endParaRPr>
          </a:p>
          <a:p>
            <a:r>
              <a:rPr lang="vi-VN" sz="4000" dirty="0" smtClean="0">
                <a:solidFill>
                  <a:srgbClr val="000099"/>
                </a:solidFill>
              </a:rPr>
              <a:t>+ </a:t>
            </a:r>
            <a:r>
              <a:rPr lang="vi-VN" sz="4000" dirty="0">
                <a:solidFill>
                  <a:srgbClr val="000099"/>
                </a:solidFill>
              </a:rPr>
              <a:t>Mẹ Na lặng lẽ chấm khăn lên đôi mắt đỏ hoe</a:t>
            </a:r>
          </a:p>
        </p:txBody>
      </p:sp>
    </p:spTree>
    <p:extLst>
      <p:ext uri="{BB962C8B-B14F-4D97-AF65-F5344CB8AC3E}">
        <p14:creationId xmlns:p14="http://schemas.microsoft.com/office/powerpoint/2010/main" val="85383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2" grpId="0"/>
      <p:bldP spid="50183" grpId="0"/>
      <p:bldP spid="50183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476</Words>
  <Application>Microsoft Office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TẬP ĐỌC 2 – TUẦN 2</vt:lpstr>
      <vt:lpstr>Kiểm tra bài cũ:</vt:lpstr>
      <vt:lpstr>Bức tranh vẽ cảnh gì?</vt:lpstr>
      <vt:lpstr>Tập đọc</vt:lpstr>
      <vt:lpstr> - Nhiều lần, em làm trực nhật giúp các bạn bị mệt.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Qua câu chuyện này em học được điều gì ở Na ? </vt:lpstr>
      <vt:lpstr> </vt:lpstr>
      <vt:lpstr>Củng cố, dặn dò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TẬP ĐỌC 2 – TUẦN 1</dc:title>
  <dc:creator>Admin</dc:creator>
  <cp:lastModifiedBy>Administrator</cp:lastModifiedBy>
  <cp:revision>37</cp:revision>
  <dcterms:created xsi:type="dcterms:W3CDTF">2015-08-28T18:43:21Z</dcterms:created>
  <dcterms:modified xsi:type="dcterms:W3CDTF">2018-09-09T15:10:22Z</dcterms:modified>
</cp:coreProperties>
</file>