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70" r:id="rId12"/>
    <p:sldId id="267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11/08/2019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11/08/2019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11/08/2019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11/08/2019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11/08/2019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11/08/2019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11/08/2019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11/08/2019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11/08/2019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11/08/2019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11/08/2019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68EA5C-F6CC-4998-AA46-294118D8CD11}" type="datetimeFigureOut">
              <a:rPr lang="en-US" smtClean="0"/>
              <a:pPr/>
              <a:t>11/08/2019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524000"/>
            <a:ext cx="4878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Kể chuyện 5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581400"/>
            <a:ext cx="797045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mazone" pitchFamily="34" charset="-93"/>
              <a:ea typeface="Amazone" pitchFamily="34" charset="-93"/>
              <a:cs typeface="Amazone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4001" y="4876800"/>
            <a:ext cx="553709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vi-VN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Giáo viên: </a:t>
            </a:r>
            <a:r>
              <a:rPr lang="en-US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Nguyễn</a:t>
            </a:r>
            <a:r>
              <a:rPr lang="en-US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 </a:t>
            </a:r>
            <a:r>
              <a:rPr lang="en-US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Thị</a:t>
            </a:r>
            <a:r>
              <a:rPr lang="en-US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 </a:t>
            </a:r>
            <a:r>
              <a:rPr lang="en-US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Ngọc</a:t>
            </a:r>
            <a:r>
              <a:rPr lang="en-US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 </a:t>
            </a:r>
            <a:r>
              <a:rPr lang="en-US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Hà</a:t>
            </a:r>
            <a:endParaRPr lang="vi-VN" sz="2800" b="1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mazone" pitchFamily="34" charset="-93"/>
              <a:ea typeface="Amazone" pitchFamily="34" charset="-93"/>
              <a:cs typeface="Amazone" pitchFamily="34" charset="-93"/>
            </a:endParaRPr>
          </a:p>
          <a:p>
            <a:pPr algn="ctr"/>
            <a:r>
              <a:rPr lang="vi-VN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Trường Tiểu học </a:t>
            </a:r>
            <a:r>
              <a:rPr lang="en-US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Thạch</a:t>
            </a:r>
            <a:r>
              <a:rPr lang="en-US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 </a:t>
            </a:r>
            <a:r>
              <a:rPr lang="en-US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Bàn</a:t>
            </a:r>
            <a:r>
              <a:rPr lang="en-US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 A</a:t>
            </a:r>
            <a:endParaRPr lang="en-US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.VnLinusH" pitchFamily="34" charset="0"/>
              <a:ea typeface="Amazone" pitchFamily="34" charset="-93"/>
              <a:cs typeface="Amazone" pitchFamily="34" charset="-93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962400" y="2667000"/>
            <a:ext cx="4800600" cy="2819400"/>
            <a:chOff x="1905000" y="1981200"/>
            <a:chExt cx="4800600" cy="2819400"/>
          </a:xfrm>
        </p:grpSpPr>
        <p:sp>
          <p:nvSpPr>
            <p:cNvPr id="12" name="5-Point Star 11"/>
            <p:cNvSpPr/>
            <p:nvPr/>
          </p:nvSpPr>
          <p:spPr>
            <a:xfrm>
              <a:off x="1905000" y="1981200"/>
              <a:ext cx="4800600" cy="2819400"/>
            </a:xfrm>
            <a:prstGeom prst="star5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02179" y="3195935"/>
              <a:ext cx="281282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Làm việc nhóm</a:t>
              </a:r>
              <a:endPara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57200" y="2362200"/>
            <a:ext cx="381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Kể từng đoạn của câu chuyện.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1 em kể toàn chuyện.</a:t>
            </a:r>
          </a:p>
          <a:p>
            <a:pPr>
              <a:buFontTx/>
              <a:buChar char="-"/>
            </a:pPr>
            <a:r>
              <a:rPr lang="vi-VN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</a:t>
            </a: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Trao đổi về nội dung, ý nghĩa câu chuyện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9200" y="3505200"/>
            <a:ext cx="693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Tiêu chí đánh giá: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Kể cơ bản đúng nội dung.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Kể trôi chảy.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Lời kể, cử chỉ phù hợp, tự nhiên.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Hiểu nội dung, ý nghĩa của câu chuyện.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pic>
        <p:nvPicPr>
          <p:cNvPr id="9" name="Picture 8" descr="vica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05000"/>
            <a:ext cx="5638800" cy="1245518"/>
          </a:xfrm>
          <a:prstGeom prst="rect">
            <a:avLst/>
          </a:prstGeom>
        </p:spPr>
      </p:pic>
      <p:pic>
        <p:nvPicPr>
          <p:cNvPr id="11" name="Picture 10" descr="755219ckwns085k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1219200" cy="6248400"/>
          </a:xfrm>
          <a:prstGeom prst="rect">
            <a:avLst/>
          </a:prstGeom>
        </p:spPr>
      </p:pic>
      <p:pic>
        <p:nvPicPr>
          <p:cNvPr id="13" name="Picture 12" descr="755219ckwns085k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24800" y="533400"/>
            <a:ext cx="1066800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4400" y="2590800"/>
            <a:ext cx="693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3200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  <a:p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819400"/>
            <a:ext cx="7848600" cy="2362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u="sng" dirty="0" smtClean="0">
                <a:solidFill>
                  <a:schemeClr val="bg1"/>
                </a:solidFill>
              </a:rPr>
              <a:t>Ý NGHĨA: </a:t>
            </a:r>
            <a:r>
              <a:rPr lang="vi-VN" sz="3200" dirty="0" smtClean="0">
                <a:solidFill>
                  <a:schemeClr val="bg1"/>
                </a:solidFill>
              </a:rPr>
              <a:t>Ca ngợi người Mĩ có lương tâm dũng cảm đã ngăn chặn và tố cáo tội ác của quân đội Mĩ trong chiến tranh xâm lược Việt Nam.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33600" y="5638800"/>
            <a:ext cx="4829175" cy="790575"/>
            <a:chOff x="2133600" y="5638800"/>
            <a:chExt cx="4829175" cy="790575"/>
          </a:xfrm>
        </p:grpSpPr>
        <p:pic>
          <p:nvPicPr>
            <p:cNvPr id="6" name="Picture 5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5638800"/>
              <a:ext cx="714375" cy="790575"/>
            </a:xfrm>
            <a:prstGeom prst="rect">
              <a:avLst/>
            </a:prstGeom>
          </p:spPr>
        </p:pic>
        <p:pic>
          <p:nvPicPr>
            <p:cNvPr id="9" name="Picture 8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5200" y="5638800"/>
              <a:ext cx="714375" cy="790575"/>
            </a:xfrm>
            <a:prstGeom prst="rect">
              <a:avLst/>
            </a:prstGeom>
          </p:spPr>
        </p:pic>
        <p:pic>
          <p:nvPicPr>
            <p:cNvPr id="10" name="Picture 9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0" y="5638800"/>
              <a:ext cx="714375" cy="790575"/>
            </a:xfrm>
            <a:prstGeom prst="rect">
              <a:avLst/>
            </a:prstGeom>
          </p:spPr>
        </p:pic>
        <p:pic>
          <p:nvPicPr>
            <p:cNvPr id="11" name="Picture 10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600" y="5638800"/>
              <a:ext cx="714375" cy="790575"/>
            </a:xfrm>
            <a:prstGeom prst="rect">
              <a:avLst/>
            </a:prstGeom>
          </p:spPr>
        </p:pic>
        <p:pic>
          <p:nvPicPr>
            <p:cNvPr id="12" name="Picture 11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6800" y="5638800"/>
              <a:ext cx="714375" cy="790575"/>
            </a:xfrm>
            <a:prstGeom prst="rect">
              <a:avLst/>
            </a:prstGeom>
          </p:spPr>
        </p:pic>
        <p:pic>
          <p:nvPicPr>
            <p:cNvPr id="13" name="Picture 12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5638800"/>
              <a:ext cx="714375" cy="790575"/>
            </a:xfrm>
            <a:prstGeom prst="rect">
              <a:avLst/>
            </a:prstGeom>
          </p:spPr>
        </p:pic>
        <p:pic>
          <p:nvPicPr>
            <p:cNvPr id="14" name="Picture 13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5638800"/>
              <a:ext cx="714375" cy="79057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4400" y="2590800"/>
            <a:ext cx="693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3200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  <a:p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2133600" y="5991225"/>
            <a:ext cx="4829175" cy="790575"/>
            <a:chOff x="2133600" y="5638800"/>
            <a:chExt cx="4829175" cy="790575"/>
          </a:xfrm>
        </p:grpSpPr>
        <p:pic>
          <p:nvPicPr>
            <p:cNvPr id="9" name="Picture 8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5638800"/>
              <a:ext cx="714375" cy="790575"/>
            </a:xfrm>
            <a:prstGeom prst="rect">
              <a:avLst/>
            </a:prstGeom>
          </p:spPr>
        </p:pic>
        <p:pic>
          <p:nvPicPr>
            <p:cNvPr id="10" name="Picture 9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5200" y="5638800"/>
              <a:ext cx="714375" cy="790575"/>
            </a:xfrm>
            <a:prstGeom prst="rect">
              <a:avLst/>
            </a:prstGeom>
          </p:spPr>
        </p:pic>
        <p:pic>
          <p:nvPicPr>
            <p:cNvPr id="11" name="Picture 10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0" y="5638800"/>
              <a:ext cx="714375" cy="790575"/>
            </a:xfrm>
            <a:prstGeom prst="rect">
              <a:avLst/>
            </a:prstGeom>
          </p:spPr>
        </p:pic>
        <p:pic>
          <p:nvPicPr>
            <p:cNvPr id="12" name="Picture 11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600" y="5638800"/>
              <a:ext cx="714375" cy="790575"/>
            </a:xfrm>
            <a:prstGeom prst="rect">
              <a:avLst/>
            </a:prstGeom>
          </p:spPr>
        </p:pic>
        <p:pic>
          <p:nvPicPr>
            <p:cNvPr id="13" name="Picture 12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6800" y="5638800"/>
              <a:ext cx="714375" cy="790575"/>
            </a:xfrm>
            <a:prstGeom prst="rect">
              <a:avLst/>
            </a:prstGeom>
          </p:spPr>
        </p:pic>
        <p:pic>
          <p:nvPicPr>
            <p:cNvPr id="14" name="Picture 13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5638800"/>
              <a:ext cx="714375" cy="790575"/>
            </a:xfrm>
            <a:prstGeom prst="rect">
              <a:avLst/>
            </a:prstGeom>
          </p:spPr>
        </p:pic>
        <p:pic>
          <p:nvPicPr>
            <p:cNvPr id="16" name="Picture 15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5638800"/>
              <a:ext cx="714375" cy="790575"/>
            </a:xfrm>
            <a:prstGeom prst="rect">
              <a:avLst/>
            </a:prstGeom>
          </p:spPr>
        </p:pic>
      </p:grpSp>
      <p:pic>
        <p:nvPicPr>
          <p:cNvPr id="17" name="Picture 16" descr="khung de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362200" y="106680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</a:rPr>
              <a:t>            </a:t>
            </a:r>
            <a:r>
              <a:rPr lang="vi-VN" sz="3200" b="1" u="sng" dirty="0" smtClean="0">
                <a:solidFill>
                  <a:schemeClr val="bg1"/>
                </a:solidFill>
              </a:rPr>
              <a:t>DẶN DÒ: 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chemeClr val="bg1"/>
                </a:solidFill>
              </a:rPr>
              <a:t>Về nhà kể lại câu chuyện cho người thân nghe.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chemeClr val="bg1"/>
                </a:solidFill>
              </a:rPr>
              <a:t> Chuẩn bị: Đọc trước đề bài và các gợi ý của tiết KC tuần sau, tìm một câu chuyện ca ngợi hòa bình, chống chiến tranh.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>Em hãy kể lại việc làm tốt góp phần xây dựng quê hương của một người mà em biết.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600200"/>
            <a:ext cx="6934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Ôn</a:t>
            </a:r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bài cũ: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 smtClean="0"/>
              <a:t>Mời các em xem clip sau: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ShockwaveFlash1" r:id="rId2" imgW="6400813" imgH="4495712"/>
        </mc:Choice>
        <mc:Fallback>
          <p:control name="ShockwaveFlash1" r:id="rId2" imgW="6400813" imgH="449571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9200" y="1600200"/>
                  <a:ext cx="6400800" cy="449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1940"/>
            <a:ext cx="7086600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*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N¬i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x¶y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ra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vô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th¶m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s¸t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: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Mü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Lai, x·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S¬n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MÜ,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huyÖn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S¬n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TÞnh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,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tØnh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Qu¶ng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Ng·i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.</a:t>
            </a:r>
          </a:p>
          <a:p>
            <a:pPr>
              <a:spcBef>
                <a:spcPct val="15000"/>
              </a:spcBef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*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Thêi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gian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x¶y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ra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vô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th¶m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s¸t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: 16 - 3 - 1968</a:t>
            </a:r>
          </a:p>
          <a:p>
            <a:pPr>
              <a:spcBef>
                <a:spcPct val="15000"/>
              </a:spcBef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*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Cã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504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ng­êi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bÞ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b¾n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chÕt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trong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vô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nµy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4027944"/>
            <a:ext cx="708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*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C¸c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nh©n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vËt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   . Mai-c¬: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Cùu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chiÕn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binh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Mü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   .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T«m-x¬n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: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chØ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huy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®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éi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bay.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   .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C«n-b¬n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: x¹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thñ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sóng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m¸y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   . An-®rª-«t-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ta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: C¬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tr­ëng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   . H¬-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bít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: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Anh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lÝnh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da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®en.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   . R«-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nan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: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Mét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ng­êi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lÝnh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bÒn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bØ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s­u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tÇm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tµi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liÖu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.</a:t>
            </a:r>
            <a:endParaRPr lang="en-US" sz="24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1" y="1828800"/>
            <a:ext cx="6172199" cy="375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990600" y="5638800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Tiếng vĩ cầm của Mai – cơ vang lên trên mảnh đất Mỹ Lai.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19200" y="1905000"/>
            <a:ext cx="14478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ĐỌAN 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t n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019800" cy="3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990600" y="5638800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Năm 1968, quân đội Hoa Kì đã hủy diệt vùng quê này.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00200" y="1828800"/>
            <a:ext cx="14478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ĐỌAN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vi-VN" sz="3200" dirty="0" smtClean="0"/>
              <a:t>Thứ Tư, ngày 21 tháng 9 năm 2011</a:t>
            </a:r>
            <a:br>
              <a:rPr lang="vi-VN" sz="3200" dirty="0" smtClean="0"/>
            </a:br>
            <a:r>
              <a:rPr lang="vi-VN" sz="3200" dirty="0" smtClean="0"/>
              <a:t>Kể chuyện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676400" y="990600"/>
            <a:ext cx="58496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mazone" pitchFamily="34" charset="-93"/>
              <a:ea typeface="Amazone" pitchFamily="34" charset="-93"/>
              <a:cs typeface="Amazone" pitchFamily="34" charset="-9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5562600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Chỉ có 10 người dân sống sót nhờ </a:t>
            </a:r>
            <a:r>
              <a:rPr lang="vi-VN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llegie" pitchFamily="2" charset="-93"/>
                <a:cs typeface="Allegie" pitchFamily="2" charset="-93"/>
              </a:rPr>
              <a:t>3 người lính có </a:t>
            </a: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llegie" pitchFamily="2" charset="-93"/>
                <a:cs typeface="Allegie" pitchFamily="2" charset="-93"/>
              </a:rPr>
              <a:t>lương tâm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pic>
        <p:nvPicPr>
          <p:cNvPr id="6" name="Picture 2" descr="may 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605678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1600200" y="1905000"/>
            <a:ext cx="14478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ĐỌAN 3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vi-VN" sz="3200" dirty="0" smtClean="0"/>
              <a:t>Thứ Tư, ngày 21 tháng 9 năm 2011</a:t>
            </a:r>
            <a:br>
              <a:rPr lang="vi-VN" sz="3200" dirty="0" smtClean="0"/>
            </a:br>
            <a:r>
              <a:rPr lang="vi-VN" sz="3200" dirty="0" smtClean="0"/>
              <a:t>Kể chuyện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676400" y="990600"/>
            <a:ext cx="58496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mazone" pitchFamily="34" charset="-93"/>
              <a:ea typeface="Amazone" pitchFamily="34" charset="-93"/>
              <a:cs typeface="Amazone" pitchFamily="34" charset="-9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029200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Có anh lính da đen tự bắn vào chân để khỏi tham gia cuộc càn quét.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pic>
        <p:nvPicPr>
          <p:cNvPr id="9" name="Picture 3" descr="da 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hien t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28800"/>
            <a:ext cx="4038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495800" y="50292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Vụ thảm sát ở Mỹ Lai bị báo chí phanh phui trước công luận.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33800" y="1828800"/>
            <a:ext cx="14478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ĐỌAN 4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19200" y="5486400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Côn – bơn và Tôm – xơn gặp lại những người dân mà họ đã cứu sống.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pic>
        <p:nvPicPr>
          <p:cNvPr id="9" name="Picture 3" descr="gap l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05000"/>
            <a:ext cx="323556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gap la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6957" y="1905000"/>
            <a:ext cx="318164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3886200" y="1905000"/>
            <a:ext cx="14478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ĐỌAN 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property id=&quot;20226&quot; value=&quot;C:\Documents and Settings\home\Desktop\Tiếng vĩ cầm ở Mỹ Lai - huế.pptx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Em hãy kể lại việc làm tốt góp phần xây dựng quê hương của một người mà em biết.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Thứ Tư, ngày 21 tháng 9 năm 2011&amp;#x0D;&amp;#x0A;Kể chuyện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Thứ Tư, ngày 21 tháng 9 năm 2011&amp;#x0D;&amp;#x0A;Kể chuyện&amp;quot;&quot;/&gt;&lt;property id=&quot;20307&quot; value=&quot;259&quot;/&gt;&lt;/object&gt;&lt;object type=&quot;3&quot; unique_id=&quot;10008&quot;&gt;&lt;property id=&quot;20148&quot; value=&quot;5&quot;/&gt;&lt;property id=&quot;20300&quot; value=&quot;Slide 6 - &amp;quot;Thứ Tư, ngày 21 tháng 9 năm 2011&amp;#x0D;&amp;#x0A;Kể chuyện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Thứ Tư, ngày 21 tháng 9 năm 2011&amp;#x0D;&amp;#x0A;Kể chuyện&amp;quot;&quot;/&gt;&lt;property id=&quot;20307&quot; value=&quot;261&quot;/&gt;&lt;/object&gt;&lt;object type=&quot;3&quot; unique_id=&quot;10010&quot;&gt;&lt;property id=&quot;20148&quot; value=&quot;5&quot;/&gt;&lt;property id=&quot;20300&quot; value=&quot;Slide 8 - &amp;quot;Thứ Tư, ngày 21 tháng 9 năm 2011&amp;#x0D;&amp;#x0A;Kể chuyện&amp;quot;&quot;/&gt;&lt;property id=&quot;20307&quot; value=&quot;262&quot;/&gt;&lt;/object&gt;&lt;object type=&quot;3&quot; unique_id=&quot;10012&quot;&gt;&lt;property id=&quot;20148&quot; value=&quot;5&quot;/&gt;&lt;property id=&quot;20300&quot; value=&quot;Slide 9 - &amp;quot;Thứ Tư, ngày 21 tháng 9 năm 2011&amp;#x0D;&amp;#x0A;Kể chuyện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Thứ Tư, ngày 21 tháng 9 năm 2011&amp;#x0D;&amp;#x0A;Kể chuyện&amp;quot;&quot;/&gt;&lt;property id=&quot;20307&quot; value=&quot;265&quot;/&gt;&lt;/object&gt;&lt;object type=&quot;3&quot; unique_id=&quot;10015&quot;&gt;&lt;property id=&quot;20148&quot; value=&quot;5&quot;/&gt;&lt;property id=&quot;20300&quot; value=&quot;Slide 12 - &amp;quot;Thứ Tư, ngày 21 tháng 9 năm 2011&amp;#x0D;&amp;#x0A;Kể chuyện&amp;quot;&quot;/&gt;&lt;property id=&quot;20307&quot; value=&quot;267&quot;/&gt;&lt;/object&gt;&lt;object type=&quot;3&quot; unique_id=&quot;10044&quot;&gt;&lt;property id=&quot;20148&quot; value=&quot;5&quot;/&gt;&lt;property id=&quot;20300&quot; value=&quot;Slide 3 - &amp;quot;Mời các em xem clip sau:&amp;quot;&quot;/&gt;&lt;property id=&quot;20307&quot; value=&quot;269&quot;/&gt;&lt;/object&gt;&lt;object type=&quot;3&quot; unique_id=&quot;10076&quot;&gt;&lt;property id=&quot;20148&quot; value=&quot;5&quot;/&gt;&lt;property id=&quot;20300&quot; value=&quot;Slide 11 - &amp;quot;Thứ Tư, ngày 21 tháng 9 năm 2011&amp;#x0D;&amp;#x0A;Kể chuyện&amp;quot;&quot;/&gt;&lt;property id=&quot;20307&quot; value=&quot;270&quot;/&gt;&lt;/object&gt;&lt;object type=&quot;3&quot; unique_id=&quot;10092&quot;&gt;&lt;property id=&quot;20148&quot; value=&quot;5&quot;/&gt;&lt;property id=&quot;20300&quot; value=&quot;Slide 13&quot;/&gt;&lt;property id=&quot;20307&quot; value=&quot;27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WF_FILE" val="0;C:\Documents and Settings\home\Desktop\dctinh\Tieng vi cam o My Lai.swf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280</TotalTime>
  <Words>456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PowerPoint Presentation</vt:lpstr>
      <vt:lpstr>Em hãy kể lại việc làm tốt góp phần xây dựng quê hương của một người mà em biết.</vt:lpstr>
      <vt:lpstr>Mời các em xem clip sau:</vt:lpstr>
      <vt:lpstr>PowerPoint Presentation</vt:lpstr>
      <vt:lpstr>PowerPoint Presentation</vt:lpstr>
      <vt:lpstr>PowerPoint Presentation</vt:lpstr>
      <vt:lpstr>Thứ Tư, ngày 21 tháng 9 năm 2011 Kể chuyện</vt:lpstr>
      <vt:lpstr>Thứ Tư, ngày 21 tháng 9 năm 2011 Kể chuyện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PHAMTHITHUHUE</dc:creator>
  <cp:lastModifiedBy>Windows User</cp:lastModifiedBy>
  <cp:revision>35</cp:revision>
  <dcterms:created xsi:type="dcterms:W3CDTF">2011-09-16T14:46:35Z</dcterms:created>
  <dcterms:modified xsi:type="dcterms:W3CDTF">2019-08-11T08:27:56Z</dcterms:modified>
</cp:coreProperties>
</file>