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81" r:id="rId5"/>
    <p:sldId id="260" r:id="rId6"/>
    <p:sldId id="262" r:id="rId7"/>
    <p:sldId id="297" r:id="rId8"/>
    <p:sldId id="294" r:id="rId9"/>
    <p:sldId id="264" r:id="rId10"/>
    <p:sldId id="263" r:id="rId11"/>
    <p:sldId id="266" r:id="rId12"/>
    <p:sldId id="295" r:id="rId13"/>
    <p:sldId id="265" r:id="rId14"/>
    <p:sldId id="299" r:id="rId15"/>
    <p:sldId id="296" r:id="rId16"/>
    <p:sldId id="293" r:id="rId17"/>
    <p:sldId id="290" r:id="rId18"/>
    <p:sldId id="280" r:id="rId19"/>
    <p:sldId id="282" r:id="rId20"/>
    <p:sldId id="283" r:id="rId21"/>
    <p:sldId id="284" r:id="rId22"/>
    <p:sldId id="287" r:id="rId23"/>
    <p:sldId id="285" r:id="rId24"/>
    <p:sldId id="286" r:id="rId25"/>
    <p:sldId id="288" r:id="rId26"/>
    <p:sldId id="28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E0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6" d="100"/>
          <a:sy n="66" d="100"/>
        </p:scale>
        <p:origin x="-127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7F4683-1FD7-479C-B031-97AFB5F344A7}" type="datetimeFigureOut">
              <a:rPr lang="en-US" smtClean="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AFD58-DF9F-4E2E-BCD6-5F84095B2AA6}" type="slidenum">
              <a:rPr lang="en-US" smtClean="0"/>
              <a:t>‹#›</a:t>
            </a:fld>
            <a:endParaRPr lang="en-US"/>
          </a:p>
        </p:txBody>
      </p:sp>
    </p:spTree>
    <p:extLst>
      <p:ext uri="{BB962C8B-B14F-4D97-AF65-F5344CB8AC3E}">
        <p14:creationId xmlns:p14="http://schemas.microsoft.com/office/powerpoint/2010/main" val="391532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F4683-1FD7-479C-B031-97AFB5F344A7}" type="datetimeFigureOut">
              <a:rPr lang="en-US" smtClean="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AFD58-DF9F-4E2E-BCD6-5F84095B2AA6}" type="slidenum">
              <a:rPr lang="en-US" smtClean="0"/>
              <a:t>‹#›</a:t>
            </a:fld>
            <a:endParaRPr lang="en-US"/>
          </a:p>
        </p:txBody>
      </p:sp>
    </p:spTree>
    <p:extLst>
      <p:ext uri="{BB962C8B-B14F-4D97-AF65-F5344CB8AC3E}">
        <p14:creationId xmlns:p14="http://schemas.microsoft.com/office/powerpoint/2010/main" val="1846824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F4683-1FD7-479C-B031-97AFB5F344A7}" type="datetimeFigureOut">
              <a:rPr lang="en-US" smtClean="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AFD58-DF9F-4E2E-BCD6-5F84095B2AA6}" type="slidenum">
              <a:rPr lang="en-US" smtClean="0"/>
              <a:t>‹#›</a:t>
            </a:fld>
            <a:endParaRPr lang="en-US"/>
          </a:p>
        </p:txBody>
      </p:sp>
    </p:spTree>
    <p:extLst>
      <p:ext uri="{BB962C8B-B14F-4D97-AF65-F5344CB8AC3E}">
        <p14:creationId xmlns:p14="http://schemas.microsoft.com/office/powerpoint/2010/main" val="68689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F4683-1FD7-479C-B031-97AFB5F344A7}" type="datetimeFigureOut">
              <a:rPr lang="en-US" smtClean="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AFD58-DF9F-4E2E-BCD6-5F84095B2AA6}" type="slidenum">
              <a:rPr lang="en-US" smtClean="0"/>
              <a:t>‹#›</a:t>
            </a:fld>
            <a:endParaRPr lang="en-US"/>
          </a:p>
        </p:txBody>
      </p:sp>
    </p:spTree>
    <p:extLst>
      <p:ext uri="{BB962C8B-B14F-4D97-AF65-F5344CB8AC3E}">
        <p14:creationId xmlns:p14="http://schemas.microsoft.com/office/powerpoint/2010/main" val="3046428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7F4683-1FD7-479C-B031-97AFB5F344A7}" type="datetimeFigureOut">
              <a:rPr lang="en-US" smtClean="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AFD58-DF9F-4E2E-BCD6-5F84095B2AA6}" type="slidenum">
              <a:rPr lang="en-US" smtClean="0"/>
              <a:t>‹#›</a:t>
            </a:fld>
            <a:endParaRPr lang="en-US"/>
          </a:p>
        </p:txBody>
      </p:sp>
    </p:spTree>
    <p:extLst>
      <p:ext uri="{BB962C8B-B14F-4D97-AF65-F5344CB8AC3E}">
        <p14:creationId xmlns:p14="http://schemas.microsoft.com/office/powerpoint/2010/main" val="2152588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7F4683-1FD7-479C-B031-97AFB5F344A7}" type="datetimeFigureOut">
              <a:rPr lang="en-US" smtClean="0"/>
              <a:t>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AFD58-DF9F-4E2E-BCD6-5F84095B2AA6}" type="slidenum">
              <a:rPr lang="en-US" smtClean="0"/>
              <a:t>‹#›</a:t>
            </a:fld>
            <a:endParaRPr lang="en-US"/>
          </a:p>
        </p:txBody>
      </p:sp>
    </p:spTree>
    <p:extLst>
      <p:ext uri="{BB962C8B-B14F-4D97-AF65-F5344CB8AC3E}">
        <p14:creationId xmlns:p14="http://schemas.microsoft.com/office/powerpoint/2010/main" val="20093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7F4683-1FD7-479C-B031-97AFB5F344A7}" type="datetimeFigureOut">
              <a:rPr lang="en-US" smtClean="0"/>
              <a:t>1/30/2019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BAFD58-DF9F-4E2E-BCD6-5F84095B2AA6}" type="slidenum">
              <a:rPr lang="en-US" smtClean="0"/>
              <a:t>‹#›</a:t>
            </a:fld>
            <a:endParaRPr lang="en-US"/>
          </a:p>
        </p:txBody>
      </p:sp>
    </p:spTree>
    <p:extLst>
      <p:ext uri="{BB962C8B-B14F-4D97-AF65-F5344CB8AC3E}">
        <p14:creationId xmlns:p14="http://schemas.microsoft.com/office/powerpoint/2010/main" val="3567690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7F4683-1FD7-479C-B031-97AFB5F344A7}" type="datetimeFigureOut">
              <a:rPr lang="en-US" smtClean="0"/>
              <a:t>1/30/2019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BAFD58-DF9F-4E2E-BCD6-5F84095B2AA6}" type="slidenum">
              <a:rPr lang="en-US" smtClean="0"/>
              <a:t>‹#›</a:t>
            </a:fld>
            <a:endParaRPr lang="en-US"/>
          </a:p>
        </p:txBody>
      </p:sp>
    </p:spTree>
    <p:extLst>
      <p:ext uri="{BB962C8B-B14F-4D97-AF65-F5344CB8AC3E}">
        <p14:creationId xmlns:p14="http://schemas.microsoft.com/office/powerpoint/2010/main" val="72274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F4683-1FD7-479C-B031-97AFB5F344A7}" type="datetimeFigureOut">
              <a:rPr lang="en-US" smtClean="0"/>
              <a:t>1/30/2019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BAFD58-DF9F-4E2E-BCD6-5F84095B2AA6}" type="slidenum">
              <a:rPr lang="en-US" smtClean="0"/>
              <a:t>‹#›</a:t>
            </a:fld>
            <a:endParaRPr lang="en-US"/>
          </a:p>
        </p:txBody>
      </p:sp>
    </p:spTree>
    <p:extLst>
      <p:ext uri="{BB962C8B-B14F-4D97-AF65-F5344CB8AC3E}">
        <p14:creationId xmlns:p14="http://schemas.microsoft.com/office/powerpoint/2010/main" val="172520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7F4683-1FD7-479C-B031-97AFB5F344A7}" type="datetimeFigureOut">
              <a:rPr lang="en-US" smtClean="0"/>
              <a:t>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AFD58-DF9F-4E2E-BCD6-5F84095B2AA6}" type="slidenum">
              <a:rPr lang="en-US" smtClean="0"/>
              <a:t>‹#›</a:t>
            </a:fld>
            <a:endParaRPr lang="en-US"/>
          </a:p>
        </p:txBody>
      </p:sp>
    </p:spTree>
    <p:extLst>
      <p:ext uri="{BB962C8B-B14F-4D97-AF65-F5344CB8AC3E}">
        <p14:creationId xmlns:p14="http://schemas.microsoft.com/office/powerpoint/2010/main" val="409771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7F4683-1FD7-479C-B031-97AFB5F344A7}" type="datetimeFigureOut">
              <a:rPr lang="en-US" smtClean="0"/>
              <a:t>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AFD58-DF9F-4E2E-BCD6-5F84095B2AA6}" type="slidenum">
              <a:rPr lang="en-US" smtClean="0"/>
              <a:t>‹#›</a:t>
            </a:fld>
            <a:endParaRPr lang="en-US"/>
          </a:p>
        </p:txBody>
      </p:sp>
    </p:spTree>
    <p:extLst>
      <p:ext uri="{BB962C8B-B14F-4D97-AF65-F5344CB8AC3E}">
        <p14:creationId xmlns:p14="http://schemas.microsoft.com/office/powerpoint/2010/main" val="1218175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F4683-1FD7-479C-B031-97AFB5F344A7}" type="datetimeFigureOut">
              <a:rPr lang="en-US" smtClean="0"/>
              <a:t>1/30/2019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AFD58-DF9F-4E2E-BCD6-5F84095B2AA6}" type="slidenum">
              <a:rPr lang="en-US" smtClean="0"/>
              <a:t>‹#›</a:t>
            </a:fld>
            <a:endParaRPr lang="en-US"/>
          </a:p>
        </p:txBody>
      </p:sp>
    </p:spTree>
    <p:extLst>
      <p:ext uri="{BB962C8B-B14F-4D97-AF65-F5344CB8AC3E}">
        <p14:creationId xmlns:p14="http://schemas.microsoft.com/office/powerpoint/2010/main" val="126301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slide" Target="slide23.xml"/><Relationship Id="rId12" Type="http://schemas.openxmlformats.org/officeDocument/2006/relationships/image" Target="../media/image28.png"/><Relationship Id="rId2"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slide" Target="slide22.xml"/><Relationship Id="rId11" Type="http://schemas.openxmlformats.org/officeDocument/2006/relationships/image" Target="../media/image27.png"/><Relationship Id="rId5" Type="http://schemas.openxmlformats.org/officeDocument/2006/relationships/slide" Target="slide21.xml"/><Relationship Id="rId10" Type="http://schemas.openxmlformats.org/officeDocument/2006/relationships/slide" Target="slide15.xml"/><Relationship Id="rId4" Type="http://schemas.openxmlformats.org/officeDocument/2006/relationships/slide" Target="slide20.xml"/><Relationship Id="rId9" Type="http://schemas.openxmlformats.org/officeDocument/2006/relationships/slide" Target="slide2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slide" Target="slide19.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slide" Target="slide19.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slide" Target="slide19.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slide" Target="slide19.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slide" Target="slide19.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7645"/>
            <a:ext cx="9144000" cy="2476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3962400"/>
            <a:ext cx="3790950" cy="18859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4800"/>
            <a:ext cx="3790950" cy="18859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3117273"/>
            <a:ext cx="3790950" cy="18859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667000"/>
            <a:ext cx="3790950" cy="18859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481695"/>
            <a:ext cx="3790950" cy="18859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90034"/>
            <a:ext cx="3790950" cy="188595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1622713"/>
            <a:ext cx="3790950" cy="188595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525" y="1764721"/>
            <a:ext cx="3790950" cy="188595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231323"/>
            <a:ext cx="3790950" cy="188595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0" y="64943"/>
            <a:ext cx="3790950" cy="188595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316057"/>
            <a:ext cx="3790950" cy="188595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507" y="64943"/>
            <a:ext cx="3790950" cy="188595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575" y="1063336"/>
            <a:ext cx="3790950" cy="1885950"/>
          </a:xfrm>
          <a:prstGeom prst="rect">
            <a:avLst/>
          </a:prstGeom>
        </p:spPr>
      </p:pic>
      <p:sp>
        <p:nvSpPr>
          <p:cNvPr id="18" name="TextBox 17"/>
          <p:cNvSpPr txBox="1"/>
          <p:nvPr/>
        </p:nvSpPr>
        <p:spPr>
          <a:xfrm>
            <a:off x="142875" y="1195387"/>
            <a:ext cx="8686800" cy="3507798"/>
          </a:xfrm>
          <a:prstGeom prst="rect">
            <a:avLst/>
          </a:prstGeom>
          <a:noFill/>
        </p:spPr>
        <p:txBody>
          <a:bodyPr wrap="square" rtlCol="0">
            <a:prstTxWarp prst="textDeflateBottom">
              <a:avLst>
                <a:gd name="adj" fmla="val 59479"/>
              </a:avLst>
            </a:prstTxWarp>
            <a:spAutoFit/>
          </a:bodyPr>
          <a:lstStyle/>
          <a:p>
            <a:pPr algn="ctr"/>
            <a:r>
              <a:rPr lang="en-US" sz="3200" b="1" dirty="0" err="1" smtClean="0">
                <a:solidFill>
                  <a:srgbClr val="FF0000"/>
                </a:solidFill>
                <a:latin typeface="Times New Roman" pitchFamily="18" charset="0"/>
                <a:cs typeface="Times New Roman" pitchFamily="18" charset="0"/>
              </a:rPr>
              <a:t>Chuyên</a:t>
            </a:r>
            <a:r>
              <a:rPr lang="en-US" sz="3200" b="1" smtClean="0">
                <a:solidFill>
                  <a:srgbClr val="FF0000"/>
                </a:solidFill>
                <a:latin typeface="Times New Roman" pitchFamily="18" charset="0"/>
                <a:cs typeface="Times New Roman" pitchFamily="18" charset="0"/>
              </a:rPr>
              <a:t> đề  </a:t>
            </a:r>
          </a:p>
          <a:p>
            <a:pPr algn="ctr"/>
            <a:r>
              <a:rPr lang="en-US" sz="3200" b="1" smtClean="0">
                <a:solidFill>
                  <a:srgbClr val="FF0000"/>
                </a:solidFill>
                <a:latin typeface="Times New Roman" pitchFamily="18" charset="0"/>
                <a:cs typeface="Times New Roman" pitchFamily="18" charset="0"/>
              </a:rPr>
              <a:t>BÀN TAY NẶN BỘT</a:t>
            </a:r>
          </a:p>
        </p:txBody>
      </p:sp>
      <p:sp>
        <p:nvSpPr>
          <p:cNvPr id="19" name="TextBox 18"/>
          <p:cNvSpPr txBox="1"/>
          <p:nvPr/>
        </p:nvSpPr>
        <p:spPr>
          <a:xfrm>
            <a:off x="2497282" y="4060248"/>
            <a:ext cx="4343400" cy="707886"/>
          </a:xfrm>
          <a:prstGeom prst="rect">
            <a:avLst/>
          </a:prstGeom>
          <a:noFill/>
        </p:spPr>
        <p:txBody>
          <a:bodyPr wrap="square" rtlCol="0">
            <a:spAutoFit/>
          </a:bodyPr>
          <a:lstStyle/>
          <a:p>
            <a:r>
              <a:rPr lang="en-US" sz="4000" b="1" smtClean="0">
                <a:solidFill>
                  <a:schemeClr val="accent3">
                    <a:lumMod val="50000"/>
                  </a:schemeClr>
                </a:solidFill>
                <a:latin typeface="Times New Roman" pitchFamily="18" charset="0"/>
                <a:cs typeface="Times New Roman" pitchFamily="18" charset="0"/>
              </a:rPr>
              <a:t>Môn: KHOA HỌC</a:t>
            </a:r>
            <a:endParaRPr lang="en-US" sz="4000" b="1">
              <a:solidFill>
                <a:schemeClr val="accent3">
                  <a:lumMod val="50000"/>
                </a:schemeClr>
              </a:solidFill>
              <a:latin typeface="Times New Roman" pitchFamily="18" charset="0"/>
              <a:cs typeface="Times New Roman" pitchFamily="18" charset="0"/>
            </a:endParaRPr>
          </a:p>
        </p:txBody>
      </p:sp>
      <p:sp>
        <p:nvSpPr>
          <p:cNvPr id="22" name="Rectangle 21"/>
          <p:cNvSpPr/>
          <p:nvPr/>
        </p:nvSpPr>
        <p:spPr>
          <a:xfrm>
            <a:off x="0" y="316056"/>
            <a:ext cx="9144000" cy="584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62000" y="329625"/>
            <a:ext cx="7753350"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Chào mừng quý thầy, cô đến </a:t>
            </a:r>
            <a:r>
              <a:rPr lang="en-US" sz="3200" b="1" smtClean="0">
                <a:latin typeface="Times New Roman" pitchFamily="18" charset="0"/>
                <a:cs typeface="Times New Roman" pitchFamily="18" charset="0"/>
              </a:rPr>
              <a:t>dự giờ </a:t>
            </a:r>
            <a:r>
              <a:rPr lang="en-US" sz="3200" b="1" smtClean="0">
                <a:latin typeface="Times New Roman" pitchFamily="18" charset="0"/>
                <a:cs typeface="Times New Roman" pitchFamily="18" charset="0"/>
              </a:rPr>
              <a:t>lớp 5A</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80871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932446333"/>
              </p:ext>
            </p:extLst>
          </p:nvPr>
        </p:nvGraphicFramePr>
        <p:xfrm>
          <a:off x="914400" y="990600"/>
          <a:ext cx="7620000" cy="4335780"/>
        </p:xfrm>
        <a:graphic>
          <a:graphicData uri="http://schemas.openxmlformats.org/drawingml/2006/table">
            <a:tbl>
              <a:tblPr firstRow="1" bandRow="1">
                <a:tableStyleId>{93296810-A885-4BE3-A3E7-6D5BEEA58F35}</a:tableStyleId>
              </a:tblPr>
              <a:tblGrid>
                <a:gridCol w="1905000"/>
                <a:gridCol w="1905000"/>
                <a:gridCol w="1905000"/>
                <a:gridCol w="1905000"/>
              </a:tblGrid>
              <a:tr h="762000">
                <a:tc>
                  <a:txBody>
                    <a:bodyPr/>
                    <a:lstStyle/>
                    <a:p>
                      <a:pPr algn="ctr"/>
                      <a:r>
                        <a:rPr lang="en-US" sz="2800" smtClean="0">
                          <a:latin typeface="Times New Roman" pitchFamily="18" charset="0"/>
                          <a:cs typeface="Times New Roman" pitchFamily="18" charset="0"/>
                        </a:rPr>
                        <a:t>Câu</a:t>
                      </a:r>
                      <a:r>
                        <a:rPr lang="en-US" sz="2800" baseline="0" smtClean="0">
                          <a:latin typeface="Times New Roman" pitchFamily="18" charset="0"/>
                          <a:cs typeface="Times New Roman" pitchFamily="18" charset="0"/>
                        </a:rPr>
                        <a:t> hỏi</a:t>
                      </a:r>
                      <a:endParaRPr lang="en-US" sz="2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800" smtClean="0">
                          <a:latin typeface="Times New Roman" pitchFamily="18" charset="0"/>
                          <a:cs typeface="Times New Roman" pitchFamily="18" charset="0"/>
                        </a:rPr>
                        <a:t>Dự</a:t>
                      </a:r>
                      <a:r>
                        <a:rPr lang="en-US" sz="2800" baseline="0" smtClean="0">
                          <a:latin typeface="Times New Roman" pitchFamily="18" charset="0"/>
                          <a:cs typeface="Times New Roman" pitchFamily="18" charset="0"/>
                        </a:rPr>
                        <a:t> đoán</a:t>
                      </a:r>
                      <a:endParaRPr lang="en-US" sz="2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800" smtClean="0">
                          <a:latin typeface="Times New Roman" pitchFamily="18" charset="0"/>
                          <a:cs typeface="Times New Roman" pitchFamily="18" charset="0"/>
                        </a:rPr>
                        <a:t>Tiến</a:t>
                      </a:r>
                      <a:r>
                        <a:rPr lang="en-US" sz="2800" baseline="0" smtClean="0">
                          <a:latin typeface="Times New Roman" pitchFamily="18" charset="0"/>
                          <a:cs typeface="Times New Roman" pitchFamily="18" charset="0"/>
                        </a:rPr>
                        <a:t> hành</a:t>
                      </a:r>
                      <a:endParaRPr lang="en-US" sz="2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800" smtClean="0">
                          <a:latin typeface="Times New Roman" pitchFamily="18" charset="0"/>
                          <a:cs typeface="Times New Roman" pitchFamily="18" charset="0"/>
                        </a:rPr>
                        <a:t>Kết</a:t>
                      </a:r>
                      <a:r>
                        <a:rPr lang="en-US" sz="2800" baseline="0" smtClean="0">
                          <a:latin typeface="Times New Roman" pitchFamily="18" charset="0"/>
                          <a:cs typeface="Times New Roman" pitchFamily="18" charset="0"/>
                        </a:rPr>
                        <a:t> quả</a:t>
                      </a:r>
                      <a:endParaRPr lang="en-US" sz="2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573780">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61917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3NTV VTC16 Sản Xuất Thủy Tinh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415009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1" y="3543300"/>
            <a:ext cx="3886200" cy="3124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543300"/>
            <a:ext cx="3962401" cy="3124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28600"/>
            <a:ext cx="7772400" cy="2819400"/>
          </a:xfrm>
          <a:prstGeom prst="rect">
            <a:avLst/>
          </a:prstGeom>
        </p:spPr>
      </p:pic>
    </p:spTree>
    <p:extLst>
      <p:ext uri="{BB962C8B-B14F-4D97-AF65-F5344CB8AC3E}">
        <p14:creationId xmlns:p14="http://schemas.microsoft.com/office/powerpoint/2010/main" val="3483787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727" y="1536700"/>
            <a:ext cx="3810000" cy="3187700"/>
          </a:xfrm>
          <a:prstGeom prst="rect">
            <a:avLst/>
          </a:prstGeom>
        </p:spPr>
      </p:pic>
      <p:sp>
        <p:nvSpPr>
          <p:cNvPr id="4" name="Rectangle 3"/>
          <p:cNvSpPr/>
          <p:nvPr/>
        </p:nvSpPr>
        <p:spPr>
          <a:xfrm>
            <a:off x="484909" y="1295400"/>
            <a:ext cx="3657600" cy="3657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itchFamily="18" charset="0"/>
                <a:cs typeface="Times New Roman" pitchFamily="18" charset="0"/>
              </a:rPr>
              <a:t>Là sự biến đổi lí học. </a:t>
            </a:r>
          </a:p>
          <a:p>
            <a:pPr algn="ctr"/>
            <a:r>
              <a:rPr lang="en-US" sz="2800" smtClean="0">
                <a:solidFill>
                  <a:schemeClr val="tx1"/>
                </a:solidFill>
                <a:latin typeface="Times New Roman" pitchFamily="18" charset="0"/>
                <a:cs typeface="Times New Roman" pitchFamily="18" charset="0"/>
              </a:rPr>
              <a:t>Vì ở thể rắn hay lỏng thì thủy tinh vẫn trong suốt, không bị gỉ, không cháy, không hút ẩm, không bị axit ăn mòn.</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80126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169349498"/>
              </p:ext>
            </p:extLst>
          </p:nvPr>
        </p:nvGraphicFramePr>
        <p:xfrm>
          <a:off x="34636" y="-76200"/>
          <a:ext cx="9109364" cy="7010400"/>
        </p:xfrm>
        <a:graphic>
          <a:graphicData uri="http://schemas.openxmlformats.org/drawingml/2006/table">
            <a:tbl>
              <a:tblPr firstRow="1" bandRow="1">
                <a:tableStyleId>{B301B821-A1FF-4177-AEE7-76D212191A09}</a:tableStyleId>
              </a:tblPr>
              <a:tblGrid>
                <a:gridCol w="879764"/>
                <a:gridCol w="2286000"/>
                <a:gridCol w="838200"/>
                <a:gridCol w="5105400"/>
              </a:tblGrid>
              <a:tr h="533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900" b="1" i="1" smtClean="0">
                          <a:latin typeface="Times New Roman" pitchFamily="18" charset="0"/>
                          <a:cs typeface="Times New Roman" pitchFamily="18" charset="0"/>
                        </a:rPr>
                        <a:t>Hình</a:t>
                      </a:r>
                      <a:endParaRPr lang="en-US" altLang="en-US" sz="1900" b="1" smtClean="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900" b="1" i="1" smtClean="0">
                          <a:latin typeface="Times New Roman" pitchFamily="18" charset="0"/>
                          <a:cs typeface="Times New Roman" pitchFamily="18" charset="0"/>
                        </a:rPr>
                        <a:t>Nội dung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900" b="1" i="1" smtClean="0">
                          <a:latin typeface="Times New Roman" pitchFamily="18" charset="0"/>
                          <a:cs typeface="Times New Roman" pitchFamily="18" charset="0"/>
                        </a:rPr>
                        <a:t>từng hình</a:t>
                      </a:r>
                      <a:endParaRPr lang="en-US" altLang="en-US" sz="1900" b="1" smtClean="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900" b="1" i="1" smtClean="0">
                          <a:latin typeface="Times New Roman" pitchFamily="18" charset="0"/>
                          <a:cs typeface="Times New Roman" pitchFamily="18" charset="0"/>
                        </a:rPr>
                        <a:t>Biến đổi</a:t>
                      </a:r>
                      <a:endParaRPr lang="en-US" altLang="en-US" sz="1900" b="1" smtClean="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900" b="1" i="1" smtClean="0">
                          <a:latin typeface="Times New Roman" pitchFamily="18" charset="0"/>
                          <a:cs typeface="Times New Roman" pitchFamily="18" charset="0"/>
                        </a:rPr>
                        <a:t>Giải thích</a:t>
                      </a:r>
                      <a:endParaRPr kumimoji="0" lang="vi-VN" sz="1900" b="1" i="0" u="none" strike="noStrike" cap="none" normalizeH="0" baseline="0" smtClean="0">
                        <a:ln>
                          <a:noFill/>
                        </a:ln>
                        <a:solidFill>
                          <a:schemeClr val="tx1"/>
                        </a:solidFill>
                        <a:effectLst/>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r h="624840">
                <a:tc>
                  <a:txBody>
                    <a:bodyPr/>
                    <a:lstStyle/>
                    <a:p>
                      <a:pPr algn="ctr"/>
                      <a:r>
                        <a:rPr lang="en-US" sz="1900" smtClean="0">
                          <a:latin typeface="Times New Roman" pitchFamily="18" charset="0"/>
                          <a:cs typeface="Times New Roman" pitchFamily="18" charset="0"/>
                        </a:rPr>
                        <a:t>2</a:t>
                      </a:r>
                      <a:endParaRPr lang="en-US" sz="190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en-US" sz="1900" smtClean="0">
                          <a:latin typeface="Times New Roman" pitchFamily="18" charset="0"/>
                          <a:cs typeface="Times New Roman" pitchFamily="18" charset="0"/>
                        </a:rPr>
                        <a:t>Cho vôi sống </a:t>
                      </a:r>
                    </a:p>
                    <a:p>
                      <a:pPr algn="l"/>
                      <a:r>
                        <a:rPr lang="en-US" altLang="en-US" sz="1900" smtClean="0">
                          <a:latin typeface="Times New Roman" pitchFamily="18" charset="0"/>
                          <a:cs typeface="Times New Roman" pitchFamily="18" charset="0"/>
                        </a:rPr>
                        <a:t>vào nước</a:t>
                      </a:r>
                    </a:p>
                    <a:p>
                      <a:endParaRPr lang="en-US" sz="19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900" smtClean="0">
                          <a:latin typeface="Times New Roman" pitchFamily="18" charset="0"/>
                          <a:cs typeface="Times New Roman" pitchFamily="18" charset="0"/>
                        </a:rPr>
                        <a:t>Hóa</a:t>
                      </a:r>
                      <a:r>
                        <a:rPr lang="en-US" sz="1900" baseline="0" smtClean="0">
                          <a:latin typeface="Times New Roman" pitchFamily="18" charset="0"/>
                          <a:cs typeface="Times New Roman" pitchFamily="18" charset="0"/>
                        </a:rPr>
                        <a:t> học</a:t>
                      </a:r>
                      <a:endParaRPr lang="en-US" sz="19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900" smtClean="0">
                          <a:latin typeface="Times New Roman" pitchFamily="18" charset="0"/>
                          <a:cs typeface="Times New Roman" pitchFamily="18" charset="0"/>
                        </a:rPr>
                        <a:t>Vôi sống khi thả vào nước đã không giữ lại được tính chất của nó nữa, nó đã bị biến đổi thành vôi tôi dẻo quánh, kèm theo sự toả nhiệt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926">
                <a:tc>
                  <a:txBody>
                    <a:bodyPr/>
                    <a:lstStyle/>
                    <a:p>
                      <a:pPr algn="ctr"/>
                      <a:r>
                        <a:rPr lang="en-US" sz="1900" smtClean="0">
                          <a:latin typeface="Times New Roman" pitchFamily="18" charset="0"/>
                          <a:cs typeface="Times New Roman" pitchFamily="18" charset="0"/>
                        </a:rPr>
                        <a:t>3</a:t>
                      </a:r>
                      <a:endParaRPr lang="en-US" sz="190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900" smtClean="0">
                          <a:latin typeface="Times New Roman" pitchFamily="18" charset="0"/>
                          <a:cs typeface="Times New Roman" pitchFamily="18" charset="0"/>
                        </a:rPr>
                        <a:t>Xé giấy thành những mảnh vụn.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900" smtClean="0">
                          <a:latin typeface="Times New Roman" pitchFamily="18" charset="0"/>
                          <a:cs typeface="Times New Roman" pitchFamily="18" charset="0"/>
                        </a:rPr>
                        <a:t>Lí</a:t>
                      </a:r>
                      <a:r>
                        <a:rPr lang="en-US" sz="1900" baseline="0" smtClean="0">
                          <a:latin typeface="Times New Roman" pitchFamily="18" charset="0"/>
                          <a:cs typeface="Times New Roman" pitchFamily="18" charset="0"/>
                        </a:rPr>
                        <a:t> học</a:t>
                      </a:r>
                      <a:endParaRPr lang="en-US" sz="19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900" smtClean="0">
                          <a:latin typeface="Times New Roman" pitchFamily="18" charset="0"/>
                          <a:cs typeface="Times New Roman" pitchFamily="18" charset="0"/>
                        </a:rPr>
                        <a:t>Giấy bị xé vụn nhưng vẫn giữ nguyên tính chất của nó, không bị biến đổi thành chất khác.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7166">
                <a:tc>
                  <a:txBody>
                    <a:bodyPr/>
                    <a:lstStyle/>
                    <a:p>
                      <a:pPr algn="ctr"/>
                      <a:r>
                        <a:rPr lang="en-US" sz="1900" smtClean="0">
                          <a:latin typeface="Times New Roman" pitchFamily="18" charset="0"/>
                          <a:cs typeface="Times New Roman" pitchFamily="18" charset="0"/>
                        </a:rPr>
                        <a:t>4</a:t>
                      </a:r>
                      <a:endParaRPr lang="en-US" sz="190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900" smtClean="0">
                          <a:latin typeface="Times New Roman" pitchFamily="18" charset="0"/>
                          <a:cs typeface="Times New Roman" pitchFamily="18" charset="0"/>
                        </a:rPr>
                        <a:t>Xi măng trộn cát</a:t>
                      </a:r>
                      <a:endParaRPr lang="en-US" sz="19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900" smtClean="0">
                          <a:latin typeface="Times New Roman" pitchFamily="18" charset="0"/>
                          <a:cs typeface="Times New Roman" pitchFamily="18" charset="0"/>
                        </a:rPr>
                        <a:t>Lí</a:t>
                      </a:r>
                      <a:r>
                        <a:rPr lang="en-US" sz="1900" baseline="0" smtClean="0">
                          <a:latin typeface="Times New Roman" pitchFamily="18" charset="0"/>
                          <a:cs typeface="Times New Roman" pitchFamily="18" charset="0"/>
                        </a:rPr>
                        <a:t> học</a:t>
                      </a:r>
                      <a:endParaRPr lang="en-US" sz="19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900" smtClean="0">
                          <a:latin typeface="Times New Roman" pitchFamily="18" charset="0"/>
                          <a:cs typeface="Times New Roman" pitchFamily="18" charset="0"/>
                        </a:rPr>
                        <a:t>Xi măng trộn cát tạo thành hỗn hợp xi măng cát, tính chất của cát và tính chất của xi măng vẫn giữ nguyên không đổi.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19052">
                <a:tc>
                  <a:txBody>
                    <a:bodyPr/>
                    <a:lstStyle/>
                    <a:p>
                      <a:pPr algn="ctr"/>
                      <a:r>
                        <a:rPr lang="en-US" sz="1900" smtClean="0">
                          <a:latin typeface="Times New Roman" pitchFamily="18" charset="0"/>
                          <a:cs typeface="Times New Roman" pitchFamily="18" charset="0"/>
                        </a:rPr>
                        <a:t>5</a:t>
                      </a:r>
                      <a:endParaRPr lang="en-US" sz="190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en-US" sz="1900" smtClean="0">
                          <a:latin typeface="Times New Roman" pitchFamily="18" charset="0"/>
                          <a:cs typeface="Times New Roman" pitchFamily="18" charset="0"/>
                        </a:rPr>
                        <a:t>Xi măng trộn cát </a:t>
                      </a:r>
                    </a:p>
                    <a:p>
                      <a:pPr algn="l"/>
                      <a:r>
                        <a:rPr lang="en-US" altLang="en-US" sz="1900" smtClean="0">
                          <a:latin typeface="Times New Roman" pitchFamily="18" charset="0"/>
                          <a:cs typeface="Times New Roman" pitchFamily="18" charset="0"/>
                        </a:rPr>
                        <a:t>và nước</a:t>
                      </a:r>
                    </a:p>
                    <a:p>
                      <a:endParaRPr lang="en-US" sz="19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900" smtClean="0">
                          <a:latin typeface="Times New Roman" pitchFamily="18" charset="0"/>
                          <a:cs typeface="Times New Roman" pitchFamily="18" charset="0"/>
                        </a:rPr>
                        <a:t>Hóa</a:t>
                      </a:r>
                      <a:r>
                        <a:rPr lang="en-US" sz="1900" baseline="0" smtClean="0">
                          <a:latin typeface="Times New Roman" pitchFamily="18" charset="0"/>
                          <a:cs typeface="Times New Roman" pitchFamily="18" charset="0"/>
                        </a:rPr>
                        <a:t> học</a:t>
                      </a:r>
                      <a:endParaRPr lang="en-US" sz="19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900" smtClean="0">
                          <a:latin typeface="Times New Roman" pitchFamily="18" charset="0"/>
                          <a:cs typeface="Times New Roman" pitchFamily="18" charset="0"/>
                        </a:rPr>
                        <a:t>Xi măng trộn cát và nước sẽ tạo thành một hợp chất mới được gọi là vữa xi măng. Tính chất của vữa xi măng hoàn toàn khác với tính chất của 3 chất tạo thành nó là cát, xi măng và 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9972">
                <a:tc>
                  <a:txBody>
                    <a:bodyPr/>
                    <a:lstStyle/>
                    <a:p>
                      <a:pPr algn="ctr"/>
                      <a:r>
                        <a:rPr lang="en-US" sz="1900" smtClean="0">
                          <a:latin typeface="Times New Roman" pitchFamily="18" charset="0"/>
                          <a:cs typeface="Times New Roman" pitchFamily="18" charset="0"/>
                        </a:rPr>
                        <a:t>6</a:t>
                      </a:r>
                      <a:endParaRPr lang="en-US" sz="190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Pct val="75000"/>
                        <a:buFontTx/>
                        <a:buNone/>
                        <a:tabLst/>
                        <a:defRPr/>
                      </a:pPr>
                      <a:r>
                        <a:rPr lang="en-US" altLang="en-US" sz="1900" smtClean="0">
                          <a:latin typeface="Times New Roman" pitchFamily="18" charset="0"/>
                          <a:cs typeface="Times New Roman" pitchFamily="18" charset="0"/>
                        </a:rPr>
                        <a:t>Đinh mới để lâu ngày thành đinh gỉ.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900" smtClean="0">
                          <a:latin typeface="Times New Roman" pitchFamily="18" charset="0"/>
                          <a:cs typeface="Times New Roman" pitchFamily="18" charset="0"/>
                        </a:rPr>
                        <a:t>Hóa</a:t>
                      </a:r>
                      <a:r>
                        <a:rPr lang="en-US" sz="1900" baseline="0" smtClean="0">
                          <a:latin typeface="Times New Roman" pitchFamily="18" charset="0"/>
                          <a:cs typeface="Times New Roman" pitchFamily="18" charset="0"/>
                        </a:rPr>
                        <a:t> học</a:t>
                      </a:r>
                      <a:endParaRPr lang="en-US" sz="19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900" smtClean="0">
                          <a:latin typeface="Times New Roman" pitchFamily="18" charset="0"/>
                          <a:cs typeface="Times New Roman" pitchFamily="18" charset="0"/>
                        </a:rPr>
                        <a:t>Dưới tác dụng của hơi nước trong không khí, chiếc đinh bị gỉ. Tính chất của đinh gỉ khác hẳn tính chất của đinh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79714">
                <a:tc>
                  <a:txBody>
                    <a:bodyPr/>
                    <a:lstStyle/>
                    <a:p>
                      <a:pPr algn="ctr"/>
                      <a:r>
                        <a:rPr lang="en-US" sz="1900" smtClean="0">
                          <a:latin typeface="Times New Roman" pitchFamily="18" charset="0"/>
                          <a:cs typeface="Times New Roman" pitchFamily="18" charset="0"/>
                        </a:rPr>
                        <a:t>7</a:t>
                      </a:r>
                      <a:endParaRPr lang="en-US" sz="190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900" smtClean="0">
                          <a:latin typeface="Times New Roman" pitchFamily="18" charset="0"/>
                          <a:cs typeface="Times New Roman" pitchFamily="18" charset="0"/>
                        </a:rPr>
                        <a:t>Thuỷ tinh ở thể lỏng sau khi được thổi thành các chai, lọ, để nguội trở thành thuỷ tinh ở thể rắn.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900" smtClean="0">
                          <a:latin typeface="Times New Roman" pitchFamily="18" charset="0"/>
                          <a:cs typeface="Times New Roman" pitchFamily="18" charset="0"/>
                        </a:rPr>
                        <a:t>Lí</a:t>
                      </a:r>
                      <a:r>
                        <a:rPr lang="en-US" sz="1900" baseline="0" smtClean="0">
                          <a:latin typeface="Times New Roman" pitchFamily="18" charset="0"/>
                          <a:cs typeface="Times New Roman" pitchFamily="18" charset="0"/>
                        </a:rPr>
                        <a:t> học</a:t>
                      </a:r>
                      <a:endParaRPr lang="en-US" sz="19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900" smtClean="0">
                          <a:latin typeface="Times New Roman" pitchFamily="18" charset="0"/>
                          <a:cs typeface="Times New Roman" pitchFamily="18" charset="0"/>
                        </a:rPr>
                        <a:t>Dù ở thể rắn hay thể lỏng, tính chất của thuỷ tinh vẫn không thay đổi.</a:t>
                      </a:r>
                    </a:p>
                    <a:p>
                      <a:endParaRPr lang="en-US" sz="19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627832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3976688"/>
            <a:ext cx="4535488" cy="14303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2806700"/>
            <a:ext cx="4051300" cy="1644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5913" y="1458913"/>
            <a:ext cx="3243262" cy="1077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7138" y="1430338"/>
            <a:ext cx="3270250" cy="19700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30438"/>
            <a:ext cx="2963863" cy="179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2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57200" y="2514600"/>
            <a:ext cx="8305800" cy="3505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itchFamily="2" charset="2"/>
              <a:buChar char="Ø"/>
            </a:pPr>
            <a:r>
              <a:rPr lang="en-US" sz="3200" b="1" smtClean="0">
                <a:solidFill>
                  <a:schemeClr val="tx1"/>
                </a:solidFill>
                <a:latin typeface="Times New Roman" pitchFamily="18" charset="0"/>
                <a:cs typeface="Times New Roman" pitchFamily="18" charset="0"/>
              </a:rPr>
              <a:t>	Lấy 1 tăm chấm vào 1 bát giấm rồi viết lên giấy, khi khô lại ta không thấy có chữ, nhưng đem hơ gần ngọn lửa ta lại thấy chữ nổi lên</a:t>
            </a:r>
            <a:r>
              <a:rPr lang="en-US" sz="3200" b="1">
                <a:solidFill>
                  <a:schemeClr val="tx1"/>
                </a:solidFill>
                <a:latin typeface="Times New Roman" pitchFamily="18" charset="0"/>
                <a:cs typeface="Times New Roman" pitchFamily="18" charset="0"/>
              </a:rPr>
              <a:t>.</a:t>
            </a:r>
            <a:endParaRPr lang="en-US" sz="3200" b="1" smtClean="0">
              <a:solidFill>
                <a:schemeClr val="tx1"/>
              </a:solidFill>
              <a:latin typeface="Times New Roman" pitchFamily="18" charset="0"/>
              <a:cs typeface="Times New Roman" pitchFamily="18" charset="0"/>
            </a:endParaRPr>
          </a:p>
          <a:p>
            <a:pPr marL="457200" indent="-457200" algn="just">
              <a:buFont typeface="Wingdings" pitchFamily="2" charset="2"/>
              <a:buChar char="Ø"/>
            </a:pPr>
            <a:r>
              <a:rPr lang="en-US" sz="3200" b="1" smtClean="0">
                <a:solidFill>
                  <a:schemeClr val="tx1"/>
                </a:solidFill>
                <a:latin typeface="Times New Roman" pitchFamily="18" charset="0"/>
                <a:cs typeface="Times New Roman" pitchFamily="18" charset="0"/>
              </a:rPr>
              <a:t>	Nhiệt độ có vai trò như trế nào trong sự biến đổi hóa học?</a:t>
            </a:r>
            <a:endParaRPr lang="en-US" sz="3200"/>
          </a:p>
        </p:txBody>
      </p:sp>
    </p:spTree>
    <p:extLst>
      <p:ext uri="{BB962C8B-B14F-4D97-AF65-F5344CB8AC3E}">
        <p14:creationId xmlns:p14="http://schemas.microsoft.com/office/powerpoint/2010/main" val="33059240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504027"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4261098"/>
            <a:ext cx="1813564" cy="259690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200" y="3465287"/>
            <a:ext cx="1813564" cy="259690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4261098"/>
            <a:ext cx="1813564" cy="259690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499923"/>
            <a:ext cx="1813564" cy="259690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0436" y="4261098"/>
            <a:ext cx="1813564" cy="259690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01" y="2895600"/>
            <a:ext cx="9677301" cy="6858000"/>
          </a:xfrm>
          <a:prstGeom prst="rect">
            <a:avLst/>
          </a:prstGeom>
        </p:spPr>
      </p:pic>
      <p:sp>
        <p:nvSpPr>
          <p:cNvPr id="14" name="TextBox 13"/>
          <p:cNvSpPr txBox="1"/>
          <p:nvPr/>
        </p:nvSpPr>
        <p:spPr>
          <a:xfrm rot="227037">
            <a:off x="0" y="0"/>
            <a:ext cx="9144000" cy="7696200"/>
          </a:xfrm>
          <a:prstGeom prst="rect">
            <a:avLst/>
          </a:prstGeom>
          <a:noFill/>
        </p:spPr>
        <p:txBody>
          <a:bodyPr wrap="square" rtlCol="0">
            <a:prstTxWarp prst="textArchUpPour">
              <a:avLst>
                <a:gd name="adj1" fmla="val 10675045"/>
                <a:gd name="adj2" fmla="val 6671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Xin chân thành cảm ơn quý thầy cô đã lắng nghe !</a:t>
            </a:r>
            <a:endParaRPr lang="en-US" sz="2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5" name="TextBox 14"/>
          <p:cNvSpPr txBox="1"/>
          <p:nvPr/>
        </p:nvSpPr>
        <p:spPr>
          <a:xfrm>
            <a:off x="1676400" y="2356991"/>
            <a:ext cx="5532118" cy="1077218"/>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CHÚC CÁC EM HỌC SINH CHĂM NGOAN, HỌC GIỎI !</a:t>
            </a:r>
            <a:endParaRPr lang="en-US" sz="32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054239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52400"/>
            <a:ext cx="10287000" cy="6781800"/>
          </a:xfrm>
          <a:prstGeom prst="rect">
            <a:avLst/>
          </a:prstGeom>
        </p:spPr>
      </p:pic>
      <p:sp>
        <p:nvSpPr>
          <p:cNvPr id="3" name="Rounded Rectangle 2">
            <a:hlinkClick r:id="rId3" action="ppaction://hlinksldjump"/>
          </p:cNvPr>
          <p:cNvSpPr/>
          <p:nvPr/>
        </p:nvSpPr>
        <p:spPr>
          <a:xfrm>
            <a:off x="1524000" y="1600200"/>
            <a:ext cx="6172200" cy="1600200"/>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smtClean="0">
                <a:solidFill>
                  <a:srgbClr val="FFFF00"/>
                </a:solidFill>
                <a:latin typeface="Times New Roman" pitchFamily="18" charset="0"/>
                <a:cs typeface="Times New Roman" pitchFamily="18" charset="0"/>
              </a:rPr>
              <a:t>Trò</a:t>
            </a:r>
            <a:r>
              <a:rPr lang="en-US" sz="5400" b="1" smtClean="0">
                <a:solidFill>
                  <a:srgbClr val="FFFF00"/>
                </a:solidFill>
                <a:latin typeface="Times New Roman" pitchFamily="18" charset="0"/>
                <a:cs typeface="Times New Roman" pitchFamily="18" charset="0"/>
              </a:rPr>
              <a:t> chơi: ĐI CÂU</a:t>
            </a:r>
            <a:endParaRPr lang="en-US" sz="5400" b="1">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131593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5" name="TextBox 4">
            <a:hlinkClick r:id="rId4" action="ppaction://hlinksldjump"/>
          </p:cNvPr>
          <p:cNvSpPr txBox="1"/>
          <p:nvPr/>
        </p:nvSpPr>
        <p:spPr>
          <a:xfrm>
            <a:off x="4381500" y="533400"/>
            <a:ext cx="3810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1</a:t>
            </a:r>
            <a:endParaRPr lang="en-US" sz="2800" b="1">
              <a:latin typeface="Times New Roman" pitchFamily="18" charset="0"/>
              <a:cs typeface="Times New Roman" pitchFamily="18" charset="0"/>
            </a:endParaRPr>
          </a:p>
        </p:txBody>
      </p:sp>
      <p:sp>
        <p:nvSpPr>
          <p:cNvPr id="6" name="TextBox 5">
            <a:hlinkClick r:id="rId5" action="ppaction://hlinksldjump"/>
          </p:cNvPr>
          <p:cNvSpPr txBox="1"/>
          <p:nvPr/>
        </p:nvSpPr>
        <p:spPr>
          <a:xfrm>
            <a:off x="2133600" y="2833465"/>
            <a:ext cx="3810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2</a:t>
            </a:r>
            <a:endParaRPr lang="en-US" sz="2800" b="1">
              <a:latin typeface="Times New Roman" pitchFamily="18" charset="0"/>
              <a:cs typeface="Times New Roman" pitchFamily="18" charset="0"/>
            </a:endParaRPr>
          </a:p>
        </p:txBody>
      </p:sp>
      <p:sp>
        <p:nvSpPr>
          <p:cNvPr id="7" name="TextBox 6">
            <a:hlinkClick r:id="rId6" action="ppaction://hlinksldjump"/>
          </p:cNvPr>
          <p:cNvSpPr txBox="1"/>
          <p:nvPr/>
        </p:nvSpPr>
        <p:spPr>
          <a:xfrm>
            <a:off x="5867400" y="2819400"/>
            <a:ext cx="3810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3</a:t>
            </a:r>
            <a:endParaRPr lang="en-US" sz="2800" b="1">
              <a:latin typeface="Times New Roman" pitchFamily="18" charset="0"/>
              <a:cs typeface="Times New Roman" pitchFamily="18" charset="0"/>
            </a:endParaRPr>
          </a:p>
        </p:txBody>
      </p:sp>
      <p:sp>
        <p:nvSpPr>
          <p:cNvPr id="8" name="TextBox 7">
            <a:hlinkClick r:id="rId7" action="ppaction://hlinksldjump"/>
          </p:cNvPr>
          <p:cNvSpPr txBox="1"/>
          <p:nvPr/>
        </p:nvSpPr>
        <p:spPr>
          <a:xfrm>
            <a:off x="381000" y="3886200"/>
            <a:ext cx="3810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4</a:t>
            </a:r>
            <a:endParaRPr lang="en-US" sz="2800" b="1">
              <a:latin typeface="Times New Roman" pitchFamily="18" charset="0"/>
              <a:cs typeface="Times New Roman" pitchFamily="18" charset="0"/>
            </a:endParaRPr>
          </a:p>
        </p:txBody>
      </p:sp>
      <p:sp>
        <p:nvSpPr>
          <p:cNvPr id="9" name="TextBox 8">
            <a:hlinkClick r:id="rId8" action="ppaction://hlinksldjump"/>
          </p:cNvPr>
          <p:cNvSpPr txBox="1"/>
          <p:nvPr/>
        </p:nvSpPr>
        <p:spPr>
          <a:xfrm>
            <a:off x="4353791" y="4151485"/>
            <a:ext cx="3810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5</a:t>
            </a:r>
            <a:endParaRPr lang="en-US" sz="2800" b="1">
              <a:latin typeface="Times New Roman" pitchFamily="18" charset="0"/>
              <a:cs typeface="Times New Roman" pitchFamily="18" charset="0"/>
            </a:endParaRPr>
          </a:p>
        </p:txBody>
      </p:sp>
      <p:sp>
        <p:nvSpPr>
          <p:cNvPr id="10" name="TextBox 9">
            <a:hlinkClick r:id="rId9" action="ppaction://hlinksldjump"/>
          </p:cNvPr>
          <p:cNvSpPr txBox="1"/>
          <p:nvPr/>
        </p:nvSpPr>
        <p:spPr>
          <a:xfrm>
            <a:off x="7848600" y="3743980"/>
            <a:ext cx="3810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6</a:t>
            </a:r>
            <a:endParaRPr lang="en-US" sz="2800" b="1">
              <a:latin typeface="Times New Roman" pitchFamily="18" charset="0"/>
              <a:cs typeface="Times New Roman" pitchFamily="18" charset="0"/>
            </a:endParaRPr>
          </a:p>
        </p:txBody>
      </p:sp>
      <p:sp>
        <p:nvSpPr>
          <p:cNvPr id="11" name="TextBox 10">
            <a:hlinkClick r:id="rId2" action="ppaction://hlinksldjump"/>
          </p:cNvPr>
          <p:cNvSpPr txBox="1"/>
          <p:nvPr/>
        </p:nvSpPr>
        <p:spPr>
          <a:xfrm>
            <a:off x="7658100" y="5869629"/>
            <a:ext cx="3810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7</a:t>
            </a:r>
            <a:endParaRPr lang="en-US" sz="2800" b="1">
              <a:latin typeface="Times New Roman" pitchFamily="18" charset="0"/>
              <a:cs typeface="Times New Roman" pitchFamily="18" charset="0"/>
            </a:endParaRPr>
          </a:p>
        </p:txBody>
      </p:sp>
      <p:sp>
        <p:nvSpPr>
          <p:cNvPr id="3" name="Left Arrow 2">
            <a:hlinkClick r:id="rId10" action="ppaction://hlinksldjump"/>
          </p:cNvPr>
          <p:cNvSpPr/>
          <p:nvPr/>
        </p:nvSpPr>
        <p:spPr>
          <a:xfrm>
            <a:off x="8610600" y="6334780"/>
            <a:ext cx="533400" cy="523220"/>
          </a:xfrm>
          <a:prstGeom prst="lef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686800" y="4413095"/>
            <a:ext cx="190500" cy="235105"/>
          </a:xfrm>
          <a:prstGeom prst="ellipse">
            <a:avLst/>
          </a:prstGeom>
          <a:solidFill>
            <a:srgbClr val="90E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0" y="6084667"/>
            <a:ext cx="907570" cy="795010"/>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4500" y="5986790"/>
            <a:ext cx="1219200" cy="1219200"/>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8000" y="6152313"/>
            <a:ext cx="871671" cy="752862"/>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49388" y="6061382"/>
            <a:ext cx="907570" cy="795010"/>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3391" y="5986790"/>
            <a:ext cx="1219200" cy="1219200"/>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57900" y="6131239"/>
            <a:ext cx="871671" cy="752862"/>
          </a:xfrm>
          <a:prstGeom prst="rect">
            <a:avLst/>
          </a:prstGeom>
        </p:spPr>
      </p:pic>
    </p:spTree>
    <p:extLst>
      <p:ext uri="{BB962C8B-B14F-4D97-AF65-F5344CB8AC3E}">
        <p14:creationId xmlns:p14="http://schemas.microsoft.com/office/powerpoint/2010/main" val="3440988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5" grpId="0"/>
      <p:bldP spid="6" grpId="0"/>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3"/>
          <p:cNvSpPr txBox="1">
            <a:spLocks/>
          </p:cNvSpPr>
          <p:nvPr/>
        </p:nvSpPr>
        <p:spPr>
          <a:xfrm>
            <a:off x="457200" y="2286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smtClean="0">
                <a:latin typeface="Times New Roman" pitchFamily="18" charset="0"/>
                <a:cs typeface="Times New Roman" pitchFamily="18" charset="0"/>
              </a:rPr>
              <a:t>ÔN BÀI CŨ</a:t>
            </a:r>
            <a:endParaRPr lang="en-US" sz="6600" b="1">
              <a:latin typeface="Times New Roman" pitchFamily="18" charset="0"/>
              <a:cs typeface="Times New Roman" pitchFamily="18" charset="0"/>
            </a:endParaRPr>
          </a:p>
        </p:txBody>
      </p:sp>
    </p:spTree>
    <p:extLst>
      <p:ext uri="{BB962C8B-B14F-4D97-AF65-F5344CB8AC3E}">
        <p14:creationId xmlns:p14="http://schemas.microsoft.com/office/powerpoint/2010/main" val="3329869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3855" y="180181"/>
            <a:ext cx="9144000" cy="6906419"/>
          </a:xfrm>
          <a:prstGeom prst="rect">
            <a:avLst/>
          </a:prstGeom>
        </p:spPr>
      </p:pic>
      <p:sp>
        <p:nvSpPr>
          <p:cNvPr id="3" name="Rounded Rectangle 2"/>
          <p:cNvSpPr/>
          <p:nvPr/>
        </p:nvSpPr>
        <p:spPr>
          <a:xfrm>
            <a:off x="2819400" y="609600"/>
            <a:ext cx="5638800" cy="12954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itchFamily="18" charset="0"/>
                <a:cs typeface="Times New Roman" pitchFamily="18" charset="0"/>
              </a:rPr>
              <a:t>Sự biến đổi hóa học là: </a:t>
            </a:r>
            <a:endParaRPr lang="en-US" sz="3200" b="1">
              <a:solidFill>
                <a:schemeClr val="tx1"/>
              </a:solidFill>
              <a:latin typeface="Times New Roman" pitchFamily="18" charset="0"/>
              <a:cs typeface="Times New Roman" pitchFamily="18" charset="0"/>
            </a:endParaRPr>
          </a:p>
        </p:txBody>
      </p:sp>
      <p:sp>
        <p:nvSpPr>
          <p:cNvPr id="5" name="Rectangle 4"/>
          <p:cNvSpPr/>
          <p:nvPr/>
        </p:nvSpPr>
        <p:spPr>
          <a:xfrm>
            <a:off x="1295400" y="3505200"/>
            <a:ext cx="6767945" cy="1143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itchFamily="18" charset="0"/>
                <a:cs typeface="Times New Roman" pitchFamily="18" charset="0"/>
              </a:rPr>
              <a:t>Sự </a:t>
            </a:r>
            <a:r>
              <a:rPr lang="en-US" sz="3200">
                <a:solidFill>
                  <a:schemeClr val="tx1"/>
                </a:solidFill>
                <a:latin typeface="Times New Roman" pitchFamily="18" charset="0"/>
                <a:cs typeface="Times New Roman" pitchFamily="18" charset="0"/>
              </a:rPr>
              <a:t>biến </a:t>
            </a:r>
            <a:r>
              <a:rPr lang="en-US" sz="3200" smtClean="0">
                <a:solidFill>
                  <a:schemeClr val="tx1"/>
                </a:solidFill>
                <a:latin typeface="Times New Roman" pitchFamily="18" charset="0"/>
                <a:cs typeface="Times New Roman" pitchFamily="18" charset="0"/>
              </a:rPr>
              <a:t>đổi từ chất này thành chất khác. </a:t>
            </a:r>
            <a:endParaRPr lang="en-US" sz="3200">
              <a:solidFill>
                <a:schemeClr val="tx1"/>
              </a:solidFill>
              <a:latin typeface="Times New Roman" pitchFamily="18" charset="0"/>
              <a:cs typeface="Times New Roman"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80109"/>
            <a:ext cx="2362200" cy="2791619"/>
          </a:xfrm>
          <a:prstGeom prst="rect">
            <a:avLst/>
          </a:prstGeom>
        </p:spPr>
      </p:pic>
      <p:sp>
        <p:nvSpPr>
          <p:cNvPr id="6" name="Left Arrow 5">
            <a:hlinkClick r:id="rId4" action="ppaction://hlinksldjump"/>
          </p:cNvPr>
          <p:cNvSpPr/>
          <p:nvPr/>
        </p:nvSpPr>
        <p:spPr>
          <a:xfrm>
            <a:off x="7924800" y="6172200"/>
            <a:ext cx="838200" cy="685800"/>
          </a:xfrm>
          <a:prstGeom prst="lef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2204" y="1575918"/>
            <a:ext cx="4327301" cy="4267200"/>
          </a:xfrm>
          <a:prstGeom prst="rect">
            <a:avLst/>
          </a:prstGeom>
        </p:spPr>
      </p:pic>
    </p:spTree>
    <p:extLst>
      <p:ext uri="{BB962C8B-B14F-4D97-AF65-F5344CB8AC3E}">
        <p14:creationId xmlns:p14="http://schemas.microsoft.com/office/powerpoint/2010/main" val="282992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180181"/>
            <a:ext cx="9144000" cy="6906419"/>
          </a:xfrm>
          <a:prstGeom prst="rect">
            <a:avLst/>
          </a:prstGeom>
        </p:spPr>
      </p:pic>
      <p:sp>
        <p:nvSpPr>
          <p:cNvPr id="3" name="Rounded Rectangle 2"/>
          <p:cNvSpPr/>
          <p:nvPr/>
        </p:nvSpPr>
        <p:spPr>
          <a:xfrm>
            <a:off x="2514600" y="381000"/>
            <a:ext cx="6340796" cy="236212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itchFamily="2" charset="2"/>
              <a:buChar char="Ø"/>
            </a:pPr>
            <a:r>
              <a:rPr lang="en-US" sz="3200" b="1">
                <a:solidFill>
                  <a:schemeClr val="tx1"/>
                </a:solidFill>
                <a:latin typeface="Times New Roman" pitchFamily="18" charset="0"/>
                <a:cs typeface="Times New Roman" pitchFamily="18" charset="0"/>
              </a:rPr>
              <a:t>Lấy 1 tăm chấm vào 1 bát giấm rồi viết lên giấy, khi khô lại ta không thấy có chữ, nhưng đem hơ gần ngọn lửa ta lại thấy chữ nổi lên.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80109"/>
            <a:ext cx="2362200" cy="2791619"/>
          </a:xfrm>
          <a:prstGeom prst="rect">
            <a:avLst/>
          </a:prstGeom>
        </p:spPr>
      </p:pic>
      <p:sp>
        <p:nvSpPr>
          <p:cNvPr id="5" name="Rectangle 4"/>
          <p:cNvSpPr/>
          <p:nvPr/>
        </p:nvSpPr>
        <p:spPr>
          <a:xfrm>
            <a:off x="1828800" y="3581400"/>
            <a:ext cx="50292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A. Sự biến đổi lí học</a:t>
            </a:r>
            <a:endParaRPr lang="en-US" sz="3200">
              <a:solidFill>
                <a:schemeClr val="tx1"/>
              </a:solidFill>
              <a:latin typeface="Times New Roman" pitchFamily="18" charset="0"/>
              <a:cs typeface="Times New Roman" pitchFamily="18" charset="0"/>
            </a:endParaRPr>
          </a:p>
        </p:txBody>
      </p:sp>
      <p:sp>
        <p:nvSpPr>
          <p:cNvPr id="6" name="Rectangle 5"/>
          <p:cNvSpPr/>
          <p:nvPr/>
        </p:nvSpPr>
        <p:spPr>
          <a:xfrm>
            <a:off x="1828800" y="4572000"/>
            <a:ext cx="50292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B. Sự biến đổi hóa học</a:t>
            </a:r>
            <a:endParaRPr lang="en-US" sz="3200">
              <a:solidFill>
                <a:schemeClr val="tx1"/>
              </a:solidFill>
              <a:latin typeface="Times New Roman" pitchFamily="18" charset="0"/>
              <a:cs typeface="Times New Roman" pitchFamily="18" charset="0"/>
            </a:endParaRPr>
          </a:p>
        </p:txBody>
      </p:sp>
      <p:sp>
        <p:nvSpPr>
          <p:cNvPr id="7" name="Rectangle 6"/>
          <p:cNvSpPr/>
          <p:nvPr/>
        </p:nvSpPr>
        <p:spPr>
          <a:xfrm>
            <a:off x="1828800" y="5562600"/>
            <a:ext cx="50292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C. Là hiện tượng bình thường</a:t>
            </a:r>
            <a:endParaRPr lang="en-US" sz="3200">
              <a:solidFill>
                <a:schemeClr val="tx1"/>
              </a:solidFill>
              <a:latin typeface="Times New Roman" pitchFamily="18" charset="0"/>
              <a:cs typeface="Times New Roman"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204" y="2590800"/>
            <a:ext cx="4327301" cy="4267200"/>
          </a:xfrm>
          <a:prstGeom prst="rect">
            <a:avLst/>
          </a:prstGeom>
        </p:spPr>
      </p:pic>
      <p:sp>
        <p:nvSpPr>
          <p:cNvPr id="10" name="Left Arrow 9">
            <a:hlinkClick r:id="rId5" action="ppaction://hlinksldjump"/>
          </p:cNvPr>
          <p:cNvSpPr/>
          <p:nvPr/>
        </p:nvSpPr>
        <p:spPr>
          <a:xfrm>
            <a:off x="7924800" y="6172200"/>
            <a:ext cx="838200" cy="685800"/>
          </a:xfrm>
          <a:prstGeom prst="lef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31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3855" y="180181"/>
            <a:ext cx="9144000" cy="6906419"/>
          </a:xfrm>
          <a:prstGeom prst="rect">
            <a:avLst/>
          </a:prstGeom>
        </p:spPr>
      </p:pic>
      <p:sp>
        <p:nvSpPr>
          <p:cNvPr id="3" name="Rectangle 2"/>
          <p:cNvSpPr/>
          <p:nvPr/>
        </p:nvSpPr>
        <p:spPr>
          <a:xfrm>
            <a:off x="2755066" y="540759"/>
            <a:ext cx="3693968" cy="1112693"/>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FF00"/>
                </a:solidFill>
                <a:latin typeface="Times New Roman" pitchFamily="18" charset="0"/>
                <a:cs typeface="Times New Roman" pitchFamily="18" charset="0"/>
              </a:rPr>
              <a:t>MAY MẮN</a:t>
            </a:r>
            <a:endParaRPr lang="en-US" sz="4400" b="1">
              <a:solidFill>
                <a:srgbClr val="FFFF00"/>
              </a:solidFill>
              <a:latin typeface="Times New Roman"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57200"/>
            <a:ext cx="1752600" cy="1752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1" y="484909"/>
            <a:ext cx="1752600" cy="1752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73" y="3886200"/>
            <a:ext cx="1752600" cy="17526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182" y="4059382"/>
            <a:ext cx="1752600" cy="1752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2552700"/>
            <a:ext cx="4327301" cy="4267200"/>
          </a:xfrm>
          <a:prstGeom prst="rect">
            <a:avLst/>
          </a:prstGeom>
        </p:spPr>
      </p:pic>
      <p:sp>
        <p:nvSpPr>
          <p:cNvPr id="9" name="Left Arrow 8">
            <a:hlinkClick r:id="rId5" action="ppaction://hlinksldjump"/>
          </p:cNvPr>
          <p:cNvSpPr/>
          <p:nvPr/>
        </p:nvSpPr>
        <p:spPr>
          <a:xfrm>
            <a:off x="7924800" y="6172200"/>
            <a:ext cx="838200" cy="685800"/>
          </a:xfrm>
          <a:prstGeom prst="lef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9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3"/>
                                        </p:tgtEl>
                                      </p:cBhvr>
                                      <p:by x="150000" y="150000"/>
                                    </p:animScale>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3855" y="180181"/>
            <a:ext cx="9144000" cy="6906419"/>
          </a:xfrm>
          <a:prstGeom prst="rect">
            <a:avLst/>
          </a:prstGeom>
        </p:spPr>
      </p:pic>
      <p:sp>
        <p:nvSpPr>
          <p:cNvPr id="3" name="Rounded Rectangle 2"/>
          <p:cNvSpPr/>
          <p:nvPr/>
        </p:nvSpPr>
        <p:spPr>
          <a:xfrm>
            <a:off x="2819400" y="574927"/>
            <a:ext cx="5715000" cy="20574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itchFamily="18" charset="0"/>
                <a:cs typeface="Times New Roman" pitchFamily="18" charset="0"/>
              </a:rPr>
              <a:t>	Đổ nước tranh lên mâm đồng, một thời gian sau thấy mâm đồng bị gỉ  là : </a:t>
            </a:r>
            <a:endParaRPr lang="en-US" sz="3200" b="1">
              <a:solidFill>
                <a:schemeClr val="tx1"/>
              </a:solidFill>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80109"/>
            <a:ext cx="2362200" cy="2791619"/>
          </a:xfrm>
          <a:prstGeom prst="rect">
            <a:avLst/>
          </a:prstGeom>
        </p:spPr>
      </p:pic>
      <p:sp>
        <p:nvSpPr>
          <p:cNvPr id="5" name="Rectangle 4"/>
          <p:cNvSpPr/>
          <p:nvPr/>
        </p:nvSpPr>
        <p:spPr>
          <a:xfrm>
            <a:off x="1828800" y="3200400"/>
            <a:ext cx="53340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A. </a:t>
            </a:r>
            <a:r>
              <a:rPr lang="en-US" sz="3200">
                <a:solidFill>
                  <a:schemeClr val="tx1"/>
                </a:solidFill>
                <a:latin typeface="Times New Roman" pitchFamily="18" charset="0"/>
                <a:cs typeface="Times New Roman" pitchFamily="18" charset="0"/>
              </a:rPr>
              <a:t>Là hiện tượng bình thường</a:t>
            </a:r>
          </a:p>
        </p:txBody>
      </p:sp>
      <p:sp>
        <p:nvSpPr>
          <p:cNvPr id="6" name="Rectangle 5"/>
          <p:cNvSpPr/>
          <p:nvPr/>
        </p:nvSpPr>
        <p:spPr>
          <a:xfrm>
            <a:off x="1828800" y="4191000"/>
            <a:ext cx="50292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B. </a:t>
            </a:r>
            <a:r>
              <a:rPr lang="en-US" sz="3200">
                <a:solidFill>
                  <a:schemeClr val="tx1"/>
                </a:solidFill>
                <a:latin typeface="Times New Roman" pitchFamily="18" charset="0"/>
                <a:cs typeface="Times New Roman" pitchFamily="18" charset="0"/>
              </a:rPr>
              <a:t>Sự biến đổi </a:t>
            </a:r>
            <a:r>
              <a:rPr lang="en-US" sz="3200" smtClean="0">
                <a:solidFill>
                  <a:schemeClr val="tx1"/>
                </a:solidFill>
                <a:latin typeface="Times New Roman" pitchFamily="18" charset="0"/>
                <a:cs typeface="Times New Roman" pitchFamily="18" charset="0"/>
              </a:rPr>
              <a:t>lí học</a:t>
            </a:r>
            <a:endParaRPr lang="en-US" sz="3200">
              <a:solidFill>
                <a:schemeClr val="tx1"/>
              </a:solidFill>
              <a:latin typeface="Times New Roman" pitchFamily="18" charset="0"/>
              <a:cs typeface="Times New Roman" pitchFamily="18" charset="0"/>
            </a:endParaRPr>
          </a:p>
        </p:txBody>
      </p:sp>
      <p:sp>
        <p:nvSpPr>
          <p:cNvPr id="7" name="Rectangle 6"/>
          <p:cNvSpPr/>
          <p:nvPr/>
        </p:nvSpPr>
        <p:spPr>
          <a:xfrm>
            <a:off x="1828800" y="5181600"/>
            <a:ext cx="50292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C. </a:t>
            </a:r>
            <a:r>
              <a:rPr lang="en-US" sz="3200">
                <a:solidFill>
                  <a:schemeClr val="tx1"/>
                </a:solidFill>
                <a:latin typeface="Times New Roman" pitchFamily="18" charset="0"/>
                <a:cs typeface="Times New Roman" pitchFamily="18" charset="0"/>
              </a:rPr>
              <a:t>Sự biến đổi hóa </a:t>
            </a:r>
            <a:r>
              <a:rPr lang="en-US" sz="3200" smtClean="0">
                <a:solidFill>
                  <a:schemeClr val="tx1"/>
                </a:solidFill>
                <a:latin typeface="Times New Roman" pitchFamily="18" charset="0"/>
                <a:cs typeface="Times New Roman" pitchFamily="18" charset="0"/>
              </a:rPr>
              <a:t>học</a:t>
            </a:r>
            <a:endParaRPr lang="en-US" sz="3200">
              <a:solidFill>
                <a:schemeClr val="tx1"/>
              </a:solidFill>
              <a:latin typeface="Times New Roman" pitchFamily="18" charset="0"/>
              <a:cs typeface="Times New Roman"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7619" y="2286000"/>
            <a:ext cx="4327301" cy="4267200"/>
          </a:xfrm>
          <a:prstGeom prst="rect">
            <a:avLst/>
          </a:prstGeom>
        </p:spPr>
      </p:pic>
      <p:sp>
        <p:nvSpPr>
          <p:cNvPr id="9" name="Left Arrow 8">
            <a:hlinkClick r:id="rId5" action="ppaction://hlinksldjump"/>
          </p:cNvPr>
          <p:cNvSpPr/>
          <p:nvPr/>
        </p:nvSpPr>
        <p:spPr>
          <a:xfrm>
            <a:off x="7924800" y="6172200"/>
            <a:ext cx="838200" cy="685800"/>
          </a:xfrm>
          <a:prstGeom prst="lef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0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F0000"/>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3855" y="180181"/>
            <a:ext cx="9144000" cy="690641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57200"/>
            <a:ext cx="1905000" cy="190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4114800"/>
            <a:ext cx="1905000" cy="1905000"/>
          </a:xfrm>
          <a:prstGeom prst="rect">
            <a:avLst/>
          </a:prstGeom>
        </p:spPr>
      </p:pic>
      <p:sp>
        <p:nvSpPr>
          <p:cNvPr id="5" name="Rectangle 4"/>
          <p:cNvSpPr/>
          <p:nvPr/>
        </p:nvSpPr>
        <p:spPr>
          <a:xfrm>
            <a:off x="2944091" y="2609922"/>
            <a:ext cx="3693968" cy="1112693"/>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FF00"/>
                </a:solidFill>
                <a:latin typeface="Times New Roman" pitchFamily="18" charset="0"/>
                <a:cs typeface="Times New Roman" pitchFamily="18" charset="0"/>
              </a:rPr>
              <a:t>MẤT LƯỢT</a:t>
            </a:r>
            <a:endParaRPr lang="en-US" sz="4400" b="1">
              <a:solidFill>
                <a:srgbClr val="FFFF00"/>
              </a:solidFill>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059" y="180181"/>
            <a:ext cx="1905000" cy="1905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135582"/>
            <a:ext cx="1905000" cy="1905000"/>
          </a:xfrm>
          <a:prstGeom prst="rect">
            <a:avLst/>
          </a:prstGeom>
        </p:spPr>
      </p:pic>
      <p:sp>
        <p:nvSpPr>
          <p:cNvPr id="8" name="Left Arrow 7">
            <a:hlinkClick r:id="rId4" action="ppaction://hlinksldjump"/>
          </p:cNvPr>
          <p:cNvSpPr/>
          <p:nvPr/>
        </p:nvSpPr>
        <p:spPr>
          <a:xfrm>
            <a:off x="7924800" y="6172200"/>
            <a:ext cx="838200" cy="685800"/>
          </a:xfrm>
          <a:prstGeom prst="lef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367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3855" y="180181"/>
            <a:ext cx="9144000" cy="6906419"/>
          </a:xfrm>
          <a:prstGeom prst="rect">
            <a:avLst/>
          </a:prstGeom>
        </p:spPr>
      </p:pic>
      <p:sp>
        <p:nvSpPr>
          <p:cNvPr id="3" name="Rounded Rectangle 2"/>
          <p:cNvSpPr/>
          <p:nvPr/>
        </p:nvSpPr>
        <p:spPr>
          <a:xfrm>
            <a:off x="2819400" y="574927"/>
            <a:ext cx="5715000" cy="20574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itchFamily="18" charset="0"/>
                <a:cs typeface="Times New Roman" pitchFamily="18" charset="0"/>
              </a:rPr>
              <a:t>	Sự biến đổi lí học là : </a:t>
            </a:r>
            <a:endParaRPr lang="en-US" sz="3200" b="1">
              <a:solidFill>
                <a:schemeClr val="tx1"/>
              </a:solidFill>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80109"/>
            <a:ext cx="2362200" cy="2791619"/>
          </a:xfrm>
          <a:prstGeom prst="rect">
            <a:avLst/>
          </a:prstGeom>
        </p:spPr>
      </p:pic>
      <p:sp>
        <p:nvSpPr>
          <p:cNvPr id="8" name="Rectangle 7"/>
          <p:cNvSpPr/>
          <p:nvPr/>
        </p:nvSpPr>
        <p:spPr>
          <a:xfrm>
            <a:off x="1295400" y="3124200"/>
            <a:ext cx="6767945" cy="28956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smtClean="0">
                <a:solidFill>
                  <a:schemeClr val="tx1"/>
                </a:solidFill>
                <a:latin typeface="Times New Roman" pitchFamily="18" charset="0"/>
                <a:cs typeface="Times New Roman" pitchFamily="18" charset="0"/>
              </a:rPr>
              <a:t>	Các chất trộn lẫn với nhau hay biến đổi sang dạng khác, thể khác mà vẫn giữ nguyên được tính chất của nó. </a:t>
            </a:r>
            <a:endParaRPr lang="en-US" sz="3200">
              <a:solidFill>
                <a:schemeClr val="tx1"/>
              </a:solidFill>
              <a:latin typeface="Times New Roman" pitchFamily="18" charset="0"/>
              <a:cs typeface="Times New Roman"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204" y="1575918"/>
            <a:ext cx="4327301" cy="4267200"/>
          </a:xfrm>
          <a:prstGeom prst="rect">
            <a:avLst/>
          </a:prstGeom>
        </p:spPr>
      </p:pic>
      <p:sp>
        <p:nvSpPr>
          <p:cNvPr id="7" name="Left Arrow 6">
            <a:hlinkClick r:id="rId5" action="ppaction://hlinksldjump"/>
          </p:cNvPr>
          <p:cNvSpPr/>
          <p:nvPr/>
        </p:nvSpPr>
        <p:spPr>
          <a:xfrm>
            <a:off x="7924800" y="6172200"/>
            <a:ext cx="838200" cy="685800"/>
          </a:xfrm>
          <a:prstGeom prst="lef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81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3855" y="180181"/>
            <a:ext cx="9144000" cy="6906419"/>
          </a:xfrm>
          <a:prstGeom prst="rect">
            <a:avLst/>
          </a:prstGeom>
        </p:spPr>
      </p:pic>
      <p:sp>
        <p:nvSpPr>
          <p:cNvPr id="3" name="Rounded Rectangle 2"/>
          <p:cNvSpPr/>
          <p:nvPr/>
        </p:nvSpPr>
        <p:spPr>
          <a:xfrm>
            <a:off x="3200400" y="834681"/>
            <a:ext cx="5029200" cy="148247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itchFamily="18" charset="0"/>
                <a:cs typeface="Times New Roman" pitchFamily="18" charset="0"/>
              </a:rPr>
              <a:t>	</a:t>
            </a:r>
            <a:r>
              <a:rPr lang="vi-VN" sz="3200" b="1" smtClean="0">
                <a:solidFill>
                  <a:schemeClr val="tx1"/>
                </a:solidFill>
                <a:latin typeface="Times New Roman" pitchFamily="18" charset="0"/>
                <a:cs typeface="Times New Roman" pitchFamily="18" charset="0"/>
              </a:rPr>
              <a:t>Nướ</a:t>
            </a:r>
            <a:r>
              <a:rPr lang="en-US" sz="3200" b="1" smtClean="0">
                <a:solidFill>
                  <a:schemeClr val="tx1"/>
                </a:solidFill>
                <a:latin typeface="Times New Roman" pitchFamily="18" charset="0"/>
                <a:cs typeface="Times New Roman" pitchFamily="18" charset="0"/>
              </a:rPr>
              <a:t>c bị đông lạnh thành đá là : </a:t>
            </a:r>
            <a:endParaRPr lang="en-US" sz="3200" b="1">
              <a:solidFill>
                <a:schemeClr val="tx1"/>
              </a:solidFill>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80109"/>
            <a:ext cx="2362200" cy="2791619"/>
          </a:xfrm>
          <a:prstGeom prst="rect">
            <a:avLst/>
          </a:prstGeom>
        </p:spPr>
      </p:pic>
      <p:sp>
        <p:nvSpPr>
          <p:cNvPr id="5" name="Rectangle 4"/>
          <p:cNvSpPr/>
          <p:nvPr/>
        </p:nvSpPr>
        <p:spPr>
          <a:xfrm>
            <a:off x="1828800" y="3200400"/>
            <a:ext cx="53340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A.</a:t>
            </a:r>
            <a:r>
              <a:rPr lang="en-US" sz="3200">
                <a:solidFill>
                  <a:schemeClr val="tx1"/>
                </a:solidFill>
                <a:latin typeface="Times New Roman" pitchFamily="18" charset="0"/>
                <a:cs typeface="Times New Roman" pitchFamily="18" charset="0"/>
              </a:rPr>
              <a:t> Sự biến đổi hóa học</a:t>
            </a:r>
            <a:r>
              <a:rPr lang="en-US" sz="3200" smtClean="0">
                <a:solidFill>
                  <a:schemeClr val="tx1"/>
                </a:solidFill>
                <a:latin typeface="Times New Roman" pitchFamily="18" charset="0"/>
                <a:cs typeface="Times New Roman" pitchFamily="18" charset="0"/>
              </a:rPr>
              <a:t> </a:t>
            </a:r>
            <a:endParaRPr lang="en-US" sz="3200">
              <a:solidFill>
                <a:schemeClr val="tx1"/>
              </a:solidFill>
              <a:latin typeface="Times New Roman" pitchFamily="18" charset="0"/>
              <a:cs typeface="Times New Roman" pitchFamily="18" charset="0"/>
            </a:endParaRPr>
          </a:p>
        </p:txBody>
      </p:sp>
      <p:sp>
        <p:nvSpPr>
          <p:cNvPr id="6" name="Rectangle 5"/>
          <p:cNvSpPr/>
          <p:nvPr/>
        </p:nvSpPr>
        <p:spPr>
          <a:xfrm>
            <a:off x="1828800" y="4191000"/>
            <a:ext cx="50292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B. </a:t>
            </a:r>
            <a:r>
              <a:rPr lang="en-US" sz="3200">
                <a:solidFill>
                  <a:schemeClr val="tx1"/>
                </a:solidFill>
                <a:latin typeface="Times New Roman" pitchFamily="18" charset="0"/>
                <a:cs typeface="Times New Roman" pitchFamily="18" charset="0"/>
              </a:rPr>
              <a:t>Sự biến đổi </a:t>
            </a:r>
            <a:r>
              <a:rPr lang="en-US" sz="3200" smtClean="0">
                <a:solidFill>
                  <a:schemeClr val="tx1"/>
                </a:solidFill>
                <a:latin typeface="Times New Roman" pitchFamily="18" charset="0"/>
                <a:cs typeface="Times New Roman" pitchFamily="18" charset="0"/>
              </a:rPr>
              <a:t>lí học</a:t>
            </a:r>
            <a:endParaRPr lang="en-US" sz="3200">
              <a:solidFill>
                <a:schemeClr val="tx1"/>
              </a:solidFill>
              <a:latin typeface="Times New Roman" pitchFamily="18" charset="0"/>
              <a:cs typeface="Times New Roman" pitchFamily="18" charset="0"/>
            </a:endParaRPr>
          </a:p>
        </p:txBody>
      </p:sp>
      <p:sp>
        <p:nvSpPr>
          <p:cNvPr id="7" name="Rectangle 6"/>
          <p:cNvSpPr/>
          <p:nvPr/>
        </p:nvSpPr>
        <p:spPr>
          <a:xfrm>
            <a:off x="1828800" y="5181600"/>
            <a:ext cx="50292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C. Là </a:t>
            </a:r>
            <a:r>
              <a:rPr lang="en-US" sz="3200">
                <a:solidFill>
                  <a:schemeClr val="tx1"/>
                </a:solidFill>
                <a:latin typeface="Times New Roman" pitchFamily="18" charset="0"/>
                <a:cs typeface="Times New Roman" pitchFamily="18" charset="0"/>
              </a:rPr>
              <a:t>hiện tượng bình thường</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277" y="2317154"/>
            <a:ext cx="4327301" cy="4267200"/>
          </a:xfrm>
          <a:prstGeom prst="rect">
            <a:avLst/>
          </a:prstGeom>
        </p:spPr>
      </p:pic>
      <p:sp>
        <p:nvSpPr>
          <p:cNvPr id="9" name="Left Arrow 8">
            <a:hlinkClick r:id="rId5" action="ppaction://hlinksldjump"/>
          </p:cNvPr>
          <p:cNvSpPr/>
          <p:nvPr/>
        </p:nvSpPr>
        <p:spPr>
          <a:xfrm>
            <a:off x="7924800" y="6172200"/>
            <a:ext cx="838200" cy="685800"/>
          </a:xfrm>
          <a:prstGeom prst="lef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93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585" y="2499976"/>
            <a:ext cx="2819400" cy="438573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2400"/>
            <a:ext cx="3324225" cy="3524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52400"/>
            <a:ext cx="3324225" cy="3524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52400"/>
            <a:ext cx="3324225" cy="352425"/>
          </a:xfrm>
          <a:prstGeom prst="rect">
            <a:avLst/>
          </a:prstGeom>
        </p:spPr>
      </p:pic>
      <p:sp>
        <p:nvSpPr>
          <p:cNvPr id="7" name="Cloud Callout 6"/>
          <p:cNvSpPr/>
          <p:nvPr/>
        </p:nvSpPr>
        <p:spPr>
          <a:xfrm>
            <a:off x="1752600" y="609600"/>
            <a:ext cx="5410200" cy="2590800"/>
          </a:xfrm>
          <a:prstGeom prst="cloudCallout">
            <a:avLst>
              <a:gd name="adj1" fmla="val 53106"/>
              <a:gd name="adj2" fmla="val 30949"/>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itchFamily="18" charset="0"/>
                <a:cs typeface="Times New Roman" pitchFamily="18" charset="0"/>
              </a:rPr>
              <a:t>Hiện tượng như thế nào được gọi là sự biến đổi lí học?</a:t>
            </a:r>
          </a:p>
        </p:txBody>
      </p:sp>
      <p:sp>
        <p:nvSpPr>
          <p:cNvPr id="8" name="Rounded Rectangle 7"/>
          <p:cNvSpPr/>
          <p:nvPr/>
        </p:nvSpPr>
        <p:spPr>
          <a:xfrm>
            <a:off x="152400" y="3657600"/>
            <a:ext cx="6172200" cy="1676400"/>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latin typeface="Times New Roman" pitchFamily="18" charset="0"/>
                <a:cs typeface="Times New Roman" pitchFamily="18" charset="0"/>
              </a:rPr>
              <a:t>	</a:t>
            </a:r>
            <a:r>
              <a:rPr lang="en-US" sz="2800">
                <a:solidFill>
                  <a:schemeClr val="tx1"/>
                </a:solidFill>
                <a:latin typeface="Times New Roman" pitchFamily="18" charset="0"/>
                <a:cs typeface="Times New Roman" pitchFamily="18" charset="0"/>
              </a:rPr>
              <a:t> </a:t>
            </a:r>
            <a:r>
              <a:rPr lang="en-US" sz="2800" smtClean="0">
                <a:solidFill>
                  <a:schemeClr val="tx1"/>
                </a:solidFill>
                <a:latin typeface="Times New Roman" pitchFamily="18" charset="0"/>
                <a:cs typeface="Times New Roman" pitchFamily="18" charset="0"/>
              </a:rPr>
              <a:t>Sự chuyển thể của chất là một dạng biến đổi lí học.</a:t>
            </a:r>
          </a:p>
        </p:txBody>
      </p:sp>
    </p:spTree>
    <p:extLst>
      <p:ext uri="{BB962C8B-B14F-4D97-AF65-F5344CB8AC3E}">
        <p14:creationId xmlns:p14="http://schemas.microsoft.com/office/powerpoint/2010/main" val="259697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585" y="2499976"/>
            <a:ext cx="2819400" cy="43857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2400"/>
            <a:ext cx="3324225" cy="3524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52400"/>
            <a:ext cx="3324225" cy="3524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52400"/>
            <a:ext cx="3324225" cy="352425"/>
          </a:xfrm>
          <a:prstGeom prst="rect">
            <a:avLst/>
          </a:prstGeom>
        </p:spPr>
      </p:pic>
      <p:sp>
        <p:nvSpPr>
          <p:cNvPr id="6" name="Cloud Callout 5"/>
          <p:cNvSpPr/>
          <p:nvPr/>
        </p:nvSpPr>
        <p:spPr>
          <a:xfrm>
            <a:off x="1247775" y="609600"/>
            <a:ext cx="5915025" cy="2590800"/>
          </a:xfrm>
          <a:prstGeom prst="cloudCallout">
            <a:avLst>
              <a:gd name="adj1" fmla="val 53106"/>
              <a:gd name="adj2" fmla="val 30949"/>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smtClean="0">
                <a:solidFill>
                  <a:schemeClr val="tx1"/>
                </a:solidFill>
                <a:latin typeface="Times New Roman" pitchFamily="18" charset="0"/>
                <a:cs typeface="Times New Roman" pitchFamily="18" charset="0"/>
              </a:rPr>
              <a:t>Nướ</a:t>
            </a:r>
            <a:r>
              <a:rPr lang="en-US" sz="3200" smtClean="0">
                <a:solidFill>
                  <a:schemeClr val="tx1"/>
                </a:solidFill>
                <a:latin typeface="Times New Roman" pitchFamily="18" charset="0"/>
                <a:cs typeface="Times New Roman" pitchFamily="18" charset="0"/>
              </a:rPr>
              <a:t>c từ thể rắn sang thể lỏng có là sự biến đổi lí học.</a:t>
            </a:r>
          </a:p>
        </p:txBody>
      </p:sp>
      <p:sp>
        <p:nvSpPr>
          <p:cNvPr id="7" name="Rectangle 6"/>
          <p:cNvSpPr/>
          <p:nvPr/>
        </p:nvSpPr>
        <p:spPr>
          <a:xfrm>
            <a:off x="1247775" y="3581400"/>
            <a:ext cx="3019425" cy="6858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latin typeface="Times New Roman" pitchFamily="18" charset="0"/>
                <a:cs typeface="Times New Roman" pitchFamily="18" charset="0"/>
              </a:rPr>
              <a:t>A. Đúng</a:t>
            </a:r>
            <a:endParaRPr lang="en-US" sz="2800">
              <a:solidFill>
                <a:schemeClr val="tx1"/>
              </a:solidFill>
              <a:latin typeface="Times New Roman" pitchFamily="18" charset="0"/>
              <a:cs typeface="Times New Roman" pitchFamily="18" charset="0"/>
            </a:endParaRPr>
          </a:p>
        </p:txBody>
      </p:sp>
      <p:sp>
        <p:nvSpPr>
          <p:cNvPr id="8" name="Rectangle 7"/>
          <p:cNvSpPr/>
          <p:nvPr/>
        </p:nvSpPr>
        <p:spPr>
          <a:xfrm>
            <a:off x="1247774" y="5029200"/>
            <a:ext cx="3019425" cy="6858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itchFamily="18" charset="0"/>
                <a:cs typeface="Times New Roman" pitchFamily="18" charset="0"/>
              </a:rPr>
              <a:t>B</a:t>
            </a:r>
            <a:r>
              <a:rPr lang="en-US" sz="2800" smtClean="0">
                <a:solidFill>
                  <a:schemeClr val="tx1"/>
                </a:solidFill>
                <a:latin typeface="Times New Roman" pitchFamily="18" charset="0"/>
                <a:cs typeface="Times New Roman" pitchFamily="18" charset="0"/>
              </a:rPr>
              <a:t>. Sai</a:t>
            </a:r>
            <a:endParaRPr lang="en-US" sz="28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81965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585" y="2499976"/>
            <a:ext cx="2819400" cy="438573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2400"/>
            <a:ext cx="3324225" cy="3524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52400"/>
            <a:ext cx="3324225" cy="3524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52400"/>
            <a:ext cx="3324225" cy="352425"/>
          </a:xfrm>
          <a:prstGeom prst="rect">
            <a:avLst/>
          </a:prstGeom>
        </p:spPr>
      </p:pic>
      <p:sp>
        <p:nvSpPr>
          <p:cNvPr id="7" name="Cloud Callout 6"/>
          <p:cNvSpPr/>
          <p:nvPr/>
        </p:nvSpPr>
        <p:spPr>
          <a:xfrm>
            <a:off x="228600" y="504824"/>
            <a:ext cx="8534400" cy="2619375"/>
          </a:xfrm>
          <a:prstGeom prst="cloudCallout">
            <a:avLst>
              <a:gd name="adj1" fmla="val 37361"/>
              <a:gd name="adj2" fmla="val 46858"/>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itchFamily="18" charset="0"/>
                <a:cs typeface="Times New Roman" pitchFamily="18" charset="0"/>
              </a:rPr>
              <a:t>Khi ta đốt </a:t>
            </a:r>
            <a:r>
              <a:rPr lang="en-US" sz="3200">
                <a:solidFill>
                  <a:schemeClr val="tx1"/>
                </a:solidFill>
                <a:latin typeface="Times New Roman" pitchFamily="18" charset="0"/>
                <a:cs typeface="Times New Roman" pitchFamily="18" charset="0"/>
              </a:rPr>
              <a:t>một tờ </a:t>
            </a:r>
            <a:r>
              <a:rPr lang="en-US" sz="3200" smtClean="0">
                <a:solidFill>
                  <a:schemeClr val="tx1"/>
                </a:solidFill>
                <a:latin typeface="Times New Roman" pitchFamily="18" charset="0"/>
                <a:cs typeface="Times New Roman" pitchFamily="18" charset="0"/>
              </a:rPr>
              <a:t>giấy, hay chưng </a:t>
            </a:r>
            <a:r>
              <a:rPr lang="en-US" sz="3200">
                <a:solidFill>
                  <a:schemeClr val="tx1"/>
                </a:solidFill>
                <a:latin typeface="Times New Roman" pitchFamily="18" charset="0"/>
                <a:cs typeface="Times New Roman" pitchFamily="18" charset="0"/>
              </a:rPr>
              <a:t>đường trên ngọn lửa</a:t>
            </a:r>
            <a:r>
              <a:rPr lang="en-US" sz="3200" smtClean="0">
                <a:solidFill>
                  <a:schemeClr val="tx1"/>
                </a:solidFill>
                <a:latin typeface="Times New Roman" pitchFamily="18" charset="0"/>
                <a:cs typeface="Times New Roman" pitchFamily="18" charset="0"/>
              </a:rPr>
              <a:t>  hiện tượng xảy ra có </a:t>
            </a:r>
            <a:r>
              <a:rPr lang="en-US" sz="3200">
                <a:solidFill>
                  <a:schemeClr val="tx1"/>
                </a:solidFill>
                <a:latin typeface="Times New Roman" pitchFamily="18" charset="0"/>
                <a:cs typeface="Times New Roman" pitchFamily="18" charset="0"/>
              </a:rPr>
              <a:t>là sự biến đổi lí học không? </a:t>
            </a:r>
          </a:p>
        </p:txBody>
      </p:sp>
      <p:sp>
        <p:nvSpPr>
          <p:cNvPr id="9" name="Rectangle 8"/>
          <p:cNvSpPr/>
          <p:nvPr/>
        </p:nvSpPr>
        <p:spPr>
          <a:xfrm>
            <a:off x="228600" y="3584864"/>
            <a:ext cx="5562600" cy="6858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latin typeface="Times New Roman" pitchFamily="18" charset="0"/>
                <a:cs typeface="Times New Roman" pitchFamily="18" charset="0"/>
              </a:rPr>
              <a:t>A. Là một hiện tượng lí học</a:t>
            </a:r>
            <a:endParaRPr lang="en-US" sz="2800">
              <a:solidFill>
                <a:schemeClr val="tx1"/>
              </a:solidFill>
              <a:latin typeface="Times New Roman" pitchFamily="18" charset="0"/>
              <a:cs typeface="Times New Roman" pitchFamily="18" charset="0"/>
            </a:endParaRPr>
          </a:p>
        </p:txBody>
      </p:sp>
      <p:sp>
        <p:nvSpPr>
          <p:cNvPr id="10" name="Rectangle 9"/>
          <p:cNvSpPr/>
          <p:nvPr/>
        </p:nvSpPr>
        <p:spPr>
          <a:xfrm>
            <a:off x="228600" y="5029200"/>
            <a:ext cx="5562600" cy="6858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latin typeface="Times New Roman" pitchFamily="18" charset="0"/>
                <a:cs typeface="Times New Roman" pitchFamily="18" charset="0"/>
              </a:rPr>
              <a:t>B. Không phải là </a:t>
            </a:r>
            <a:r>
              <a:rPr lang="en-US" sz="2800">
                <a:solidFill>
                  <a:schemeClr val="tx1"/>
                </a:solidFill>
                <a:latin typeface="Times New Roman" pitchFamily="18" charset="0"/>
                <a:cs typeface="Times New Roman" pitchFamily="18" charset="0"/>
              </a:rPr>
              <a:t>hiện tượng lí học</a:t>
            </a:r>
          </a:p>
        </p:txBody>
      </p:sp>
    </p:spTree>
    <p:extLst>
      <p:ext uri="{BB962C8B-B14F-4D97-AF65-F5344CB8AC3E}">
        <p14:creationId xmlns:p14="http://schemas.microsoft.com/office/powerpoint/2010/main" val="42291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7200000" s="0" l="0"/>
                                      </p:by>
                                    </p:animClr>
                                    <p:animClr clrSpc="hsl" dir="cw">
                                      <p:cBhvr>
                                        <p:cTn id="7" dur="500" fill="hold"/>
                                        <p:tgtEl>
                                          <p:spTgt spid="10"/>
                                        </p:tgtEl>
                                        <p:attrNameLst>
                                          <p:attrName>fillcolor</p:attrName>
                                        </p:attrNameLst>
                                      </p:cBhvr>
                                      <p:by>
                                        <p:hsl h="7200000" s="0" l="0"/>
                                      </p:by>
                                    </p:animClr>
                                    <p:animClr clrSpc="hsl" dir="cw">
                                      <p:cBhvr>
                                        <p:cTn id="8" dur="500" fill="hold"/>
                                        <p:tgtEl>
                                          <p:spTgt spid="10"/>
                                        </p:tgtEl>
                                        <p:attrNameLst>
                                          <p:attrName>stroke.color</p:attrName>
                                        </p:attrNameLst>
                                      </p:cBhvr>
                                      <p:by>
                                        <p:hsl h="7200000" s="0" l="0"/>
                                      </p:by>
                                    </p:animClr>
                                    <p:set>
                                      <p:cBhvr>
                                        <p:cTn id="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60218" y="3441008"/>
            <a:ext cx="4440382" cy="737981"/>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itchFamily="18" charset="0"/>
                <a:cs typeface="Times New Roman" pitchFamily="18" charset="0"/>
              </a:rPr>
              <a:t>Chưng đường trên ngọn lửa: </a:t>
            </a:r>
            <a:endParaRPr lang="en-US" sz="2800">
              <a:solidFill>
                <a:schemeClr val="tx1"/>
              </a:solidFill>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388919" y="3968249"/>
            <a:ext cx="2175162" cy="3050158"/>
          </a:xfrm>
          <a:prstGeom prst="rect">
            <a:avLst/>
          </a:prstGeom>
        </p:spPr>
      </p:pic>
      <p:sp>
        <p:nvSpPr>
          <p:cNvPr id="9" name="Rectangle 8"/>
          <p:cNvSpPr/>
          <p:nvPr/>
        </p:nvSpPr>
        <p:spPr>
          <a:xfrm>
            <a:off x="367145" y="381000"/>
            <a:ext cx="4440382" cy="762003"/>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itchFamily="18" charset="0"/>
                <a:cs typeface="Times New Roman" pitchFamily="18" charset="0"/>
              </a:rPr>
              <a:t>Đốt một tờ giấy: </a:t>
            </a:r>
            <a:endParaRPr lang="en-US" sz="2800">
              <a:solidFill>
                <a:schemeClr val="tx1"/>
              </a:solidFill>
              <a:latin typeface="Times New Roman" pitchFamily="18" charset="0"/>
              <a:cs typeface="Times New Roman"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371600"/>
            <a:ext cx="2971800" cy="1928861"/>
          </a:xfrm>
          <a:prstGeom prst="rect">
            <a:avLst/>
          </a:prstGeom>
        </p:spPr>
      </p:pic>
      <p:sp>
        <p:nvSpPr>
          <p:cNvPr id="3" name="Right Brace 2"/>
          <p:cNvSpPr/>
          <p:nvPr/>
        </p:nvSpPr>
        <p:spPr>
          <a:xfrm>
            <a:off x="4807527" y="685800"/>
            <a:ext cx="831273" cy="3200400"/>
          </a:xfrm>
          <a:prstGeom prst="rightBrace">
            <a:avLst>
              <a:gd name="adj1" fmla="val 6333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unded Rectangle 5"/>
          <p:cNvSpPr/>
          <p:nvPr/>
        </p:nvSpPr>
        <p:spPr>
          <a:xfrm>
            <a:off x="5659582" y="1181100"/>
            <a:ext cx="3276600" cy="2209800"/>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chemeClr val="tx1"/>
                </a:solidFill>
                <a:latin typeface="Times New Roman" pitchFamily="18" charset="0"/>
                <a:cs typeface="Times New Roman" pitchFamily="18" charset="0"/>
              </a:rPr>
              <a:t>Sự biến đổi hóa học</a:t>
            </a:r>
            <a:endParaRPr lang="en-US" sz="4400"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21798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409700" y="1932709"/>
            <a:ext cx="6324600" cy="1905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itchFamily="18" charset="0"/>
                <a:cs typeface="Times New Roman" pitchFamily="18" charset="0"/>
              </a:rPr>
              <a:t>Sự biến đổi từ chất này thành chất khác gọi là sự biến đổi hóa học.</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1281493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71462" y="1855958"/>
            <a:ext cx="8601075" cy="2286000"/>
          </a:xfrm>
          <a:prstGeom prst="rect">
            <a:avLst/>
          </a:prstGeom>
          <a:noFill/>
        </p:spPr>
        <p:txBody>
          <a:bodyPr wrap="square" rtlCol="0">
            <a:prstTxWarp prst="textCurveUp">
              <a:avLst>
                <a:gd name="adj" fmla="val 28261"/>
              </a:avLst>
            </a:prstTxWarp>
            <a:spAutoFit/>
          </a:bodyPr>
          <a:lstStyle/>
          <a:p>
            <a:pPr algn="ctr"/>
            <a:r>
              <a:rPr lang="en-US" sz="3200" b="1" smtClean="0">
                <a:solidFill>
                  <a:srgbClr val="FF0000"/>
                </a:solidFill>
                <a:latin typeface="Times New Roman" pitchFamily="18" charset="0"/>
                <a:cs typeface="Times New Roman" pitchFamily="18" charset="0"/>
              </a:rPr>
              <a:t>SỰ BIẾN ĐỔI HÓA HỌC</a:t>
            </a:r>
            <a:endParaRPr lang="en-US" sz="3200" b="1">
              <a:solidFill>
                <a:srgbClr val="FF0000"/>
              </a:solidFill>
              <a:latin typeface="Times New Roman" pitchFamily="18" charset="0"/>
              <a:cs typeface="Times New Roman" pitchFamily="18" charset="0"/>
            </a:endParaRPr>
          </a:p>
        </p:txBody>
      </p:sp>
      <p:sp>
        <p:nvSpPr>
          <p:cNvPr id="6" name="Rectangle 5"/>
          <p:cNvSpPr/>
          <p:nvPr/>
        </p:nvSpPr>
        <p:spPr>
          <a:xfrm>
            <a:off x="3470576" y="1024961"/>
            <a:ext cx="2202847" cy="830997"/>
          </a:xfrm>
          <a:prstGeom prst="rect">
            <a:avLst/>
          </a:prstGeom>
        </p:spPr>
        <p:txBody>
          <a:bodyPr wrap="none">
            <a:prstTxWarp prst="textPlain">
              <a:avLst/>
            </a:prstTxWarp>
            <a:spAutoFit/>
          </a:bodyPr>
          <a:lstStyle/>
          <a:p>
            <a:pPr algn="ctr"/>
            <a:r>
              <a:rPr lang="en-US" sz="2400" b="1">
                <a:solidFill>
                  <a:srgbClr val="002060"/>
                </a:solidFill>
                <a:latin typeface="Times New Roman" pitchFamily="18" charset="0"/>
                <a:cs typeface="Times New Roman" pitchFamily="18" charset="0"/>
              </a:rPr>
              <a:t>Bài 38: </a:t>
            </a:r>
          </a:p>
        </p:txBody>
      </p:sp>
    </p:spTree>
    <p:extLst>
      <p:ext uri="{BB962C8B-B14F-4D97-AF65-F5344CB8AC3E}">
        <p14:creationId xmlns:p14="http://schemas.microsoft.com/office/powerpoint/2010/main" val="2511512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6096000" cy="6858000"/>
          </a:xfrm>
          <a:prstGeom prst="rect">
            <a:avLst/>
          </a:prstGeom>
        </p:spPr>
      </p:pic>
      <p:sp>
        <p:nvSpPr>
          <p:cNvPr id="5" name="Rounded Rectangle 4"/>
          <p:cNvSpPr/>
          <p:nvPr/>
        </p:nvSpPr>
        <p:spPr>
          <a:xfrm>
            <a:off x="152400" y="1524000"/>
            <a:ext cx="2743200" cy="3581400"/>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Times New Roman" pitchFamily="18" charset="0"/>
                <a:cs typeface="Times New Roman" pitchFamily="18" charset="0"/>
              </a:rPr>
              <a:t> </a:t>
            </a:r>
            <a:r>
              <a:rPr lang="en-US" sz="2800" smtClean="0">
                <a:solidFill>
                  <a:schemeClr val="tx1"/>
                </a:solidFill>
                <a:latin typeface="Times New Roman" pitchFamily="18" charset="0"/>
                <a:cs typeface="Times New Roman" pitchFamily="18" charset="0"/>
              </a:rPr>
              <a:t>      Trong các tình huống bên, </a:t>
            </a:r>
            <a:r>
              <a:rPr lang="en-US" sz="2800">
                <a:solidFill>
                  <a:schemeClr val="tx1"/>
                </a:solidFill>
                <a:latin typeface="Times New Roman" pitchFamily="18" charset="0"/>
                <a:cs typeface="Times New Roman" pitchFamily="18" charset="0"/>
              </a:rPr>
              <a:t>tình huống nào </a:t>
            </a:r>
            <a:r>
              <a:rPr lang="en-US" sz="2800" smtClean="0">
                <a:solidFill>
                  <a:schemeClr val="tx1"/>
                </a:solidFill>
                <a:latin typeface="Times New Roman" pitchFamily="18" charset="0"/>
                <a:cs typeface="Times New Roman" pitchFamily="18" charset="0"/>
              </a:rPr>
              <a:t>có sự biến đổi hóa học? </a:t>
            </a:r>
          </a:p>
          <a:p>
            <a:pPr algn="just"/>
            <a:r>
              <a:rPr lang="en-US" sz="2800" smtClean="0">
                <a:solidFill>
                  <a:schemeClr val="tx1"/>
                </a:solidFill>
                <a:latin typeface="Times New Roman" pitchFamily="18" charset="0"/>
                <a:cs typeface="Times New Roman" pitchFamily="18" charset="0"/>
              </a:rPr>
              <a:t>       Tại sao?</a:t>
            </a:r>
            <a:endParaRPr lang="en-US" sz="28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94481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1129</TotalTime>
  <Words>620</Words>
  <Application>Microsoft Office PowerPoint</Application>
  <PresentationFormat>On-screen Show (4:3)</PresentationFormat>
  <Paragraphs>88</Paragraphs>
  <Slides>26</Slides>
  <Notes>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56</cp:revision>
  <dcterms:created xsi:type="dcterms:W3CDTF">2019-01-21T03:23:12Z</dcterms:created>
  <dcterms:modified xsi:type="dcterms:W3CDTF">2019-01-30T02:40:15Z</dcterms:modified>
</cp:coreProperties>
</file>