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8555D-422A-43BC-A447-453D06DFFA5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9E8C-EF6E-402E-8049-3144947B4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55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49E8C-EF6E-402E-8049-3144947B40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85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47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2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0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1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99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76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1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8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09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01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43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F35E-BF53-451A-86BA-C4B711C143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D589-CC8C-480B-BCA6-B6E959EAB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J0175428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48050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686675" cy="2057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KÍNH CHÀO QUÝ THẦY CÔ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p huan TH Thach Ban A\Minh hoa\Khung nen bieu tuong\[Muare.asia]-FramesChildrenVol30\muare.asia - babyvol30 -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2286000"/>
            <a:ext cx="57912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 HOA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89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75" y="76200"/>
            <a:ext cx="1752601" cy="322701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52400"/>
            <a:ext cx="1752600" cy="322701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74" y="3581400"/>
            <a:ext cx="1752602" cy="3227013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799" y="3581400"/>
            <a:ext cx="1828801" cy="31568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7620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990600"/>
            <a:ext cx="83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4648200"/>
            <a:ext cx="83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572000"/>
            <a:ext cx="83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0692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76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133600"/>
            <a:ext cx="7924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5106" y="6118412"/>
            <a:ext cx="712694" cy="663388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92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344" y="2438400"/>
            <a:ext cx="6948055" cy="409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8189258" y="6096000"/>
            <a:ext cx="712694" cy="663388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4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4184464"/>
            <a:ext cx="5105400" cy="266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84464"/>
            <a:ext cx="4419600" cy="267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219200"/>
            <a:ext cx="4800601" cy="296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219199"/>
            <a:ext cx="4724400" cy="29652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6928" y="0"/>
            <a:ext cx="9150927" cy="12191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>
            <a:hlinkClick r:id="rId7" action="ppaction://hlinksldjump"/>
          </p:cNvPr>
          <p:cNvSpPr/>
          <p:nvPr/>
        </p:nvSpPr>
        <p:spPr>
          <a:xfrm>
            <a:off x="8355106" y="6172200"/>
            <a:ext cx="712694" cy="663388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475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981200"/>
            <a:ext cx="55245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2640" y="1981200"/>
            <a:ext cx="303276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8355106" y="6172200"/>
            <a:ext cx="712694" cy="663388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229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755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304800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6600"/>
                </a:solidFill>
              </a:rPr>
              <a:t>I/ </a:t>
            </a:r>
            <a:r>
              <a:rPr lang="en-US" sz="3600" b="1" dirty="0" err="1">
                <a:solidFill>
                  <a:srgbClr val="FF6600"/>
                </a:solidFill>
              </a:rPr>
              <a:t>Xử</a:t>
            </a:r>
            <a:r>
              <a:rPr lang="en-US" sz="3600" b="1" dirty="0">
                <a:solidFill>
                  <a:srgbClr val="FF6600"/>
                </a:solidFill>
              </a:rPr>
              <a:t> </a:t>
            </a:r>
            <a:r>
              <a:rPr lang="en-US" sz="3600" b="1" dirty="0" err="1">
                <a:solidFill>
                  <a:srgbClr val="FF6600"/>
                </a:solidFill>
              </a:rPr>
              <a:t>lý</a:t>
            </a:r>
            <a:r>
              <a:rPr lang="en-US" sz="3600" b="1" dirty="0">
                <a:solidFill>
                  <a:srgbClr val="FF6600"/>
                </a:solidFill>
              </a:rPr>
              <a:t> </a:t>
            </a:r>
            <a:r>
              <a:rPr lang="en-US" sz="3600" b="1" dirty="0" err="1">
                <a:solidFill>
                  <a:srgbClr val="FF6600"/>
                </a:solidFill>
              </a:rPr>
              <a:t>tình</a:t>
            </a:r>
            <a:r>
              <a:rPr lang="en-US" sz="3600" b="1" dirty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huống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0" y="2514600"/>
            <a:ext cx="2362200" cy="1981200"/>
          </a:xfrm>
          <a:prstGeom prst="rightArrow">
            <a:avLst>
              <a:gd name="adj1" fmla="val 50000"/>
              <a:gd name="adj2" fmla="val 2980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52400" y="32766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TÌNH HUỐNG</a:t>
            </a:r>
            <a:r>
              <a:rPr lang="en-US" sz="2400" b="1" dirty="0"/>
              <a:t> 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752600" y="2971800"/>
            <a:ext cx="45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26" name="AutoShape 30" descr="Narrow vertical"/>
          <p:cNvSpPr>
            <a:spLocks noChangeArrowheads="1"/>
          </p:cNvSpPr>
          <p:nvPr/>
        </p:nvSpPr>
        <p:spPr bwMode="auto">
          <a:xfrm>
            <a:off x="2438400" y="1676400"/>
            <a:ext cx="6096000" cy="3886200"/>
          </a:xfrm>
          <a:prstGeom prst="roundRect">
            <a:avLst>
              <a:gd name="adj" fmla="val 16667"/>
            </a:avLst>
          </a:prstGeom>
          <a:pattFill prst="narVert">
            <a:fgClr>
              <a:schemeClr val="bg1"/>
            </a:fgClr>
            <a:bgClr>
              <a:srgbClr val="FFFFCC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590800" y="1870770"/>
            <a:ext cx="5791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ạ!”.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“.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56" name="AutoShape 64"/>
          <p:cNvSpPr>
            <a:spLocks noChangeArrowheads="1"/>
          </p:cNvSpPr>
          <p:nvPr/>
        </p:nvSpPr>
        <p:spPr bwMode="auto">
          <a:xfrm rot="10800000">
            <a:off x="161924" y="838200"/>
            <a:ext cx="7077075" cy="3657600"/>
          </a:xfrm>
          <a:prstGeom prst="cloudCallout">
            <a:avLst>
              <a:gd name="adj1" fmla="val -58991"/>
              <a:gd name="adj2" fmla="val -37319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990600" y="1828800"/>
            <a:ext cx="556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ta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bỏ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ít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bị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hỏng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mắt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76200" y="2362200"/>
            <a:ext cx="2057400" cy="1371600"/>
          </a:xfrm>
          <a:prstGeom prst="rightArrow">
            <a:avLst>
              <a:gd name="adj1" fmla="val 50000"/>
              <a:gd name="adj2" fmla="val 3173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52400" y="2863850"/>
            <a:ext cx="167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TÌNH HUỐNG</a:t>
            </a:r>
            <a:r>
              <a:rPr lang="en-US" sz="2400" b="1"/>
              <a:t> 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524000" y="2514600"/>
            <a:ext cx="38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2133600" y="304800"/>
            <a:ext cx="6705600" cy="5257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209800" y="533400"/>
            <a:ext cx="6781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>
                <a:solidFill>
                  <a:srgbClr val="0000FF"/>
                </a:solidFill>
              </a:rPr>
              <a:t>Trên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đi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học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về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bạn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học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sinh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gặp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chú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đưa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thư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là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một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thương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binh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đang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đứng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trước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ngõ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nhà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bác</a:t>
            </a:r>
            <a:r>
              <a:rPr lang="en-US" sz="3200" b="1" i="1" dirty="0">
                <a:solidFill>
                  <a:srgbClr val="0000FF"/>
                </a:solidFill>
              </a:rPr>
              <a:t> Minh, </a:t>
            </a:r>
            <a:r>
              <a:rPr lang="en-US" sz="3200" b="1" i="1" dirty="0" err="1">
                <a:solidFill>
                  <a:srgbClr val="0000FF"/>
                </a:solidFill>
              </a:rPr>
              <a:t>có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lẽ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chú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đang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tìm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nhà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ai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đó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thì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</a:rPr>
              <a:t>.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Thấy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vậy</a:t>
            </a:r>
            <a:r>
              <a:rPr lang="en-US" sz="3200" b="1" i="1" dirty="0">
                <a:solidFill>
                  <a:srgbClr val="0000FF"/>
                </a:solidFill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em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chào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và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hỏi</a:t>
            </a:r>
            <a:r>
              <a:rPr lang="en-US" sz="3200" b="1" i="1" dirty="0">
                <a:solidFill>
                  <a:srgbClr val="0000FF"/>
                </a:solidFill>
              </a:rPr>
              <a:t>: “</a:t>
            </a:r>
            <a:r>
              <a:rPr lang="en-US" sz="3200" b="1" i="1" dirty="0" err="1">
                <a:solidFill>
                  <a:srgbClr val="0000FF"/>
                </a:solidFill>
              </a:rPr>
              <a:t>Chúng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cháu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có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giúp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được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gì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cho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chú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</a:rPr>
              <a:t> ạ!”. </a:t>
            </a:r>
            <a:r>
              <a:rPr lang="en-US" sz="3200" b="1" i="1" dirty="0" err="1">
                <a:solidFill>
                  <a:srgbClr val="0000FF"/>
                </a:solidFill>
              </a:rPr>
              <a:t>Chú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thương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binh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nói</a:t>
            </a:r>
            <a:r>
              <a:rPr lang="en-US" sz="3200" b="1" i="1" dirty="0" smtClean="0">
                <a:solidFill>
                  <a:srgbClr val="0000FF"/>
                </a:solidFill>
              </a:rPr>
              <a:t>: “</a:t>
            </a:r>
            <a:r>
              <a:rPr lang="en-US" sz="3200" b="1" i="1" dirty="0" err="1" smtClean="0">
                <a:solidFill>
                  <a:srgbClr val="0000FF"/>
                </a:solidFill>
              </a:rPr>
              <a:t>Cảm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ơn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cháu,chú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muốn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hỏi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nhà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Tư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để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mang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thư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vào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cho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ấy</a:t>
            </a:r>
            <a:r>
              <a:rPr lang="en-US" sz="3200" b="1" i="1" dirty="0">
                <a:solidFill>
                  <a:srgbClr val="0000FF"/>
                </a:solidFill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cháu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có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biết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nhà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Tư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</a:rPr>
              <a:t>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65" name="AutoShape 73"/>
          <p:cNvSpPr>
            <a:spLocks noChangeArrowheads="1"/>
          </p:cNvSpPr>
          <p:nvPr/>
        </p:nvSpPr>
        <p:spPr bwMode="auto">
          <a:xfrm rot="10800000">
            <a:off x="1447800" y="1676400"/>
            <a:ext cx="5638800" cy="3962400"/>
          </a:xfrm>
          <a:prstGeom prst="wedgeRoundRectCallout">
            <a:avLst>
              <a:gd name="adj1" fmla="val -66810"/>
              <a:gd name="adj2" fmla="val 64583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1600200" y="2806005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giúp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thương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thư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Tư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thư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vả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5" grpId="0" animBg="1"/>
      <p:bldP spid="8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38400" y="1524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Kết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luận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chung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9600" y="1066800"/>
            <a:ext cx="807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    </a:t>
            </a:r>
            <a:r>
              <a:rPr lang="en-US" sz="3200" b="1" dirty="0" err="1" smtClean="0">
                <a:solidFill>
                  <a:srgbClr val="0000FF"/>
                </a:solidFill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khuyết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chịu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nhiều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đau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khổ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thiệt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thòi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họ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gặp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nhiều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cuộc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sống</a:t>
            </a:r>
            <a:r>
              <a:rPr lang="en-US" sz="3200" b="1" dirty="0">
                <a:solidFill>
                  <a:srgbClr val="0000FF"/>
                </a:solidFill>
              </a:rPr>
              <a:t>.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giúp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khuyết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họ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bớt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buồn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tủi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vất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vả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thêm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tự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cuộc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sống</a:t>
            </a:r>
            <a:r>
              <a:rPr lang="en-US" sz="3200" b="1" dirty="0">
                <a:solidFill>
                  <a:srgbClr val="0000FF"/>
                </a:solidFill>
              </a:rPr>
              <a:t>. </a:t>
            </a:r>
            <a:r>
              <a:rPr lang="en-US" sz="3200" b="1" dirty="0" err="1">
                <a:solidFill>
                  <a:srgbClr val="0000FF"/>
                </a:solidFill>
              </a:rPr>
              <a:t>Chúng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việc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phù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hợp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năng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giúp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họ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191000"/>
            <a:ext cx="77724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 err="1">
                <a:solidFill>
                  <a:srgbClr val="FF6600"/>
                </a:solidFill>
              </a:rPr>
              <a:t>Em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hãy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đánh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dấu</a:t>
            </a:r>
            <a:r>
              <a:rPr lang="en-US" sz="3600" b="1" i="1" dirty="0">
                <a:solidFill>
                  <a:srgbClr val="FF6600"/>
                </a:solidFill>
              </a:rPr>
              <a:t> X </a:t>
            </a:r>
            <a:r>
              <a:rPr lang="en-US" sz="3600" b="1" i="1" dirty="0" err="1">
                <a:solidFill>
                  <a:srgbClr val="FF6600"/>
                </a:solidFill>
              </a:rPr>
              <a:t>vào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các</a:t>
            </a:r>
            <a:r>
              <a:rPr lang="en-US" sz="3600" b="1" i="1" dirty="0">
                <a:solidFill>
                  <a:srgbClr val="FF6600"/>
                </a:solidFill>
              </a:rPr>
              <a:t> ô </a:t>
            </a:r>
            <a:r>
              <a:rPr lang="en-US" sz="3600" b="1" i="1" dirty="0" err="1">
                <a:solidFill>
                  <a:srgbClr val="FF6600"/>
                </a:solidFill>
              </a:rPr>
              <a:t>vuông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trước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mỗi</a:t>
            </a:r>
            <a:r>
              <a:rPr lang="en-US" sz="3600" b="1" i="1" dirty="0">
                <a:solidFill>
                  <a:srgbClr val="FF6600"/>
                </a:solidFill>
              </a:rPr>
              <a:t> ý </a:t>
            </a:r>
            <a:r>
              <a:rPr lang="en-US" sz="3600" b="1" i="1" dirty="0" err="1">
                <a:solidFill>
                  <a:srgbClr val="FF6600"/>
                </a:solidFill>
              </a:rPr>
              <a:t>kiến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sau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đây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em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cho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là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đúng</a:t>
            </a:r>
            <a:r>
              <a:rPr lang="en-US" sz="3600" b="1" i="1" dirty="0">
                <a:solidFill>
                  <a:srgbClr val="FF6600"/>
                </a:solidFill>
              </a:rPr>
              <a:t> </a:t>
            </a:r>
            <a:r>
              <a:rPr lang="en-US" sz="3600" b="1" i="1" dirty="0" err="1">
                <a:solidFill>
                  <a:srgbClr val="FF6600"/>
                </a:solidFill>
              </a:rPr>
              <a:t>nhất</a:t>
            </a:r>
            <a:r>
              <a:rPr lang="en-US" sz="3600" b="1" i="1" dirty="0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28600" y="50292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28600" y="24384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28600" y="32766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28600" y="16002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28600" y="42672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447800" y="2681287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Chỉ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giúp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những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học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sinh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người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khuyết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tật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371600" y="5195887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Giúp đỡ người khuyết tật là việc làm của người lớn tuổi.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47800" y="1857375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Giúp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người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khuyết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tật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mang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đến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niềm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vui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họ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371600" y="3367087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Người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khuyết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tật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quyền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được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đối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xử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bình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đẳng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có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quyền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được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hổ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trợ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giúp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đỡ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371600" y="4433887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Mua vé số ủng hộ nạn nhân chất độc màu da cam.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04800" y="4267200"/>
            <a:ext cx="381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04800" y="32766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04800" y="16764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 animBg="1"/>
      <p:bldP spid="12300" grpId="0" animBg="1"/>
      <p:bldP spid="12301" grpId="0" animBg="1"/>
      <p:bldP spid="12302" grpId="0" animBg="1"/>
      <p:bldP spid="12303" grpId="0" animBg="1"/>
      <p:bldP spid="12306" grpId="0"/>
      <p:bldP spid="12307" grpId="0"/>
      <p:bldP spid="12308" grpId="0"/>
      <p:bldP spid="12310" grpId="0" animBg="1"/>
      <p:bldP spid="12311" grpId="0"/>
      <p:bldP spid="123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</a:rPr>
              <a:t>Liên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Em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đã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giúp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đỡ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khuyến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tật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17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250</TotalTime>
  <Words>502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HÁI HOA</vt:lpstr>
      <vt:lpstr>Slide 11</vt:lpstr>
      <vt:lpstr>Nếu nhà trường tổ chức thu quỹ hỗ trợ cho các bạn khuyết tật, con sẽ làm gì?</vt:lpstr>
      <vt:lpstr>Các cô chú khiếm thị bán tăm tre bên lề đường. Con tình cờ thấy, vậy con sẽ làm gì lúc đó?</vt:lpstr>
      <vt:lpstr>Hãy kể tên một số hoạt động tại trường, lớp để giúp đỡ các bạn nghèo, khuyết tật vượt khó?</vt:lpstr>
      <vt:lpstr>Những sách vở cũ không còn dùng đến, các con sẽ làm như thế nào?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Môn: Đạo đức Giảng viên: Thạc sĩ Nguyễn Ngọc Toàn</dc:title>
  <dc:creator>HEO</dc:creator>
  <cp:lastModifiedBy>Gia Huy</cp:lastModifiedBy>
  <cp:revision>31</cp:revision>
  <dcterms:created xsi:type="dcterms:W3CDTF">2015-10-28T01:42:42Z</dcterms:created>
  <dcterms:modified xsi:type="dcterms:W3CDTF">2016-03-28T07:43:30Z</dcterms:modified>
</cp:coreProperties>
</file>