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3" r:id="rId5"/>
    <p:sldId id="274" r:id="rId6"/>
    <p:sldId id="276" r:id="rId7"/>
    <p:sldId id="277" r:id="rId8"/>
    <p:sldId id="268" r:id="rId9"/>
    <p:sldId id="279" r:id="rId10"/>
    <p:sldId id="269" r:id="rId11"/>
    <p:sldId id="27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00"/>
    <a:srgbClr val="FFFF99"/>
    <a:srgbClr val="00FF00"/>
    <a:srgbClr val="FF0000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9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5F48D-869F-4518-AEE6-23659F121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4EEAE-CC84-4AFB-BB73-90CA6721D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55A47-8278-4310-B57C-A6EDA7346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CBD99-A617-4984-A9B2-93A18457B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90817-E58F-4D62-8A9E-26AA297B3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6AAA1-2FDB-4E3B-AA1C-0363F787E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AC275-D6E0-43DB-8B2F-08FEF24FA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0A6C4-7AAA-4219-B87B-CBCEC3153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43E6F-7951-4513-95CF-B2D420C30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2C8D4-6BCC-45F8-93BF-87C303BF7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D8E0-53E5-414B-B402-5A114DB0A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CEA395-7D47-4DB7-A662-22C35517F6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 Same Side Corner Rectangle 43"/>
          <p:cNvSpPr>
            <a:spLocks noChangeArrowheads="1"/>
          </p:cNvSpPr>
          <p:nvPr/>
        </p:nvSpPr>
        <p:spPr bwMode="auto">
          <a:xfrm rot="10800000">
            <a:off x="0" y="6324600"/>
            <a:ext cx="9144000" cy="533400"/>
          </a:xfrm>
          <a:custGeom>
            <a:avLst/>
            <a:gdLst>
              <a:gd name="T0" fmla="*/ 9144000 w 9144000"/>
              <a:gd name="T1" fmla="*/ 66675 h 1066800"/>
              <a:gd name="T2" fmla="*/ 4572000 w 9144000"/>
              <a:gd name="T3" fmla="*/ 133350 h 1066800"/>
              <a:gd name="T4" fmla="*/ 0 w 9144000"/>
              <a:gd name="T5" fmla="*/ 66675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6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en-US" sz="1600"/>
          </a:p>
        </p:txBody>
      </p:sp>
      <p:sp>
        <p:nvSpPr>
          <p:cNvPr id="51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1A0597"/>
                </a:solidFill>
              </a:rPr>
              <a:t>Luyện đọc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29200" y="27574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1A0597"/>
                </a:solidFill>
              </a:rPr>
              <a:t>Từ ngữ</a:t>
            </a:r>
          </a:p>
        </p:txBody>
      </p:sp>
      <p:sp>
        <p:nvSpPr>
          <p:cNvPr id="512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300288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</a:rPr>
              <a:t>       </a:t>
            </a:r>
            <a:r>
              <a:rPr lang="en-US" sz="2800" b="1" i="1">
                <a:solidFill>
                  <a:srgbClr val="1A0597"/>
                </a:solidFill>
              </a:rPr>
              <a:t>Tìm hiểu bài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038600" y="2590800"/>
            <a:ext cx="76200" cy="32766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2905125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cs typeface="Times New Roman" pitchFamily="18" charset="0"/>
              </a:rPr>
              <a:t>- tiếng thác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489108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</a:t>
            </a:r>
            <a:r>
              <a:rPr lang="en-US" sz="2400" b="1" i="1"/>
              <a:t>- mặt trời</a:t>
            </a:r>
            <a:endParaRPr lang="en-US" sz="2400" b="1" i="1"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534828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cs typeface="Times New Roman" pitchFamily="18" charset="0"/>
              </a:rPr>
              <a:t>- lá ngời ngời</a:t>
            </a:r>
          </a:p>
        </p:txBody>
      </p:sp>
      <p:sp>
        <p:nvSpPr>
          <p:cNvPr id="5131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336708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990000"/>
                </a:solidFill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990000"/>
                </a:solidFill>
                <a:cs typeface="Times New Roman" pitchFamily="18" charset="0"/>
                <a:hlinkClick r:id="rId3" action="ppaction://hlinksldjump"/>
              </a:rPr>
              <a:t>Cọ</a:t>
            </a:r>
            <a:endParaRPr lang="en-US" sz="2400" b="1" i="1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513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3824288"/>
            <a:ext cx="434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990000"/>
                </a:solidFill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990000"/>
                </a:solidFill>
                <a:cs typeface="Times New Roman" pitchFamily="18" charset="0"/>
                <a:hlinkClick r:id="rId4" action="ppaction://hlinksldjump"/>
              </a:rPr>
              <a:t>Thảm cỏ</a:t>
            </a:r>
            <a:endParaRPr lang="en-US" sz="2400" b="1" i="1">
              <a:solidFill>
                <a:srgbClr val="990000"/>
              </a:solidFill>
              <a:cs typeface="Times New Roman" pitchFamily="18" charset="0"/>
            </a:endParaRPr>
          </a:p>
        </p:txBody>
      </p:sp>
      <p:pic>
        <p:nvPicPr>
          <p:cNvPr id="2060" name="Picture 13" descr="Star-05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257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66750" y="3400425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cs typeface="Times New Roman" pitchFamily="18" charset="0"/>
              </a:rPr>
              <a:t>- đổ về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76275" y="390048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cs typeface="Times New Roman" pitchFamily="18" charset="0"/>
              </a:rPr>
              <a:t>- thảm cỏ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5800" y="4419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cs typeface="Times New Roman" pitchFamily="18" charset="0"/>
              </a:rPr>
              <a:t>- lá xòe</a:t>
            </a:r>
          </a:p>
        </p:txBody>
      </p:sp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2065" name="Text Box 26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2066" name="Text Box 27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sp>
        <p:nvSpPr>
          <p:cNvPr id="2067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019800"/>
            <a:ext cx="6096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 animBg="1"/>
      <p:bldP spid="5127" grpId="0"/>
      <p:bldP spid="5128" grpId="0"/>
      <p:bldP spid="5129" grpId="0"/>
      <p:bldP spid="5131" grpId="0"/>
      <p:bldP spid="5132" grpId="0"/>
      <p:bldP spid="5135" grpId="0"/>
      <p:bldP spid="5136" grpId="0"/>
      <p:bldP spid="5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228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28600" y="23495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Đã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" y="23495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có ai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0" y="23495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lắng nghe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27305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Tiếng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0" y="27305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mưa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981200" y="27305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trong rừng cọ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8600" y="31877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Như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90600" y="31877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400" b="1" i="1"/>
              <a:t>tiếng thác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692400" y="31877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đổ về.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28600" y="35687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Như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43000" y="35687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ào ào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81200" y="35687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trận gió.</a:t>
            </a: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228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80" name="AutoShape 20"/>
          <p:cNvSpPr>
            <a:spLocks noChangeArrowheads="1"/>
          </p:cNvSpPr>
          <p:nvPr/>
        </p:nvSpPr>
        <p:spPr bwMode="auto">
          <a:xfrm>
            <a:off x="4572000" y="22352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81" name="AutoShape 21"/>
          <p:cNvSpPr>
            <a:spLocks noChangeArrowheads="1"/>
          </p:cNvSpPr>
          <p:nvPr/>
        </p:nvSpPr>
        <p:spPr bwMode="auto">
          <a:xfrm>
            <a:off x="4572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Đã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38200" y="4343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ai lên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rừng cọ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Giữa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143000" y="48006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một buổi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654300" y="4800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trưa hè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28600" y="52578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Gối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914400" y="52578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đầu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600200" y="5257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lên thảm cỏ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28600" y="56388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Nhìn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066800" y="5638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trời xanh,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590800" y="5638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lá che.</a:t>
            </a:r>
          </a:p>
        </p:txBody>
      </p:sp>
      <p:sp>
        <p:nvSpPr>
          <p:cNvPr id="11294" name="Text Box 34"/>
          <p:cNvSpPr txBox="1">
            <a:spLocks noChangeArrowheads="1"/>
          </p:cNvSpPr>
          <p:nvPr/>
        </p:nvSpPr>
        <p:spPr bwMode="auto">
          <a:xfrm>
            <a:off x="3108325" y="67421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1295" name="Text Box 35"/>
          <p:cNvSpPr txBox="1">
            <a:spLocks noChangeArrowheads="1"/>
          </p:cNvSpPr>
          <p:nvPr/>
        </p:nvSpPr>
        <p:spPr bwMode="auto">
          <a:xfrm>
            <a:off x="4876800" y="2209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Đã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410200" y="2209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có ai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248400" y="2209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dậy sớm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876800" y="26670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Nhìn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791200" y="2667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lên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184900" y="2667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400" b="1" i="1"/>
              <a:t>rừng cọ tươi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4876800" y="3124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Lá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334000" y="3124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xòe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108700" y="31242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từng tia nắng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4876800" y="3581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Giống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5943600" y="3581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hệt 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6553200" y="35814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như mặt trời.</a:t>
            </a:r>
          </a:p>
        </p:txBody>
      </p:sp>
      <p:sp>
        <p:nvSpPr>
          <p:cNvPr id="11307" name="Text Box 47"/>
          <p:cNvSpPr txBox="1">
            <a:spLocks noChangeArrowheads="1"/>
          </p:cNvSpPr>
          <p:nvPr/>
        </p:nvSpPr>
        <p:spPr bwMode="auto">
          <a:xfrm>
            <a:off x="4800600" y="43942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Rừng</a:t>
            </a:r>
            <a:r>
              <a:rPr lang="en-US" sz="2400" b="1"/>
              <a:t> 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791200" y="43942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cọ ơi !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6934200" y="43942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Rừng cọ !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4800600" y="4851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Lá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5257800" y="48514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đẹp,</a:t>
            </a:r>
          </a:p>
        </p:txBody>
      </p:sp>
      <p:sp>
        <p:nvSpPr>
          <p:cNvPr id="11312" name="Text Box 52"/>
          <p:cNvSpPr txBox="1">
            <a:spLocks noChangeArrowheads="1"/>
          </p:cNvSpPr>
          <p:nvPr/>
        </p:nvSpPr>
        <p:spPr bwMode="auto">
          <a:xfrm>
            <a:off x="5661025" y="5402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313" name="Text Box 53"/>
          <p:cNvSpPr txBox="1">
            <a:spLocks noChangeArrowheads="1"/>
          </p:cNvSpPr>
          <p:nvPr/>
        </p:nvSpPr>
        <p:spPr bwMode="auto">
          <a:xfrm>
            <a:off x="6096000" y="48006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121400" y="48514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lá ngời ngời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4648200" y="5232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Tôi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5410200" y="5232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yêu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6172200" y="5232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thường vẫy gọi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4800600" y="561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Mặt 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5486400" y="56134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 i="1"/>
              <a:t>trời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6273800" y="5613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xanh của tôi.</a:t>
            </a:r>
          </a:p>
        </p:txBody>
      </p:sp>
      <p:pic>
        <p:nvPicPr>
          <p:cNvPr id="11321" name="Picture 66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2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141709 h 1066800"/>
              <a:gd name="T2" fmla="*/ 4572000 w 9144000"/>
              <a:gd name="T3" fmla="*/ 283417 h 1066800"/>
              <a:gd name="T4" fmla="*/ 0 w 9144000"/>
              <a:gd name="T5" fmla="*/ 141709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1323" name="Text Box 68"/>
          <p:cNvSpPr txBox="1">
            <a:spLocks noChangeArrowheads="1"/>
          </p:cNvSpPr>
          <p:nvPr/>
        </p:nvSpPr>
        <p:spPr bwMode="auto">
          <a:xfrm>
            <a:off x="3581400" y="6159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11324" name="Text Box 69"/>
          <p:cNvSpPr txBox="1">
            <a:spLocks noChangeArrowheads="1"/>
          </p:cNvSpPr>
          <p:nvPr/>
        </p:nvSpPr>
        <p:spPr bwMode="auto">
          <a:xfrm>
            <a:off x="1676400" y="10810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11325" name="Text Box 70"/>
          <p:cNvSpPr txBox="1">
            <a:spLocks noChangeArrowheads="1"/>
          </p:cNvSpPr>
          <p:nvPr/>
        </p:nvSpPr>
        <p:spPr bwMode="auto">
          <a:xfrm>
            <a:off x="5892800" y="626268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sp>
        <p:nvSpPr>
          <p:cNvPr id="11326" name="AutoShape 71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 b="1" i="1">
                <a:solidFill>
                  <a:srgbClr val="000099"/>
                </a:solidFill>
              </a:rPr>
              <a:t>SGK/125</a:t>
            </a:r>
          </a:p>
        </p:txBody>
      </p:sp>
      <p:sp>
        <p:nvSpPr>
          <p:cNvPr id="15432" name="AutoShape 72"/>
          <p:cNvSpPr>
            <a:spLocks noChangeArrowheads="1"/>
          </p:cNvSpPr>
          <p:nvPr/>
        </p:nvSpPr>
        <p:spPr bwMode="auto">
          <a:xfrm>
            <a:off x="304800" y="1739900"/>
            <a:ext cx="1981200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Học thuộc lòng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8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  <p:bldP spid="15396" grpId="0"/>
      <p:bldP spid="15397" grpId="0"/>
      <p:bldP spid="15398" grpId="0"/>
      <p:bldP spid="15399" grpId="0"/>
      <p:bldP spid="15400" grpId="0"/>
      <p:bldP spid="15401" grpId="0"/>
      <p:bldP spid="15402" grpId="0"/>
      <p:bldP spid="15403" grpId="0"/>
      <p:bldP spid="15404" grpId="0"/>
      <p:bldP spid="15405" grpId="0"/>
      <p:bldP spid="15406" grpId="0"/>
      <p:bldP spid="15408" grpId="0"/>
      <p:bldP spid="15409" grpId="0"/>
      <p:bldP spid="15410" grpId="0"/>
      <p:bldP spid="15411" grpId="0"/>
      <p:bldP spid="15414" grpId="0"/>
      <p:bldP spid="15415" grpId="0"/>
      <p:bldP spid="15416" grpId="0"/>
      <p:bldP spid="15417" grpId="0"/>
      <p:bldP spid="15418" grpId="0"/>
      <p:bldP spid="15419" grpId="0"/>
      <p:bldP spid="15420" grpId="0"/>
      <p:bldP spid="154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aCamChuo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3063875"/>
            <a:ext cx="2133600" cy="17224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7" name="Picture 3" descr="428907567_269b995a0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3067050"/>
            <a:ext cx="2057400" cy="17478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8" name="Picture 4" descr="hoa-mau-don-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4889500"/>
            <a:ext cx="2133600" cy="1901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9" name="Picture 5" descr="HoaNhai3[1]"/>
          <p:cNvPicPr>
            <a:picLocks noChangeAspect="1" noChangeArrowheads="1"/>
          </p:cNvPicPr>
          <p:nvPr/>
        </p:nvPicPr>
        <p:blipFill>
          <a:blip r:embed="rId5"/>
          <a:srcRect l="16667" t="5418" r="12666" b="7275"/>
          <a:stretch>
            <a:fillRect/>
          </a:stretch>
        </p:blipFill>
        <p:spPr bwMode="auto">
          <a:xfrm>
            <a:off x="2333625" y="4879975"/>
            <a:ext cx="2057400" cy="1911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0" name="Picture 6" descr="48ecc2e0_hoalan%20cho%20dau-1288966192-123120935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8" y="3067050"/>
            <a:ext cx="2133600" cy="1752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1" name="Picture 7" descr="flowers_053"/>
          <p:cNvPicPr>
            <a:picLocks noChangeAspect="1" noChangeArrowheads="1"/>
          </p:cNvPicPr>
          <p:nvPr/>
        </p:nvPicPr>
        <p:blipFill>
          <a:blip r:embed="rId7"/>
          <a:srcRect l="7813" t="16667" r="17969" b="3125"/>
          <a:stretch>
            <a:fillRect/>
          </a:stretch>
        </p:blipFill>
        <p:spPr bwMode="auto">
          <a:xfrm>
            <a:off x="6834188" y="3068638"/>
            <a:ext cx="2209800" cy="1770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2" name="Picture 8" descr="142-1667-dau-massage-hoa-sen[2]"/>
          <p:cNvPicPr>
            <a:picLocks noChangeAspect="1" noChangeArrowheads="1"/>
          </p:cNvPicPr>
          <p:nvPr/>
        </p:nvPicPr>
        <p:blipFill>
          <a:blip r:embed="rId8"/>
          <a:srcRect t="5710" b="37543"/>
          <a:stretch>
            <a:fillRect/>
          </a:stretch>
        </p:blipFill>
        <p:spPr bwMode="auto">
          <a:xfrm>
            <a:off x="4624388" y="4875213"/>
            <a:ext cx="2133600" cy="1901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9" descr="hoasen[4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8475" y="4895850"/>
            <a:ext cx="2209800" cy="1876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94" name="Oval 10" descr="Bouquet"/>
          <p:cNvSpPr>
            <a:spLocks noChangeArrowheads="1"/>
          </p:cNvSpPr>
          <p:nvPr/>
        </p:nvSpPr>
        <p:spPr bwMode="auto">
          <a:xfrm>
            <a:off x="990600" y="2457450"/>
            <a:ext cx="1905000" cy="533400"/>
          </a:xfrm>
          <a:prstGeom prst="ellips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</a:rPr>
              <a:t>ĐỘI A</a:t>
            </a:r>
          </a:p>
        </p:txBody>
      </p:sp>
      <p:sp>
        <p:nvSpPr>
          <p:cNvPr id="16395" name="Oval 11" descr="Bouquet"/>
          <p:cNvSpPr>
            <a:spLocks noChangeArrowheads="1"/>
          </p:cNvSpPr>
          <p:nvPr/>
        </p:nvSpPr>
        <p:spPr bwMode="auto">
          <a:xfrm>
            <a:off x="6019800" y="2470150"/>
            <a:ext cx="1905000" cy="533400"/>
          </a:xfrm>
          <a:prstGeom prst="ellips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</a:rPr>
              <a:t>ĐỘI B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1752600" y="1824038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Thi đọc thuộc lòng bài thơ</a:t>
            </a:r>
            <a:endParaRPr lang="en-US" sz="54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6397" name="Picture 13" descr="Entertainment-02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60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Star-05-june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3581400" y="577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1676400" y="10175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12305" name="Text Box 25"/>
          <p:cNvSpPr txBox="1">
            <a:spLocks noChangeArrowheads="1"/>
          </p:cNvSpPr>
          <p:nvPr/>
        </p:nvSpPr>
        <p:spPr bwMode="auto">
          <a:xfrm>
            <a:off x="5257800" y="1516063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99"/>
                </a:solidFill>
              </a:rPr>
              <a:t>Nguyễn Viết Bình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  <p:bldP spid="1639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581400" y="60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676400" y="11191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257800" y="16303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62000" y="2362200"/>
            <a:ext cx="2971800" cy="6096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Củng cố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62000" y="31242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Đọc lại toàn bài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Nêu lại nội dung bài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Liên hệ: </a:t>
            </a:r>
            <a:r>
              <a:rPr lang="en-US" sz="2000" b="1">
                <a:hlinkClick r:id="rId2" action="ppaction://hlinksldjump"/>
              </a:rPr>
              <a:t>(Tác dụng của cây cọ)</a:t>
            </a:r>
            <a:endParaRPr lang="en-US" sz="2000" b="1"/>
          </a:p>
        </p:txBody>
      </p:sp>
      <p:sp>
        <p:nvSpPr>
          <p:cNvPr id="3278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6858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15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581400" y="60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676400" y="11191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257800" y="16303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62000" y="2362200"/>
            <a:ext cx="2971800" cy="6096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Dặn dò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8077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Đọc thuộc lòng bài thơ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Chuẩn bị bài “Quà của đồng nội”.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581400" y="60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676400" y="11191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257800" y="16303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2438400"/>
            <a:ext cx="9144000" cy="3387725"/>
            <a:chOff x="0" y="2064"/>
            <a:chExt cx="5760" cy="2134"/>
          </a:xfrm>
        </p:grpSpPr>
        <p:pic>
          <p:nvPicPr>
            <p:cNvPr id="20487" name="Picture 9" descr="Hinh nen 12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Nội dung:</a:t>
              </a:r>
              <a:r>
                <a:rPr lang="en-US" sz="2400" b="1">
                  <a:solidFill>
                    <a:schemeClr val="hlink"/>
                  </a:solidFill>
                  <a:cs typeface="Arial" charset="0"/>
                </a:rPr>
                <a:t> 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Qua hình ảnh “ mặt trời xanh” và những dòng th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ơ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 tả vẻ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ẹp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a dạng của rừng cọ, thấy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đư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ợc tình yêu quê h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ươ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ng của tác giả.</a:t>
              </a:r>
            </a:p>
          </p:txBody>
        </p:sp>
      </p:grpSp>
      <p:sp>
        <p:nvSpPr>
          <p:cNvPr id="20486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ây%20c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543800" cy="35718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7178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i="1">
                <a:solidFill>
                  <a:srgbClr val="000099"/>
                </a:solidFill>
              </a:rPr>
              <a:t>     Cọ</a:t>
            </a:r>
          </a:p>
        </p:txBody>
      </p:sp>
      <p:sp>
        <p:nvSpPr>
          <p:cNvPr id="3076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248400"/>
            <a:ext cx="8382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i="1">
                <a:solidFill>
                  <a:srgbClr val="000099"/>
                </a:solidFill>
              </a:rPr>
              <a:t>Thảm cỏ</a:t>
            </a:r>
          </a:p>
        </p:txBody>
      </p:sp>
      <p:pic>
        <p:nvPicPr>
          <p:cNvPr id="6156" name="Picture 12" descr="golfvan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7315200" cy="34671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100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248400"/>
            <a:ext cx="8382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Tìm hiểu bài: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5240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rgbClr val="000099"/>
                </a:solidFill>
              </a:rPr>
              <a:t>1) Tiếng mưa trong rừng cọ được so sánh với những âm thanh nào?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39700" y="31369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- So sánh với tiếng thác đổ về, tiếng gió thổi ào ào.</a:t>
            </a:r>
          </a:p>
        </p:txBody>
      </p:sp>
      <p:sp>
        <p:nvSpPr>
          <p:cNvPr id="5125" name="Text Box 20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pic>
        <p:nvPicPr>
          <p:cNvPr id="9240" name="Picture 2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876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Tìm hiểu bài: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5240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rgbClr val="000099"/>
                </a:solidFill>
              </a:rPr>
              <a:t>2) Về mùa hè, rừng cọ có gì thú vị ?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39700" y="31369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b="1" i="1">
                <a:solidFill>
                  <a:schemeClr val="tx2"/>
                </a:solidFill>
              </a:rPr>
              <a:t>- Về mùa hè, nằm dưới rừng cọ nhìn lên, nhà thơ thấy trời xanh qua từng kẻ lá.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pic>
        <p:nvPicPr>
          <p:cNvPr id="22539" name="Picture 11" descr="t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85344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Tìm hiểu bài: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6200" y="25273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</a:rPr>
              <a:t>3/ Vì sao tác giả thấy lá cọ giống như mặt trời ?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01600" y="3060700"/>
            <a:ext cx="8839200" cy="6731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b="1" i="1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i="1">
                <a:solidFill>
                  <a:srgbClr val="990000"/>
                </a:solidFill>
              </a:rPr>
              <a:t>- Lá cọ hình quạt, có gân lá xòe ra như các tia nắng nên tác giả thấy </a:t>
            </a:r>
          </a:p>
          <a:p>
            <a:pPr marL="342900" indent="-342900"/>
            <a:r>
              <a:rPr lang="en-US" b="1" i="1">
                <a:solidFill>
                  <a:srgbClr val="990000"/>
                </a:solidFill>
              </a:rPr>
              <a:t>nó giống mặt trời.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257800" y="1706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10668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Lá cọ</a:t>
            </a:r>
          </a:p>
        </p:txBody>
      </p:sp>
      <p:sp>
        <p:nvSpPr>
          <p:cNvPr id="7178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7" grpId="0"/>
      <p:bldP spid="245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6096000"/>
            <a:ext cx="685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778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Tìm hiểu bài: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4800" y="2387600"/>
            <a:ext cx="8610600" cy="533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rgbClr val="000099"/>
                </a:solidFill>
              </a:rPr>
              <a:t>4) Em có thích gọi lá cọ là “mặt trời xanh” không ? Vì sao ?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28600" y="3124200"/>
            <a:ext cx="3657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 b="1" i="1">
                <a:solidFill>
                  <a:srgbClr val="990000"/>
                </a:solidFill>
              </a:rPr>
              <a:t> Em thích cách gọi ấy, </a:t>
            </a:r>
          </a:p>
          <a:p>
            <a:r>
              <a:rPr lang="en-US" sz="2000" b="1" i="1">
                <a:solidFill>
                  <a:srgbClr val="990000"/>
                </a:solidFill>
              </a:rPr>
              <a:t>vì cách gọi ấy rất đúng. </a:t>
            </a:r>
          </a:p>
          <a:p>
            <a:endParaRPr lang="en-US" sz="2000" b="1" i="1">
              <a:solidFill>
                <a:srgbClr val="990000"/>
              </a:solidFill>
            </a:endParaRP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3581400" y="60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676400" y="10429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5257800" y="15541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84500"/>
            <a:ext cx="4787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228600" y="4800600"/>
            <a:ext cx="3657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>
                <a:solidFill>
                  <a:srgbClr val="990000"/>
                </a:solidFill>
              </a:rPr>
              <a:t> Lá cọ giống như mặt trời</a:t>
            </a:r>
          </a:p>
          <a:p>
            <a:r>
              <a:rPr lang="en-US" sz="2000" b="1" i="1">
                <a:solidFill>
                  <a:srgbClr val="990000"/>
                </a:solidFill>
              </a:rPr>
              <a:t> mà lại có màu xanh.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844675" y="2133600"/>
            <a:ext cx="6629400" cy="889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rgbClr val="000099"/>
                </a:solidFill>
              </a:rPr>
              <a:t>Qua b</a:t>
            </a:r>
            <a:r>
              <a:rPr lang="en-US" sz="1600" b="1" i="1">
                <a:solidFill>
                  <a:srgbClr val="000099"/>
                </a:solidFill>
              </a:rPr>
              <a:t>ài thơ, em thấy tác giả thể hiện tình yêu quê hương</a:t>
            </a:r>
          </a:p>
          <a:p>
            <a:pPr marL="342900" indent="-342900"/>
            <a:r>
              <a:rPr lang="en-US" sz="1600" b="1" i="1">
                <a:solidFill>
                  <a:srgbClr val="000099"/>
                </a:solidFill>
              </a:rPr>
              <a:t> qua hình ảnh nào?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Tập đọc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676400" y="111918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Mặt trời xanh của tôi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257800" y="16303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Nguyễn Viết Bình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19050" y="3200400"/>
            <a:ext cx="9144000" cy="3387725"/>
            <a:chOff x="0" y="2064"/>
            <a:chExt cx="5760" cy="2134"/>
          </a:xfrm>
        </p:grpSpPr>
        <p:pic>
          <p:nvPicPr>
            <p:cNvPr id="10248" name="Picture 13" descr="Hinh nen 12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Nội dung:</a:t>
              </a:r>
              <a:r>
                <a:rPr lang="en-US" sz="2400" b="1">
                  <a:solidFill>
                    <a:schemeClr val="hlink"/>
                  </a:solidFill>
                  <a:cs typeface="Arial" charset="0"/>
                </a:rPr>
                <a:t> 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Qua hình ảnh “ mặt trời xanh” và những dòng th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ơ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 tả vẻ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ẹp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a dạng của rừng cọ, thấy 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đư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ợc tình yêu quê h</a:t>
              </a:r>
              <a:r>
                <a:rPr lang="vi-VN" sz="2000" b="1">
                  <a:solidFill>
                    <a:srgbClr val="0000FF"/>
                  </a:solidFill>
                  <a:cs typeface="Arial" charset="0"/>
                </a:rPr>
                <a:t>ươ</a:t>
              </a:r>
              <a:r>
                <a:rPr lang="en-US" sz="2000" b="1">
                  <a:solidFill>
                    <a:srgbClr val="0000FF"/>
                  </a:solidFill>
                  <a:cs typeface="Arial" charset="0"/>
                </a:rPr>
                <a:t>ng của tác giả.</a:t>
              </a:r>
            </a:p>
          </p:txBody>
        </p:sp>
      </p:grpSp>
      <p:pic>
        <p:nvPicPr>
          <p:cNvPr id="28687" name="Picture 15" descr="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981200"/>
            <a:ext cx="80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597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CSTeam</cp:lastModifiedBy>
  <cp:revision>24</cp:revision>
  <dcterms:created xsi:type="dcterms:W3CDTF">2005-12-31T17:11:47Z</dcterms:created>
  <dcterms:modified xsi:type="dcterms:W3CDTF">2016-06-29T10:23:30Z</dcterms:modified>
</cp:coreProperties>
</file>