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808000"/>
    <a:srgbClr val="996600"/>
    <a:srgbClr val="00FF00"/>
    <a:srgbClr val="660033"/>
    <a:srgbClr val="D60093"/>
    <a:srgbClr val="FF0000"/>
    <a:srgbClr val="FFFF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D70DA-F8DC-4567-AE20-E98B91A34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3FAAD-C2EA-4C54-AFC6-CAB7D8452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4C34E-F4D3-4066-A5BA-4D0C29BA1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2F90F-9526-4897-A94A-A32D4C26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DB14D-7398-487F-A550-B7A3E344A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34CF0-A50C-4EB9-9C12-5C12D9A66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415F2-1FA1-43FB-9906-2BD621801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4314F-17DD-4A4B-8B53-725D802EE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78C10-761E-4030-A2C9-DBBAEFF33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81D01-2680-4FA0-9723-F2D45670D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3C01F-B9BD-450F-A9E7-332A9F489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73D3B-40F0-4921-9CEE-D0D46ACABD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AI%20HD%20VA%20BAN%20WORD\GIAO%20AN%20THUC%20HANH%20POWR%20PONIT%20&amp;%20VIOLET\Coc%20kien%20Troi%20-%20Ke%20chuyen%20co%20tich%20%5bNCT%2064634075676189843750%5d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rain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828800" y="685800"/>
            <a:ext cx="5867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</a:rPr>
              <a:t>GIÁO ÁN</a:t>
            </a:r>
            <a:r>
              <a:rPr lang="en-US" sz="3600" b="1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ĐIỆN TỬ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219200" y="35814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CÓC KIỆN TRỜI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Môn: Kể chuyện - Lớp 3</a:t>
            </a:r>
          </a:p>
        </p:txBody>
      </p:sp>
      <p:grpSp>
        <p:nvGrpSpPr>
          <p:cNvPr id="2056" name="Group 12"/>
          <p:cNvGrpSpPr>
            <a:grpSpLocks/>
          </p:cNvGrpSpPr>
          <p:nvPr/>
        </p:nvGrpSpPr>
        <p:grpSpPr bwMode="auto">
          <a:xfrm>
            <a:off x="-76200" y="0"/>
            <a:ext cx="9220200" cy="6858000"/>
            <a:chOff x="0" y="0"/>
            <a:chExt cx="5760" cy="4333"/>
          </a:xfrm>
        </p:grpSpPr>
        <p:pic>
          <p:nvPicPr>
            <p:cNvPr id="2057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1" grpId="0"/>
      <p:bldP spid="45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000" u="sng" smtClean="0">
                <a:solidFill>
                  <a:srgbClr val="00FF00"/>
                </a:solidFill>
              </a:rPr>
              <a:t>Tranh 1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391400" cy="609600"/>
          </a:xfrm>
          <a:noFill/>
        </p:spPr>
        <p:txBody>
          <a:bodyPr/>
          <a:lstStyle/>
          <a:p>
            <a:pPr algn="ctr" eaLnBrk="1" hangingPunct="1"/>
            <a:r>
              <a:rPr lang="en-US" sz="2800" smtClean="0"/>
              <a:t>Cóc và các bạn trên </a:t>
            </a:r>
            <a:r>
              <a:rPr lang="vi-VN" sz="2800" smtClean="0"/>
              <a:t>đư</a:t>
            </a:r>
            <a:r>
              <a:rPr lang="en-US" sz="2800" smtClean="0"/>
              <a:t>ờng </a:t>
            </a:r>
            <a:r>
              <a:rPr lang="vi-VN" sz="2800" smtClean="0"/>
              <a:t>đ</a:t>
            </a:r>
            <a:r>
              <a:rPr lang="en-US" sz="2800" smtClean="0"/>
              <a:t>i kiện trời.</a:t>
            </a:r>
          </a:p>
        </p:txBody>
      </p:sp>
      <p:pic>
        <p:nvPicPr>
          <p:cNvPr id="12294" name="Picture 6" descr="docu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6629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57150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Cóc cùng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i kiện với những ai?</a:t>
            </a:r>
          </a:p>
        </p:txBody>
      </p:sp>
      <p:grpSp>
        <p:nvGrpSpPr>
          <p:cNvPr id="11271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1272" name="Picture 10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1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docu0048"/>
          <p:cNvPicPr>
            <a:picLocks noChangeAspect="1" noChangeArrowheads="1"/>
          </p:cNvPicPr>
          <p:nvPr/>
        </p:nvPicPr>
        <p:blipFill>
          <a:blip r:embed="rId3"/>
          <a:srcRect l="316" t="2637"/>
          <a:stretch>
            <a:fillRect/>
          </a:stretch>
        </p:blipFill>
        <p:spPr bwMode="auto">
          <a:xfrm>
            <a:off x="1543050" y="2152650"/>
            <a:ext cx="60007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800" u="sng" smtClean="0">
                <a:solidFill>
                  <a:srgbClr val="00FF00"/>
                </a:solidFill>
              </a:rPr>
              <a:t>Tranh 2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391400" cy="9144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/>
              <a:t>Cuộc chiến giữa Cóc và các bạn với quân nhà Trời.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66800" y="57150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Cóc sắp xếp các bạn ra sao?</a:t>
            </a:r>
          </a:p>
        </p:txBody>
      </p:sp>
      <p:grpSp>
        <p:nvGrpSpPr>
          <p:cNvPr id="12295" name="Group 1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2296" name="Picture 1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4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800" u="sng" smtClean="0">
                <a:solidFill>
                  <a:srgbClr val="00FF00"/>
                </a:solidFill>
              </a:rPr>
              <a:t>Tranh 3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391400" cy="9144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smtClean="0"/>
              <a:t>Trời th</a:t>
            </a:r>
            <a:r>
              <a:rPr lang="vi-VN" b="1" smtClean="0"/>
              <a:t>ươ</a:t>
            </a:r>
            <a:r>
              <a:rPr lang="en-US" b="1" smtClean="0"/>
              <a:t>ng l</a:t>
            </a:r>
            <a:r>
              <a:rPr lang="vi-VN" b="1" smtClean="0"/>
              <a:t>ư</a:t>
            </a:r>
            <a:r>
              <a:rPr lang="en-US" b="1" smtClean="0"/>
              <a:t>ợng với Cóc.</a:t>
            </a:r>
          </a:p>
        </p:txBody>
      </p:sp>
      <p:pic>
        <p:nvPicPr>
          <p:cNvPr id="14342" name="Picture 6" descr="docu0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4400" y="5562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Trời nói gì với Cóc?</a:t>
            </a:r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3320" name="Picture 10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1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800" u="sng" smtClean="0">
                <a:solidFill>
                  <a:srgbClr val="00FF00"/>
                </a:solidFill>
              </a:rPr>
              <a:t>Tranh 4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391400" cy="9144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smtClean="0"/>
              <a:t>Trời làm m</a:t>
            </a:r>
            <a:r>
              <a:rPr lang="vi-VN" b="1" smtClean="0"/>
              <a:t>ư</a:t>
            </a:r>
            <a:r>
              <a:rPr lang="en-US" b="1" smtClean="0"/>
              <a:t>a.</a:t>
            </a:r>
          </a:p>
        </p:txBody>
      </p:sp>
      <p:pic>
        <p:nvPicPr>
          <p:cNvPr id="15367" name="Picture 7" descr="CON C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6324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4343" name="Picture 10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1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1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2951534651983316381_574_57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100" name="Picture 4" descr="BIA TV LOP BA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90850" y="1600200"/>
            <a:ext cx="3160713" cy="4525963"/>
          </a:xfrm>
          <a:noFill/>
        </p:spPr>
      </p:pic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3077" name="Picture 7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9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10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>
            <a:spLocks noChangeArrowheads="1"/>
          </p:cNvSpPr>
          <p:nvPr>
            <p:ph type="title"/>
          </p:nvPr>
        </p:nvSpPr>
        <p:spPr>
          <a:xfrm>
            <a:off x="457200" y="2514600"/>
            <a:ext cx="8229600" cy="579438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D60093"/>
                </a:solidFill>
              </a:rPr>
              <a:t>KHỐI LỚP BA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CC00"/>
                </a:solidFill>
              </a:rPr>
              <a:t>Bài tập </a:t>
            </a:r>
            <a:r>
              <a:rPr lang="vi-VN" sz="2400" b="1">
                <a:solidFill>
                  <a:srgbClr val="00CC00"/>
                </a:solidFill>
              </a:rPr>
              <a:t>đ</a:t>
            </a:r>
            <a:r>
              <a:rPr lang="en-US" sz="2400" b="1">
                <a:solidFill>
                  <a:srgbClr val="00CC00"/>
                </a:solidFill>
              </a:rPr>
              <a:t>ọc – kể chuyện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828800" y="2971800"/>
            <a:ext cx="601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5400">
                <a:solidFill>
                  <a:srgbClr val="FF0000"/>
                </a:solidFill>
              </a:rPr>
              <a:t>CÓC KIỆN TRỜI</a:t>
            </a:r>
            <a:r>
              <a:rPr lang="en-US" sz="5400">
                <a:solidFill>
                  <a:srgbClr val="00CC00"/>
                </a:solidFill>
              </a:rPr>
              <a:t/>
            </a:r>
            <a:br>
              <a:rPr lang="en-US" sz="5400">
                <a:solidFill>
                  <a:srgbClr val="00CC00"/>
                </a:solidFill>
              </a:rPr>
            </a:br>
            <a:r>
              <a:rPr lang="en-US" sz="3000">
                <a:solidFill>
                  <a:srgbClr val="00FF00"/>
                </a:solidFill>
              </a:rPr>
              <a:t/>
            </a:r>
            <a:br>
              <a:rPr lang="en-US" sz="3000">
                <a:solidFill>
                  <a:srgbClr val="00FF00"/>
                </a:solidFill>
              </a:rPr>
            </a:br>
            <a:endParaRPr lang="en-US" sz="3000">
              <a:solidFill>
                <a:srgbClr val="00FF00"/>
              </a:solidFill>
            </a:endParaRPr>
          </a:p>
        </p:txBody>
      </p: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4103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decel="100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allAtOnce"/>
      <p:bldP spid="5126" grpId="0" build="allAtOnce"/>
      <p:bldP spid="5127" grpId="0"/>
      <p:bldP spid="5127" grpId="1"/>
      <p:bldP spid="5127" grpId="2"/>
      <p:bldP spid="512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20000" cy="457200"/>
          </a:xfrm>
          <a:noFill/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</a:rPr>
              <a:t>BÀI MỚI</a:t>
            </a:r>
          </a:p>
        </p:txBody>
      </p:sp>
      <p:pic>
        <p:nvPicPr>
          <p:cNvPr id="6149" name="Picture 5" descr="c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90600"/>
            <a:ext cx="55943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95625" y="2305050"/>
            <a:ext cx="3276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CÓC KIỆN TRỜI</a:t>
            </a:r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5128" name="Picture 9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0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1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2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7" name="Coc kien Troi - Ke chuyen co tich [NCT 6463407567618984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8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4504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mtClean="0">
                <a:solidFill>
                  <a:srgbClr val="FF0000"/>
                </a:solidFill>
              </a:rPr>
              <a:t>PHẦN I</a:t>
            </a:r>
            <a:r>
              <a:rPr lang="en-US" smtClean="0"/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2860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7200" b="1">
                <a:solidFill>
                  <a:srgbClr val="808000"/>
                </a:solidFill>
              </a:rPr>
              <a:t>Giới Thiệu</a:t>
            </a:r>
          </a:p>
        </p:txBody>
      </p:sp>
      <p:grpSp>
        <p:nvGrpSpPr>
          <p:cNvPr id="6149" name="Group 8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6150" name="Picture 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u="sng" smtClean="0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391400" cy="762000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Vì sao cóc phải kiện trời?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19400" y="2590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Trả lời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981200" y="3505200"/>
            <a:ext cx="541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Vì trời lâu ngày không m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a, hạ giới bị hạn lớn, muôn loài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ều khổ sở.</a:t>
            </a:r>
          </a:p>
        </p:txBody>
      </p: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7176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3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4000" u="sng" smtClean="0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14400" y="10668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/>
              <a:t>Cóc sắp xếp </a:t>
            </a:r>
            <a:r>
              <a:rPr lang="vi-VN" sz="2400" b="1"/>
              <a:t>đ</a:t>
            </a:r>
            <a:r>
              <a:rPr lang="en-US" sz="2400" b="1"/>
              <a:t>ội ngũ nh</a:t>
            </a:r>
            <a:r>
              <a:rPr lang="vi-VN" sz="2400" b="1"/>
              <a:t>ư</a:t>
            </a:r>
            <a:r>
              <a:rPr lang="en-US" sz="2400" b="1"/>
              <a:t> thế nào tr</a:t>
            </a:r>
            <a:r>
              <a:rPr lang="vi-VN" sz="2400" b="1"/>
              <a:t>ư</a:t>
            </a:r>
            <a:r>
              <a:rPr lang="en-US" sz="2400" b="1"/>
              <a:t>ớc khi </a:t>
            </a:r>
            <a:r>
              <a:rPr lang="vi-VN" sz="2400" b="1"/>
              <a:t>đ</a:t>
            </a:r>
            <a:r>
              <a:rPr lang="en-US" sz="2400" b="1"/>
              <a:t>ánh trống? (khoanh tròn vào câu </a:t>
            </a:r>
            <a:r>
              <a:rPr lang="vi-VN" sz="2400" b="1"/>
              <a:t>đ</a:t>
            </a:r>
            <a:r>
              <a:rPr lang="en-US" sz="2400" b="1"/>
              <a:t>úng)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7772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  </a:t>
            </a:r>
            <a:r>
              <a:rPr lang="en-US" sz="3200">
                <a:solidFill>
                  <a:srgbClr val="0000FF"/>
                </a:solidFill>
              </a:rPr>
              <a:t>-</a:t>
            </a:r>
            <a:r>
              <a:rPr lang="en-US" sz="2800">
                <a:solidFill>
                  <a:srgbClr val="0000FF"/>
                </a:solidFill>
              </a:rPr>
              <a:t> Cóc bố trí lực l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ợng ở những n</a:t>
            </a:r>
            <a:r>
              <a:rPr lang="vi-VN" sz="2800">
                <a:solidFill>
                  <a:srgbClr val="0000FF"/>
                </a:solidFill>
              </a:rPr>
              <a:t>ơ</a:t>
            </a:r>
            <a:r>
              <a:rPr lang="en-US" sz="2800">
                <a:solidFill>
                  <a:srgbClr val="0000FF"/>
                </a:solidFill>
              </a:rPr>
              <a:t>i bất ngờ,  phát huy sức mạnh của mỗi con vật.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  </a:t>
            </a:r>
            <a:r>
              <a:rPr lang="en-US" sz="3200">
                <a:solidFill>
                  <a:srgbClr val="0000FF"/>
                </a:solidFill>
              </a:rPr>
              <a:t>-</a:t>
            </a:r>
            <a:r>
              <a:rPr lang="en-US" sz="2800">
                <a:solidFill>
                  <a:srgbClr val="0000FF"/>
                </a:solidFill>
              </a:rPr>
              <a:t> Cua ở chum n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ớc, Ong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ợi sau cửa sổ, Cáo, Gấu và Cọp nấp hai bên cánh cửa.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   </a:t>
            </a:r>
            <a:r>
              <a:rPr lang="en-US" sz="3200">
                <a:solidFill>
                  <a:srgbClr val="0000FF"/>
                </a:solidFill>
              </a:rPr>
              <a:t>-</a:t>
            </a:r>
            <a:r>
              <a:rPr lang="en-US" sz="2800">
                <a:solidFill>
                  <a:srgbClr val="0000FF"/>
                </a:solidFill>
              </a:rPr>
              <a:t> Cả hai ý trên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ều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úng.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838200" y="4495800"/>
            <a:ext cx="6096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819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8200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u="sng" smtClean="0">
                <a:solidFill>
                  <a:srgbClr val="FF0000"/>
                </a:solidFill>
              </a:rPr>
              <a:t>Câu 3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391400" cy="76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Sau cuộc chiến, thái </a:t>
            </a:r>
            <a:r>
              <a:rPr lang="vi-VN" smtClean="0"/>
              <a:t>đ</a:t>
            </a:r>
            <a:r>
              <a:rPr lang="en-US" smtClean="0"/>
              <a:t>ộ của Trời thay </a:t>
            </a:r>
            <a:r>
              <a:rPr lang="vi-VN" smtClean="0"/>
              <a:t>đ</a:t>
            </a:r>
            <a:r>
              <a:rPr lang="en-US" smtClean="0"/>
              <a:t>ổi nh</a:t>
            </a:r>
            <a:r>
              <a:rPr lang="vi-VN" smtClean="0"/>
              <a:t>ư</a:t>
            </a:r>
            <a:r>
              <a:rPr lang="en-US" smtClean="0"/>
              <a:t> thế nào?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00400" y="2590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Trả lời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28800" y="3200400"/>
            <a:ext cx="5410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Trời mời Cóc vào th</a:t>
            </a:r>
            <a:r>
              <a:rPr lang="vi-VN" sz="3200">
                <a:solidFill>
                  <a:srgbClr val="0000FF"/>
                </a:solidFill>
              </a:rPr>
              <a:t>ươ</a:t>
            </a:r>
            <a:r>
              <a:rPr lang="en-US" sz="3200">
                <a:solidFill>
                  <a:srgbClr val="0000FF"/>
                </a:solidFill>
              </a:rPr>
              <a:t>ng l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ợng, nói rất dịu giọng, lại còn hẹn với Cóc lần sau muốn m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a chỉ cần nghiến r</a:t>
            </a:r>
            <a:r>
              <a:rPr lang="vi-VN" sz="3200">
                <a:solidFill>
                  <a:srgbClr val="0000FF"/>
                </a:solidFill>
              </a:rPr>
              <a:t>ă</a:t>
            </a:r>
            <a:r>
              <a:rPr lang="en-US" sz="3200">
                <a:solidFill>
                  <a:srgbClr val="0000FF"/>
                </a:solidFill>
              </a:rPr>
              <a:t>ng báo hiệu.</a:t>
            </a:r>
          </a:p>
        </p:txBody>
      </p: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9224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3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u="sng" smtClean="0">
                <a:solidFill>
                  <a:srgbClr val="FF0000"/>
                </a:solidFill>
              </a:rPr>
              <a:t>Câu 4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391400" cy="76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Theo em, Cóc có những biểu hiện nào </a:t>
            </a:r>
            <a:r>
              <a:rPr lang="vi-VN" b="1" smtClean="0"/>
              <a:t>đ</a:t>
            </a:r>
            <a:r>
              <a:rPr lang="en-US" b="1" smtClean="0"/>
              <a:t>áng khen?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Trả lời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90600" y="3200400"/>
            <a:ext cx="716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solidFill>
                  <a:srgbClr val="0000FF"/>
                </a:solidFill>
              </a:rPr>
              <a:t> Cóc dũng cảm, dám lên kiện Trời.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solidFill>
                  <a:srgbClr val="0000FF"/>
                </a:solidFill>
              </a:rPr>
              <a:t> Cóc thông minh, lanh lợi biết sắp xếp phân công hợp lý.</a:t>
            </a:r>
          </a:p>
        </p:txBody>
      </p: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0248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3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3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328</Words>
  <Application>Microsoft Office PowerPoint</Application>
  <PresentationFormat>On-screen Show (4:3)</PresentationFormat>
  <Paragraphs>40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Default Design</vt:lpstr>
      <vt:lpstr>Slide 1</vt:lpstr>
      <vt:lpstr>Slide 2</vt:lpstr>
      <vt:lpstr>KHỐI LỚP BA</vt:lpstr>
      <vt:lpstr>BÀI MỚI</vt:lpstr>
      <vt:lpstr>PHẦN I </vt:lpstr>
      <vt:lpstr>Câu 1</vt:lpstr>
      <vt:lpstr>Câu 2</vt:lpstr>
      <vt:lpstr>Câu 3</vt:lpstr>
      <vt:lpstr>Câu 4</vt:lpstr>
      <vt:lpstr>Tranh 1</vt:lpstr>
      <vt:lpstr>Tranh 2</vt:lpstr>
      <vt:lpstr>Tranh 3</vt:lpstr>
      <vt:lpstr>Tranh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</dc:creator>
  <cp:lastModifiedBy>CSTeam</cp:lastModifiedBy>
  <cp:revision>17</cp:revision>
  <dcterms:created xsi:type="dcterms:W3CDTF">2011-07-05T01:29:17Z</dcterms:created>
  <dcterms:modified xsi:type="dcterms:W3CDTF">2016-06-29T10:23:26Z</dcterms:modified>
</cp:coreProperties>
</file>