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57" r:id="rId2"/>
    <p:sldId id="259" r:id="rId3"/>
    <p:sldId id="260" r:id="rId4"/>
    <p:sldId id="270" r:id="rId5"/>
    <p:sldId id="274" r:id="rId6"/>
    <p:sldId id="275" r:id="rId7"/>
    <p:sldId id="276" r:id="rId8"/>
    <p:sldId id="265" r:id="rId9"/>
    <p:sldId id="271" r:id="rId10"/>
    <p:sldId id="262" r:id="rId11"/>
    <p:sldId id="277" r:id="rId12"/>
    <p:sldId id="283" r:id="rId13"/>
    <p:sldId id="284" r:id="rId14"/>
    <p:sldId id="279" r:id="rId15"/>
    <p:sldId id="285" r:id="rId16"/>
    <p:sldId id="280" r:id="rId17"/>
    <p:sldId id="281" r:id="rId18"/>
    <p:sldId id="268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21" d="100"/>
          <a:sy n="21" d="100"/>
        </p:scale>
        <p:origin x="-102" y="-9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4B748-738C-4EF5-B7A5-4222F3FF47F4}" type="datetimeFigureOut">
              <a:rPr lang="en-US" smtClean="0"/>
              <a:t>06-04-16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E0B5E-6393-4556-B0AC-3F2DF7CDA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1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E0B5E-6393-4556-B0AC-3F2DF7CDA8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8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B036675-0E5A-4892-9DB3-C08C9B61A894}" type="datetimeFigureOut">
              <a:rPr lang="en-US" smtClean="0"/>
              <a:t>06-04-16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C81995A-FB37-4C57-95EB-5AE1419912A8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6675-0E5A-4892-9DB3-C08C9B61A894}" type="datetimeFigureOut">
              <a:rPr lang="en-US" smtClean="0"/>
              <a:t>06-04-16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995A-FB37-4C57-95EB-5AE1419912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6675-0E5A-4892-9DB3-C08C9B61A894}" type="datetimeFigureOut">
              <a:rPr lang="en-US" smtClean="0"/>
              <a:t>06-04-16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995A-FB37-4C57-95EB-5AE1419912A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6675-0E5A-4892-9DB3-C08C9B61A894}" type="datetimeFigureOut">
              <a:rPr lang="en-US" smtClean="0"/>
              <a:t>06-04-16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995A-FB37-4C57-95EB-5AE1419912A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B036675-0E5A-4892-9DB3-C08C9B61A894}" type="datetimeFigureOut">
              <a:rPr lang="en-US" smtClean="0"/>
              <a:t>06-04-16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C81995A-FB37-4C57-95EB-5AE1419912A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6675-0E5A-4892-9DB3-C08C9B61A894}" type="datetimeFigureOut">
              <a:rPr lang="en-US" smtClean="0"/>
              <a:t>06-04-16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995A-FB37-4C57-95EB-5AE1419912A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6675-0E5A-4892-9DB3-C08C9B61A894}" type="datetimeFigureOut">
              <a:rPr lang="en-US" smtClean="0"/>
              <a:t>06-04-16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995A-FB37-4C57-95EB-5AE1419912A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6675-0E5A-4892-9DB3-C08C9B61A894}" type="datetimeFigureOut">
              <a:rPr lang="en-US" smtClean="0"/>
              <a:t>06-04-16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995A-FB37-4C57-95EB-5AE1419912A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6675-0E5A-4892-9DB3-C08C9B61A894}" type="datetimeFigureOut">
              <a:rPr lang="en-US" smtClean="0"/>
              <a:t>06-04-16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995A-FB37-4C57-95EB-5AE1419912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6675-0E5A-4892-9DB3-C08C9B61A894}" type="datetimeFigureOut">
              <a:rPr lang="en-US" smtClean="0"/>
              <a:t>06-04-16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995A-FB37-4C57-95EB-5AE1419912A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36675-0E5A-4892-9DB3-C08C9B61A894}" type="datetimeFigureOut">
              <a:rPr lang="en-US" smtClean="0"/>
              <a:t>06-04-16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995A-FB37-4C57-95EB-5AE1419912A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B036675-0E5A-4892-9DB3-C08C9B61A894}" type="datetimeFigureOut">
              <a:rPr lang="en-US" smtClean="0"/>
              <a:t>06-04-16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C81995A-FB37-4C57-95EB-5AE1419912A8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2.mp4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gif"/><Relationship Id="rId4" Type="http://schemas.openxmlformats.org/officeDocument/2006/relationships/video" Target="../media/media2.mp4"/><Relationship Id="rId9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72" y="0"/>
            <a:ext cx="9144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293349" y="1517446"/>
            <a:ext cx="2158455" cy="4464934"/>
            <a:chOff x="203500" y="4112437"/>
            <a:chExt cx="1276313" cy="22312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00" y="4112437"/>
              <a:ext cx="809625" cy="20859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13" y="4267200"/>
              <a:ext cx="762000" cy="20764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13" y="5269687"/>
              <a:ext cx="1143000" cy="371475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77313" y="1447800"/>
            <a:ext cx="8305801" cy="1754326"/>
          </a:xfrm>
          <a:prstGeom prst="rect">
            <a:avLst/>
          </a:prstGeom>
          <a:noFill/>
          <a:scene3d>
            <a:camera prst="obliqueTopRight"/>
            <a:lightRig rig="threePt" dir="t"/>
          </a:scene3d>
          <a:sp3d>
            <a:bevelT w="101600" prst="ribl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Chào</a:t>
            </a:r>
            <a:r>
              <a:rPr lang="en-US" sz="54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5400" b="1" spc="5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mừng</a:t>
            </a:r>
            <a:r>
              <a:rPr lang="en-US" sz="54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5400" b="1" spc="5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cô</a:t>
            </a:r>
            <a:r>
              <a:rPr lang="en-US" sz="54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5400" b="1" spc="5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và</a:t>
            </a:r>
            <a:r>
              <a:rPr lang="en-US" sz="54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5400" b="1" spc="5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các</a:t>
            </a:r>
            <a:r>
              <a:rPr lang="en-US" sz="54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5400" b="1" spc="5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em</a:t>
            </a:r>
            <a:r>
              <a:rPr lang="en-US" sz="54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5400" b="1" spc="5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đến</a:t>
            </a:r>
            <a:r>
              <a:rPr lang="en-US" sz="54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5400" b="1" spc="5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với</a:t>
            </a:r>
            <a:r>
              <a:rPr lang="en-US" sz="54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5400" b="1" spc="5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buổi</a:t>
            </a:r>
            <a:r>
              <a:rPr lang="en-US" sz="54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5400" b="1" spc="5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học</a:t>
            </a:r>
            <a:r>
              <a:rPr lang="en-US" sz="54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5400" b="1" spc="5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hôm</a:t>
            </a:r>
            <a:r>
              <a:rPr lang="en-US" sz="54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nay</a:t>
            </a:r>
            <a:endParaRPr lang="en-US" sz="5400" b="1" cap="none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6569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" y="261640"/>
            <a:ext cx="628650" cy="1924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0012"/>
            <a:ext cx="9067800" cy="4095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" y="3674806"/>
            <a:ext cx="952500" cy="31069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04799"/>
            <a:ext cx="1524000" cy="5884608"/>
          </a:xfrm>
          <a:prstGeom prst="rect">
            <a:avLst/>
          </a:prstGeom>
        </p:spPr>
      </p:pic>
      <p:pic>
        <p:nvPicPr>
          <p:cNvPr id="1026" name="Picture 2" descr="bar46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29" y="4572001"/>
            <a:ext cx="7961671" cy="152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01255" y="762000"/>
            <a:ext cx="83497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THƯ GIÃN</a:t>
            </a:r>
            <a:endParaRPr lang="en-US" sz="5400" b="1" cap="none" spc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Thùy Chi &amp; Sol Art - Đêm qua em mơ gặp Bác Hồ_cut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0200" y="6172199"/>
            <a:ext cx="609600" cy="609600"/>
          </a:xfrm>
          <a:prstGeom prst="rect">
            <a:avLst/>
          </a:prstGeom>
        </p:spPr>
      </p:pic>
      <p:pic>
        <p:nvPicPr>
          <p:cNvPr id="3" name="Bài Hát Bàn Tay Mẹ_cut_cu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800000" flipH="1" flipV="1">
            <a:off x="-114300" y="304798"/>
            <a:ext cx="9258300" cy="601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7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452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8077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</a:rPr>
              <a:t>Thực hành</a:t>
            </a:r>
          </a:p>
          <a:p>
            <a:r>
              <a:rPr lang="en-US" sz="4800" smtClean="0">
                <a:solidFill>
                  <a:srgbClr val="FF0000"/>
                </a:solidFill>
              </a:rPr>
              <a:t>Một tuần các em đi học  mấy ngày?</a:t>
            </a:r>
          </a:p>
          <a:p>
            <a:r>
              <a:rPr lang="en-US" sz="4800" smtClean="0">
                <a:solidFill>
                  <a:srgbClr val="FF0000"/>
                </a:solidFill>
              </a:rPr>
              <a:t>-5 ngày</a:t>
            </a:r>
          </a:p>
          <a:p>
            <a:r>
              <a:rPr lang="en-US" sz="4800" smtClean="0">
                <a:solidFill>
                  <a:srgbClr val="FF0000"/>
                </a:solidFill>
              </a:rPr>
              <a:t>Một tuần c</a:t>
            </a:r>
            <a:r>
              <a:rPr lang="en-US" sz="4800" smtClean="0">
                <a:solidFill>
                  <a:srgbClr val="FF0000"/>
                </a:solidFill>
              </a:rPr>
              <a:t>ác em đượcghỉ </a:t>
            </a:r>
            <a:r>
              <a:rPr lang="en-US" sz="4800" smtClean="0">
                <a:solidFill>
                  <a:srgbClr val="FF0000"/>
                </a:solidFill>
              </a:rPr>
              <a:t>mấy ngày?</a:t>
            </a:r>
          </a:p>
          <a:p>
            <a:r>
              <a:rPr lang="en-US" sz="4800" smtClean="0">
                <a:solidFill>
                  <a:srgbClr val="FF0000"/>
                </a:solidFill>
              </a:rPr>
              <a:t>-2 ngày.</a:t>
            </a:r>
          </a:p>
          <a:p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3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80494"/>
            <a:ext cx="9144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97" y="1752600"/>
            <a:ext cx="9296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</a:rPr>
              <a:t>Trong  tuần lễ  em đi học vào những ngày: </a:t>
            </a:r>
          </a:p>
          <a:p>
            <a:r>
              <a:rPr lang="en-US" sz="4400" b="1"/>
              <a:t>-Thứ hai, thứ </a:t>
            </a:r>
            <a:r>
              <a:rPr lang="en-US" sz="4400" b="1" smtClean="0"/>
              <a:t>ba,  thứ tư</a:t>
            </a:r>
            <a:r>
              <a:rPr lang="en-US" sz="4400" b="1"/>
              <a:t>, thứ năm, thứ sáu</a:t>
            </a:r>
            <a:endParaRPr lang="en-US" sz="4400" b="1" smtClean="0"/>
          </a:p>
          <a:p>
            <a:r>
              <a:rPr lang="en-US" sz="4400" b="1" smtClean="0">
                <a:solidFill>
                  <a:schemeClr val="bg1"/>
                </a:solidFill>
              </a:rPr>
              <a:t>Một tuần các em được nghỉ học những ngày nào?</a:t>
            </a:r>
          </a:p>
          <a:p>
            <a:r>
              <a:rPr lang="en-US" sz="3600" b="1" smtClean="0"/>
              <a:t>-</a:t>
            </a:r>
            <a:r>
              <a:rPr lang="en-US" sz="4400" b="1" smtClean="0"/>
              <a:t>Thứ bảy, chủ nhật.</a:t>
            </a:r>
            <a:endParaRPr lang="en-US" sz="4400" b="1"/>
          </a:p>
        </p:txBody>
      </p:sp>
      <p:sp>
        <p:nvSpPr>
          <p:cNvPr id="2" name="TextBox 1"/>
          <p:cNvSpPr txBox="1"/>
          <p:nvPr/>
        </p:nvSpPr>
        <p:spPr>
          <a:xfrm>
            <a:off x="29497" y="1059962"/>
            <a:ext cx="1875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Bài tập 1</a:t>
            </a:r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2286000" y="2286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Thực hành</a:t>
            </a:r>
            <a:endParaRPr lang="en-US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77750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-73742" y="53340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Bài tập 2: </a:t>
            </a:r>
          </a:p>
          <a:p>
            <a:r>
              <a:rPr lang="en-US" sz="4000" smtClean="0">
                <a:solidFill>
                  <a:schemeClr val="bg1"/>
                </a:solidFill>
              </a:rPr>
              <a:t>Đọc tờ lịch của ngày hôm nay rồi viết lần lượt tên ngày trong tuần, ngày trong tháng, tên tháng:</a:t>
            </a:r>
          </a:p>
          <a:p>
            <a:pPr marL="342900" indent="-342900">
              <a:buAutoNum type="alphaLcParenR"/>
            </a:pPr>
            <a:r>
              <a:rPr lang="en-US" sz="4000" smtClean="0">
                <a:solidFill>
                  <a:schemeClr val="bg1"/>
                </a:solidFill>
              </a:rPr>
              <a:t>Hôm nay là………….ngày………..tháng ………..</a:t>
            </a:r>
          </a:p>
          <a:p>
            <a:pPr marL="342900" indent="-342900">
              <a:buAutoNum type="alphaLcParenR"/>
            </a:pPr>
            <a:r>
              <a:rPr lang="en-US" sz="4000" smtClean="0">
                <a:solidFill>
                  <a:schemeClr val="bg1"/>
                </a:solidFill>
              </a:rPr>
              <a:t>Ngày mai là ……………….ngày…………tháng…</a:t>
            </a:r>
            <a:r>
              <a:rPr lang="en-US" sz="3600" smtClean="0">
                <a:solidFill>
                  <a:schemeClr val="bg1"/>
                </a:solidFill>
              </a:rPr>
              <a:t>…………</a:t>
            </a:r>
          </a:p>
          <a:p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56438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content-hkg3-1.xx.fbcdn.net/hphotos-xta1/v/t1.0-9/12439363_588394971327123_6991573782146538148_n.jpg?oh=334aee38ac99f9c2cfe8a7ce420c64bd&amp;oe=5776ECC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50" r="100000">
                        <a14:foregroundMark x1="14306" y1="7083" x2="17083" y2="44375"/>
                        <a14:foregroundMark x1="18889" y1="49271" x2="25556" y2="76146"/>
                        <a14:foregroundMark x1="25556" y1="76458" x2="21667" y2="92396"/>
                        <a14:foregroundMark x1="12222" y1="51146" x2="16806" y2="79479"/>
                        <a14:foregroundMark x1="16806" y1="81042" x2="11528" y2="92396"/>
                        <a14:foregroundMark x1="45972" y1="74583" x2="28333" y2="93333"/>
                        <a14:foregroundMark x1="7917" y1="73333" x2="10139" y2="91250"/>
                        <a14:foregroundMark x1="10139" y1="94271" x2="17083" y2="98958"/>
                        <a14:foregroundMark x1="23056" y1="5208" x2="14306" y2="11354"/>
                        <a14:foregroundMark x1="21667" y1="5208" x2="15000" y2="2708"/>
                        <a14:foregroundMark x1="42778" y1="53021" x2="20000" y2="53854"/>
                        <a14:foregroundMark x1="59306" y1="78229" x2="46389" y2="93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4969"/>
            <a:ext cx="4572000" cy="656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scontent-hkg3-1.xx.fbcdn.net/hphotos-xfl1/v/t1.0-9/12512738_588393224660631_87646499763099134_n.jpg?oh=1133f9a254a431c987a0de54962d7a94&amp;oe=577DCE3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100000" l="0" r="100000">
                        <a14:foregroundMark x1="4479" y1="91806" x2="49583" y2="84028"/>
                        <a14:foregroundMark x1="4479" y1="90278" x2="7292" y2="12500"/>
                        <a14:foregroundMark x1="7813" y1="6528" x2="23542" y2="16667"/>
                        <a14:foregroundMark x1="17083" y1="76111" x2="43125" y2="75694"/>
                        <a14:foregroundMark x1="8021" y1="82500" x2="16875" y2="81806"/>
                        <a14:foregroundMark x1="53750" y1="81528" x2="81979" y2="85556"/>
                        <a14:foregroundMark x1="51563" y1="93889" x2="88438" y2="69722"/>
                        <a14:foregroundMark x1="76875" y1="89167" x2="93750" y2="76528"/>
                        <a14:foregroundMark x1="46458" y1="68333" x2="64271" y2="65139"/>
                        <a14:foregroundMark x1="27813" y1="47778" x2="61771" y2="44722"/>
                        <a14:foregroundMark x1="89792" y1="14306" x2="98021" y2="49028"/>
                        <a14:foregroundMark x1="79063" y1="91528" x2="94688" y2="65000"/>
                        <a14:foregroundMark x1="90208" y1="90972" x2="96875" y2="68889"/>
                        <a14:foregroundMark x1="76250" y1="35833" x2="79792" y2="39583"/>
                        <a14:foregroundMark x1="48229" y1="75972" x2="58021" y2="77778"/>
                        <a14:foregroundMark x1="56250" y1="70694" x2="56667" y2="8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18092" y="1066798"/>
            <a:ext cx="6553200" cy="502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1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77750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-73742" y="533400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Bài tập 2: </a:t>
            </a:r>
          </a:p>
          <a:p>
            <a:r>
              <a:rPr lang="en-US" sz="4400" smtClean="0"/>
              <a:t>Đọc tờ lịch của ngày hôm nay rồi viết lần lượt tên ngày trong tuần, ngày trong tháng, tên tháng:</a:t>
            </a:r>
          </a:p>
          <a:p>
            <a:pPr marL="342900" indent="-342900">
              <a:buAutoNum type="alphaLcParenR"/>
            </a:pPr>
            <a:r>
              <a:rPr lang="en-US" sz="4400" smtClean="0"/>
              <a:t>Hôm nay là </a:t>
            </a:r>
            <a:r>
              <a:rPr lang="en-US" sz="4400">
                <a:solidFill>
                  <a:schemeClr val="bg1"/>
                </a:solidFill>
              </a:rPr>
              <a:t>thứ tư</a:t>
            </a:r>
            <a:r>
              <a:rPr lang="en-US" sz="4400" smtClean="0"/>
              <a:t>  ngày </a:t>
            </a:r>
            <a:r>
              <a:rPr lang="en-US" sz="4400">
                <a:solidFill>
                  <a:schemeClr val="bg1"/>
                </a:solidFill>
              </a:rPr>
              <a:t>6</a:t>
            </a:r>
            <a:r>
              <a:rPr lang="en-US" sz="4400" smtClean="0"/>
              <a:t> </a:t>
            </a:r>
            <a:r>
              <a:rPr lang="en-US" sz="4400" smtClean="0"/>
              <a:t>tháng </a:t>
            </a:r>
            <a:r>
              <a:rPr lang="en-US" sz="4400" smtClean="0">
                <a:solidFill>
                  <a:schemeClr val="bg1"/>
                </a:solidFill>
              </a:rPr>
              <a:t>4</a:t>
            </a:r>
          </a:p>
          <a:p>
            <a:pPr marL="342900" indent="-342900">
              <a:buAutoNum type="alphaLcParenR"/>
            </a:pPr>
            <a:r>
              <a:rPr lang="en-US" sz="4400" smtClean="0"/>
              <a:t>Ngày mai là </a:t>
            </a:r>
            <a:r>
              <a:rPr lang="en-US" sz="4400" smtClean="0">
                <a:solidFill>
                  <a:schemeClr val="bg1"/>
                </a:solidFill>
              </a:rPr>
              <a:t>thứ năm </a:t>
            </a:r>
            <a:r>
              <a:rPr lang="en-US" sz="4400" smtClean="0"/>
              <a:t>ngày </a:t>
            </a:r>
            <a:r>
              <a:rPr lang="en-US" sz="4400" smtClean="0">
                <a:solidFill>
                  <a:schemeClr val="bg1"/>
                </a:solidFill>
              </a:rPr>
              <a:t>7 </a:t>
            </a:r>
            <a:r>
              <a:rPr lang="en-US" sz="4400" smtClean="0"/>
              <a:t>tháng </a:t>
            </a:r>
            <a:r>
              <a:rPr lang="en-US" sz="4400" smtClean="0">
                <a:solidFill>
                  <a:schemeClr val="bg1"/>
                </a:solidFill>
              </a:rPr>
              <a:t>4</a:t>
            </a:r>
            <a:endParaRPr lang="en-US" sz="4000" smtClean="0">
              <a:solidFill>
                <a:schemeClr val="bg1"/>
              </a:solidFill>
            </a:endParaRPr>
          </a:p>
          <a:p>
            <a:endParaRPr lang="en-US" sz="4000"/>
          </a:p>
        </p:txBody>
      </p:sp>
      <p:sp>
        <p:nvSpPr>
          <p:cNvPr id="4" name="TextBox 3"/>
          <p:cNvSpPr txBox="1"/>
          <p:nvPr/>
        </p:nvSpPr>
        <p:spPr>
          <a:xfrm>
            <a:off x="2819400" y="457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9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413000"/>
              </p:ext>
            </p:extLst>
          </p:nvPr>
        </p:nvGraphicFramePr>
        <p:xfrm>
          <a:off x="0" y="533400"/>
          <a:ext cx="9144000" cy="6133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371600"/>
                <a:gridCol w="1371600"/>
                <a:gridCol w="1828800"/>
                <a:gridCol w="1524000"/>
              </a:tblGrid>
              <a:tr h="533400">
                <a:tc rowSpan="5">
                  <a:txBody>
                    <a:bodyPr/>
                    <a:lstStyle/>
                    <a:p>
                      <a:pPr algn="ctr"/>
                      <a:endParaRPr lang="en-US" sz="5400" smtClean="0"/>
                    </a:p>
                    <a:p>
                      <a:pPr algn="ctr"/>
                      <a:endParaRPr lang="en-US" sz="5400" smtClean="0"/>
                    </a:p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</a:rPr>
                        <a:t>Sáng</a:t>
                      </a:r>
                      <a:endParaRPr lang="en-US" sz="4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Thứ hai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Thứ</a:t>
                      </a:r>
                      <a:r>
                        <a:rPr lang="en-US" sz="2400" baseline="0" smtClean="0"/>
                        <a:t> ba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Thứ</a:t>
                      </a:r>
                      <a:r>
                        <a:rPr lang="en-US" sz="2400" baseline="0" smtClean="0"/>
                        <a:t> tư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Thứ</a:t>
                      </a:r>
                      <a:r>
                        <a:rPr lang="en-US" sz="2400" baseline="0" smtClean="0"/>
                        <a:t> năm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Thứ</a:t>
                      </a:r>
                      <a:r>
                        <a:rPr lang="en-US" sz="2400" baseline="0" smtClean="0"/>
                        <a:t> sáu</a:t>
                      </a:r>
                      <a:endParaRPr lang="en-US" sz="2400"/>
                    </a:p>
                  </a:txBody>
                  <a:tcPr/>
                </a:tc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Chào</a:t>
                      </a:r>
                      <a:r>
                        <a:rPr lang="en-US" sz="2800" baseline="0" smtClean="0"/>
                        <a:t> cờ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Thể</a:t>
                      </a:r>
                      <a:r>
                        <a:rPr lang="en-US" sz="2800" baseline="0" smtClean="0"/>
                        <a:t> dục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TNXH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Mỹ</a:t>
                      </a:r>
                      <a:r>
                        <a:rPr lang="en-US" sz="2400" baseline="0" smtClean="0"/>
                        <a:t> thuật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smtClean="0"/>
                        <a:t>Học vần</a:t>
                      </a:r>
                    </a:p>
                    <a:p>
                      <a:endParaRPr lang="en-US" sz="2400"/>
                    </a:p>
                  </a:txBody>
                  <a:tcPr/>
                </a:tc>
              </a:tr>
              <a:tr h="853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smtClean="0"/>
                        <a:t>Học vần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/>
                        <a:t>Học vần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/>
                        <a:t>Học vần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/>
                        <a:t>Học vần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/>
                        <a:t>Học vần</a:t>
                      </a:r>
                    </a:p>
                  </a:txBody>
                  <a:tcPr/>
                </a:tc>
              </a:tr>
              <a:tr h="4345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smtClean="0"/>
                        <a:t>Học vần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smtClean="0"/>
                        <a:t>Học</a:t>
                      </a:r>
                      <a:r>
                        <a:rPr lang="en-US" sz="2000" smtClean="0"/>
                        <a:t> </a:t>
                      </a:r>
                      <a:r>
                        <a:rPr lang="en-US" sz="2400" smtClean="0"/>
                        <a:t>vần</a:t>
                      </a:r>
                      <a:endParaRPr lang="en-US" sz="2000" smtClean="0"/>
                    </a:p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smtClean="0"/>
                        <a:t>Học</a:t>
                      </a:r>
                      <a:r>
                        <a:rPr lang="en-US" sz="2000" baseline="0" smtClean="0"/>
                        <a:t> </a:t>
                      </a:r>
                      <a:r>
                        <a:rPr lang="en-US" sz="2400" smtClean="0"/>
                        <a:t>vần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Âm</a:t>
                      </a:r>
                      <a:r>
                        <a:rPr lang="en-US" sz="2000" baseline="0" smtClean="0"/>
                        <a:t> </a:t>
                      </a:r>
                      <a:r>
                        <a:rPr lang="en-US" sz="2400" baseline="0" smtClean="0"/>
                        <a:t>nhạc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smtClean="0"/>
                        <a:t>Toán</a:t>
                      </a:r>
                      <a:endParaRPr lang="en-US" sz="2400"/>
                    </a:p>
                  </a:txBody>
                  <a:tcPr/>
                </a:tc>
              </a:tr>
              <a:tr h="388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Toán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Toán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T.Việt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smtClean="0"/>
                        <a:t>Học vần</a:t>
                      </a:r>
                    </a:p>
                    <a:p>
                      <a:pPr algn="l"/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Anh văn</a:t>
                      </a:r>
                      <a:endParaRPr lang="en-US" sz="2400"/>
                    </a:p>
                  </a:txBody>
                  <a:tcPr/>
                </a:tc>
              </a:tr>
              <a:tr h="1131984">
                <a:tc rowSpan="3">
                  <a:txBody>
                    <a:bodyPr/>
                    <a:lstStyle/>
                    <a:p>
                      <a:endParaRPr lang="en-US" sz="5400" smtClean="0"/>
                    </a:p>
                    <a:p>
                      <a:r>
                        <a:rPr lang="en-US" sz="3600" b="1" smtClean="0"/>
                        <a:t>Chiều</a:t>
                      </a:r>
                      <a:endParaRPr lang="en-US" sz="5400" b="1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Thủ</a:t>
                      </a:r>
                      <a:r>
                        <a:rPr lang="en-US" sz="2400" baseline="0" smtClean="0"/>
                        <a:t> công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Kỹ</a:t>
                      </a:r>
                      <a:r>
                        <a:rPr lang="en-US" sz="2400" baseline="0" smtClean="0"/>
                        <a:t> năng sống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Tiếng</a:t>
                      </a:r>
                      <a:r>
                        <a:rPr lang="en-US" sz="2400" baseline="0" smtClean="0"/>
                        <a:t> Việt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Hoạt</a:t>
                      </a:r>
                      <a:r>
                        <a:rPr lang="en-US" sz="2400" baseline="0" smtClean="0"/>
                        <a:t> động tập thể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Thể</a:t>
                      </a:r>
                      <a:r>
                        <a:rPr lang="en-US" sz="2400" baseline="0" smtClean="0"/>
                        <a:t> dục</a:t>
                      </a:r>
                      <a:endParaRPr lang="en-US" sz="2400"/>
                    </a:p>
                  </a:txBody>
                  <a:tcPr/>
                </a:tc>
              </a:tr>
              <a:tr h="658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Tiếng</a:t>
                      </a:r>
                      <a:r>
                        <a:rPr lang="en-US" sz="2400" baseline="0" smtClean="0"/>
                        <a:t> việt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Đạo</a:t>
                      </a:r>
                      <a:r>
                        <a:rPr lang="en-US" sz="2400" baseline="0" smtClean="0"/>
                        <a:t> đức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Toán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Tiếng</a:t>
                      </a:r>
                      <a:r>
                        <a:rPr lang="en-US" sz="2400" baseline="0" smtClean="0"/>
                        <a:t> Việt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Mỹ</a:t>
                      </a:r>
                      <a:r>
                        <a:rPr lang="en-US" sz="2400" baseline="0" smtClean="0"/>
                        <a:t> thuật</a:t>
                      </a:r>
                      <a:endParaRPr lang="en-US" sz="2400"/>
                    </a:p>
                  </a:txBody>
                  <a:tcPr/>
                </a:tc>
              </a:tr>
              <a:tr h="1482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Toán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Anh văn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SHL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Toán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smtClean="0"/>
                        <a:t>Âm</a:t>
                      </a:r>
                      <a:r>
                        <a:rPr lang="en-US" sz="2400" baseline="0" smtClean="0"/>
                        <a:t> nhạc</a:t>
                      </a:r>
                      <a:endParaRPr lang="en-US" sz="2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0100" y="1893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THỜI KHÓA BIỂU LỚP 1/1</a:t>
            </a:r>
            <a:endParaRPr lang="en-US" sz="320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419600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24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199"/>
            <a:ext cx="9144000" cy="7086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3340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chemeClr val="bg1"/>
                </a:solidFill>
              </a:rPr>
              <a:t>Thời hóa biểu chúng ta để làm gì?</a:t>
            </a:r>
          </a:p>
          <a:p>
            <a:r>
              <a:rPr lang="en-US" sz="6000" smtClean="0">
                <a:solidFill>
                  <a:schemeClr val="bg1"/>
                </a:solidFill>
              </a:rPr>
              <a:t>Ở nhà các con dán thời khóa biểu ở đâu?</a:t>
            </a:r>
            <a:endParaRPr lang="en-US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4" y="-22123"/>
            <a:ext cx="9144000" cy="68309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47" y="2299519"/>
            <a:ext cx="81915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39"/>
            <a:ext cx="2667000" cy="476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71" y="60224"/>
            <a:ext cx="2667000" cy="476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97" y="0"/>
            <a:ext cx="3657600" cy="476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7374" y="15240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FF0000"/>
                </a:solidFill>
              </a:rPr>
              <a:t>Củng</a:t>
            </a:r>
            <a:r>
              <a:rPr lang="en-US" sz="2800" b="1" smtClean="0">
                <a:solidFill>
                  <a:srgbClr val="FF0000"/>
                </a:solidFill>
              </a:rPr>
              <a:t> </a:t>
            </a:r>
            <a:r>
              <a:rPr lang="en-US" sz="8000" b="1" smtClean="0">
                <a:solidFill>
                  <a:srgbClr val="FF0000"/>
                </a:solidFill>
              </a:rPr>
              <a:t>cố, dặn dò.</a:t>
            </a:r>
            <a:endParaRPr lang="en-US" sz="8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4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4684"/>
            <a:ext cx="9144000" cy="708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19812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013606"/>
            <a:ext cx="9144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CẢM ƠN CÔ VÀ CÁC EM</a:t>
            </a:r>
            <a:endParaRPr lang="en-US" sz="8000" b="1" cap="none" spc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208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20" y="-685800"/>
            <a:ext cx="9615488" cy="80010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3400" y="3810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K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 TRA BÀI CŨ:</a:t>
            </a:r>
          </a:p>
        </p:txBody>
      </p:sp>
      <p:sp>
        <p:nvSpPr>
          <p:cNvPr id="12" name="Teardrop 11"/>
          <p:cNvSpPr/>
          <p:nvPr/>
        </p:nvSpPr>
        <p:spPr>
          <a:xfrm rot="6676258">
            <a:off x="356517" y="1359670"/>
            <a:ext cx="2781848" cy="2474846"/>
          </a:xfrm>
          <a:prstGeom prst="teardrop">
            <a:avLst>
              <a:gd name="adj" fmla="val 10735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21200406">
            <a:off x="4871042" y="4178104"/>
            <a:ext cx="1710311" cy="1826757"/>
          </a:xfrm>
          <a:custGeom>
            <a:avLst/>
            <a:gdLst>
              <a:gd name="connsiteX0" fmla="*/ 1592825 w 1592825"/>
              <a:gd name="connsiteY0" fmla="*/ 88490 h 1312606"/>
              <a:gd name="connsiteX1" fmla="*/ 1533832 w 1592825"/>
              <a:gd name="connsiteY1" fmla="*/ 162232 h 1312606"/>
              <a:gd name="connsiteX2" fmla="*/ 1489587 w 1592825"/>
              <a:gd name="connsiteY2" fmla="*/ 191729 h 1312606"/>
              <a:gd name="connsiteX3" fmla="*/ 1047135 w 1592825"/>
              <a:gd name="connsiteY3" fmla="*/ 235974 h 1312606"/>
              <a:gd name="connsiteX4" fmla="*/ 973393 w 1592825"/>
              <a:gd name="connsiteY4" fmla="*/ 265471 h 1312606"/>
              <a:gd name="connsiteX5" fmla="*/ 855406 w 1592825"/>
              <a:gd name="connsiteY5" fmla="*/ 294968 h 1312606"/>
              <a:gd name="connsiteX6" fmla="*/ 796412 w 1592825"/>
              <a:gd name="connsiteY6" fmla="*/ 324464 h 1312606"/>
              <a:gd name="connsiteX7" fmla="*/ 752167 w 1592825"/>
              <a:gd name="connsiteY7" fmla="*/ 339213 h 1312606"/>
              <a:gd name="connsiteX8" fmla="*/ 707922 w 1592825"/>
              <a:gd name="connsiteY8" fmla="*/ 368710 h 1312606"/>
              <a:gd name="connsiteX9" fmla="*/ 648929 w 1592825"/>
              <a:gd name="connsiteY9" fmla="*/ 398206 h 1312606"/>
              <a:gd name="connsiteX10" fmla="*/ 560438 w 1592825"/>
              <a:gd name="connsiteY10" fmla="*/ 457200 h 1312606"/>
              <a:gd name="connsiteX11" fmla="*/ 486696 w 1592825"/>
              <a:gd name="connsiteY11" fmla="*/ 530942 h 1312606"/>
              <a:gd name="connsiteX12" fmla="*/ 412954 w 1592825"/>
              <a:gd name="connsiteY12" fmla="*/ 619432 h 1312606"/>
              <a:gd name="connsiteX13" fmla="*/ 368709 w 1592825"/>
              <a:gd name="connsiteY13" fmla="*/ 648929 h 1312606"/>
              <a:gd name="connsiteX14" fmla="*/ 339212 w 1592825"/>
              <a:gd name="connsiteY14" fmla="*/ 737419 h 1312606"/>
              <a:gd name="connsiteX15" fmla="*/ 280219 w 1592825"/>
              <a:gd name="connsiteY15" fmla="*/ 825910 h 1312606"/>
              <a:gd name="connsiteX16" fmla="*/ 235974 w 1592825"/>
              <a:gd name="connsiteY16" fmla="*/ 914400 h 1312606"/>
              <a:gd name="connsiteX17" fmla="*/ 221225 w 1592825"/>
              <a:gd name="connsiteY17" fmla="*/ 958645 h 1312606"/>
              <a:gd name="connsiteX18" fmla="*/ 162232 w 1592825"/>
              <a:gd name="connsiteY18" fmla="*/ 1047135 h 1312606"/>
              <a:gd name="connsiteX19" fmla="*/ 88490 w 1592825"/>
              <a:gd name="connsiteY19" fmla="*/ 1179871 h 1312606"/>
              <a:gd name="connsiteX20" fmla="*/ 29496 w 1592825"/>
              <a:gd name="connsiteY20" fmla="*/ 1268361 h 1312606"/>
              <a:gd name="connsiteX21" fmla="*/ 0 w 1592825"/>
              <a:gd name="connsiteY21" fmla="*/ 1312606 h 1312606"/>
              <a:gd name="connsiteX22" fmla="*/ 44245 w 1592825"/>
              <a:gd name="connsiteY22" fmla="*/ 988142 h 1312606"/>
              <a:gd name="connsiteX23" fmla="*/ 58993 w 1592825"/>
              <a:gd name="connsiteY23" fmla="*/ 914400 h 1312606"/>
              <a:gd name="connsiteX24" fmla="*/ 88490 w 1592825"/>
              <a:gd name="connsiteY24" fmla="*/ 825910 h 1312606"/>
              <a:gd name="connsiteX25" fmla="*/ 103238 w 1592825"/>
              <a:gd name="connsiteY25" fmla="*/ 781664 h 1312606"/>
              <a:gd name="connsiteX26" fmla="*/ 117987 w 1592825"/>
              <a:gd name="connsiteY26" fmla="*/ 737419 h 1312606"/>
              <a:gd name="connsiteX27" fmla="*/ 117987 w 1592825"/>
              <a:gd name="connsiteY27" fmla="*/ 280219 h 1312606"/>
              <a:gd name="connsiteX28" fmla="*/ 88490 w 1592825"/>
              <a:gd name="connsiteY28" fmla="*/ 191729 h 1312606"/>
              <a:gd name="connsiteX29" fmla="*/ 44245 w 1592825"/>
              <a:gd name="connsiteY29" fmla="*/ 29497 h 1312606"/>
              <a:gd name="connsiteX30" fmla="*/ 29496 w 1592825"/>
              <a:gd name="connsiteY30" fmla="*/ 0 h 1312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92825" h="1312606">
                <a:moveTo>
                  <a:pt x="1592825" y="88490"/>
                </a:moveTo>
                <a:cubicBezTo>
                  <a:pt x="1573161" y="113071"/>
                  <a:pt x="1556091" y="139973"/>
                  <a:pt x="1533832" y="162232"/>
                </a:cubicBezTo>
                <a:cubicBezTo>
                  <a:pt x="1521298" y="174766"/>
                  <a:pt x="1505785" y="184530"/>
                  <a:pt x="1489587" y="191729"/>
                </a:cubicBezTo>
                <a:cubicBezTo>
                  <a:pt x="1344383" y="256264"/>
                  <a:pt x="1222070" y="228685"/>
                  <a:pt x="1047135" y="235974"/>
                </a:cubicBezTo>
                <a:cubicBezTo>
                  <a:pt x="1022554" y="245806"/>
                  <a:pt x="998751" y="257864"/>
                  <a:pt x="973393" y="265471"/>
                </a:cubicBezTo>
                <a:cubicBezTo>
                  <a:pt x="896428" y="288560"/>
                  <a:pt x="915977" y="269009"/>
                  <a:pt x="855406" y="294968"/>
                </a:cubicBezTo>
                <a:cubicBezTo>
                  <a:pt x="835198" y="303629"/>
                  <a:pt x="816620" y="315803"/>
                  <a:pt x="796412" y="324464"/>
                </a:cubicBezTo>
                <a:cubicBezTo>
                  <a:pt x="782123" y="330588"/>
                  <a:pt x="766072" y="332260"/>
                  <a:pt x="752167" y="339213"/>
                </a:cubicBezTo>
                <a:cubicBezTo>
                  <a:pt x="736313" y="347140"/>
                  <a:pt x="723312" y="359916"/>
                  <a:pt x="707922" y="368710"/>
                </a:cubicBezTo>
                <a:cubicBezTo>
                  <a:pt x="688833" y="379618"/>
                  <a:pt x="667781" y="386895"/>
                  <a:pt x="648929" y="398206"/>
                </a:cubicBezTo>
                <a:cubicBezTo>
                  <a:pt x="618530" y="416445"/>
                  <a:pt x="560438" y="457200"/>
                  <a:pt x="560438" y="457200"/>
                </a:cubicBezTo>
                <a:cubicBezTo>
                  <a:pt x="506362" y="538315"/>
                  <a:pt x="560438" y="469491"/>
                  <a:pt x="486696" y="530942"/>
                </a:cubicBezTo>
                <a:cubicBezTo>
                  <a:pt x="341737" y="651740"/>
                  <a:pt x="528959" y="503427"/>
                  <a:pt x="412954" y="619432"/>
                </a:cubicBezTo>
                <a:cubicBezTo>
                  <a:pt x="400420" y="631966"/>
                  <a:pt x="383457" y="639097"/>
                  <a:pt x="368709" y="648929"/>
                </a:cubicBezTo>
                <a:cubicBezTo>
                  <a:pt x="358877" y="678426"/>
                  <a:pt x="356459" y="711549"/>
                  <a:pt x="339212" y="737419"/>
                </a:cubicBezTo>
                <a:lnTo>
                  <a:pt x="280219" y="825910"/>
                </a:lnTo>
                <a:cubicBezTo>
                  <a:pt x="243152" y="937114"/>
                  <a:pt x="293151" y="800048"/>
                  <a:pt x="235974" y="914400"/>
                </a:cubicBezTo>
                <a:cubicBezTo>
                  <a:pt x="229021" y="928305"/>
                  <a:pt x="228775" y="945055"/>
                  <a:pt x="221225" y="958645"/>
                </a:cubicBezTo>
                <a:cubicBezTo>
                  <a:pt x="204009" y="989634"/>
                  <a:pt x="173443" y="1013504"/>
                  <a:pt x="162232" y="1047135"/>
                </a:cubicBezTo>
                <a:cubicBezTo>
                  <a:pt x="136273" y="1125012"/>
                  <a:pt x="156106" y="1078447"/>
                  <a:pt x="88490" y="1179871"/>
                </a:cubicBezTo>
                <a:lnTo>
                  <a:pt x="29496" y="1268361"/>
                </a:lnTo>
                <a:lnTo>
                  <a:pt x="0" y="1312606"/>
                </a:lnTo>
                <a:cubicBezTo>
                  <a:pt x="49477" y="867304"/>
                  <a:pt x="3862" y="1169865"/>
                  <a:pt x="44245" y="988142"/>
                </a:cubicBezTo>
                <a:cubicBezTo>
                  <a:pt x="49683" y="963672"/>
                  <a:pt x="52397" y="938584"/>
                  <a:pt x="58993" y="914400"/>
                </a:cubicBezTo>
                <a:cubicBezTo>
                  <a:pt x="67174" y="884403"/>
                  <a:pt x="78658" y="855407"/>
                  <a:pt x="88490" y="825910"/>
                </a:cubicBezTo>
                <a:lnTo>
                  <a:pt x="103238" y="781664"/>
                </a:lnTo>
                <a:lnTo>
                  <a:pt x="117987" y="737419"/>
                </a:lnTo>
                <a:cubicBezTo>
                  <a:pt x="142420" y="541954"/>
                  <a:pt x="146887" y="559585"/>
                  <a:pt x="117987" y="280219"/>
                </a:cubicBezTo>
                <a:cubicBezTo>
                  <a:pt x="114788" y="249292"/>
                  <a:pt x="96031" y="221893"/>
                  <a:pt x="88490" y="191729"/>
                </a:cubicBezTo>
                <a:cubicBezTo>
                  <a:pt x="79189" y="154527"/>
                  <a:pt x="62622" y="75438"/>
                  <a:pt x="44245" y="29497"/>
                </a:cubicBezTo>
                <a:cubicBezTo>
                  <a:pt x="40162" y="19290"/>
                  <a:pt x="34412" y="9832"/>
                  <a:pt x="29496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ardrop 13"/>
          <p:cNvSpPr/>
          <p:nvPr/>
        </p:nvSpPr>
        <p:spPr>
          <a:xfrm rot="9515059">
            <a:off x="5843111" y="1106595"/>
            <a:ext cx="2867968" cy="2799914"/>
          </a:xfrm>
          <a:prstGeom prst="teardrop">
            <a:avLst>
              <a:gd name="adj" fmla="val 1139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09241" y="2238834"/>
            <a:ext cx="1676400" cy="609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65-5</a:t>
            </a:r>
            <a:r>
              <a:rPr lang="en-US" smtClean="0">
                <a:solidFill>
                  <a:srgbClr val="FF0000"/>
                </a:solidFill>
              </a:rPr>
              <a:t>=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3" name="Teardrop 12"/>
          <p:cNvSpPr/>
          <p:nvPr/>
        </p:nvSpPr>
        <p:spPr>
          <a:xfrm rot="7444117">
            <a:off x="3068263" y="968623"/>
            <a:ext cx="2788466" cy="2868874"/>
          </a:xfrm>
          <a:prstGeom prst="teardrop">
            <a:avLst>
              <a:gd name="adj" fmla="val 1073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695042" y="2227464"/>
            <a:ext cx="1416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70-20=</a:t>
            </a:r>
            <a:endParaRPr lang="en-US" sz="3200"/>
          </a:p>
        </p:txBody>
      </p:sp>
      <p:sp>
        <p:nvSpPr>
          <p:cNvPr id="37" name="TextBox 36"/>
          <p:cNvSpPr txBox="1"/>
          <p:nvPr/>
        </p:nvSpPr>
        <p:spPr>
          <a:xfrm>
            <a:off x="6064833" y="2251275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65-4       64-5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033482" y="2343321"/>
            <a:ext cx="441051" cy="326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2462981" y="4483509"/>
            <a:ext cx="2571989" cy="1614365"/>
          </a:xfrm>
          <a:custGeom>
            <a:avLst/>
            <a:gdLst>
              <a:gd name="connsiteX0" fmla="*/ 0 w 2418735"/>
              <a:gd name="connsiteY0" fmla="*/ 0 h 1283109"/>
              <a:gd name="connsiteX1" fmla="*/ 88490 w 2418735"/>
              <a:gd name="connsiteY1" fmla="*/ 14748 h 1283109"/>
              <a:gd name="connsiteX2" fmla="*/ 147484 w 2418735"/>
              <a:gd name="connsiteY2" fmla="*/ 44245 h 1283109"/>
              <a:gd name="connsiteX3" fmla="*/ 265471 w 2418735"/>
              <a:gd name="connsiteY3" fmla="*/ 58993 h 1283109"/>
              <a:gd name="connsiteX4" fmla="*/ 368709 w 2418735"/>
              <a:gd name="connsiteY4" fmla="*/ 103238 h 1283109"/>
              <a:gd name="connsiteX5" fmla="*/ 412954 w 2418735"/>
              <a:gd name="connsiteY5" fmla="*/ 132735 h 1283109"/>
              <a:gd name="connsiteX6" fmla="*/ 457200 w 2418735"/>
              <a:gd name="connsiteY6" fmla="*/ 147484 h 1283109"/>
              <a:gd name="connsiteX7" fmla="*/ 545690 w 2418735"/>
              <a:gd name="connsiteY7" fmla="*/ 206477 h 1283109"/>
              <a:gd name="connsiteX8" fmla="*/ 619432 w 2418735"/>
              <a:gd name="connsiteY8" fmla="*/ 221225 h 1283109"/>
              <a:gd name="connsiteX9" fmla="*/ 707922 w 2418735"/>
              <a:gd name="connsiteY9" fmla="*/ 250722 h 1283109"/>
              <a:gd name="connsiteX10" fmla="*/ 752167 w 2418735"/>
              <a:gd name="connsiteY10" fmla="*/ 280219 h 1283109"/>
              <a:gd name="connsiteX11" fmla="*/ 796413 w 2418735"/>
              <a:gd name="connsiteY11" fmla="*/ 294967 h 1283109"/>
              <a:gd name="connsiteX12" fmla="*/ 840658 w 2418735"/>
              <a:gd name="connsiteY12" fmla="*/ 339213 h 1283109"/>
              <a:gd name="connsiteX13" fmla="*/ 1047135 w 2418735"/>
              <a:gd name="connsiteY13" fmla="*/ 383458 h 1283109"/>
              <a:gd name="connsiteX14" fmla="*/ 1150374 w 2418735"/>
              <a:gd name="connsiteY14" fmla="*/ 427703 h 1283109"/>
              <a:gd name="connsiteX15" fmla="*/ 1209367 w 2418735"/>
              <a:gd name="connsiteY15" fmla="*/ 457200 h 1283109"/>
              <a:gd name="connsiteX16" fmla="*/ 1253613 w 2418735"/>
              <a:gd name="connsiteY16" fmla="*/ 471948 h 1283109"/>
              <a:gd name="connsiteX17" fmla="*/ 1356851 w 2418735"/>
              <a:gd name="connsiteY17" fmla="*/ 530942 h 1283109"/>
              <a:gd name="connsiteX18" fmla="*/ 1401096 w 2418735"/>
              <a:gd name="connsiteY18" fmla="*/ 560438 h 1283109"/>
              <a:gd name="connsiteX19" fmla="*/ 1519084 w 2418735"/>
              <a:gd name="connsiteY19" fmla="*/ 589935 h 1283109"/>
              <a:gd name="connsiteX20" fmla="*/ 1592825 w 2418735"/>
              <a:gd name="connsiteY20" fmla="*/ 619432 h 1283109"/>
              <a:gd name="connsiteX21" fmla="*/ 1651819 w 2418735"/>
              <a:gd name="connsiteY21" fmla="*/ 634180 h 1283109"/>
              <a:gd name="connsiteX22" fmla="*/ 1710813 w 2418735"/>
              <a:gd name="connsiteY22" fmla="*/ 663677 h 1283109"/>
              <a:gd name="connsiteX23" fmla="*/ 1769806 w 2418735"/>
              <a:gd name="connsiteY23" fmla="*/ 678425 h 1283109"/>
              <a:gd name="connsiteX24" fmla="*/ 1858296 w 2418735"/>
              <a:gd name="connsiteY24" fmla="*/ 707922 h 1283109"/>
              <a:gd name="connsiteX25" fmla="*/ 1991032 w 2418735"/>
              <a:gd name="connsiteY25" fmla="*/ 781664 h 1283109"/>
              <a:gd name="connsiteX26" fmla="*/ 2035277 w 2418735"/>
              <a:gd name="connsiteY26" fmla="*/ 811161 h 1283109"/>
              <a:gd name="connsiteX27" fmla="*/ 2064774 w 2418735"/>
              <a:gd name="connsiteY27" fmla="*/ 855406 h 1283109"/>
              <a:gd name="connsiteX28" fmla="*/ 2153264 w 2418735"/>
              <a:gd name="connsiteY28" fmla="*/ 914400 h 1283109"/>
              <a:gd name="connsiteX29" fmla="*/ 2212258 w 2418735"/>
              <a:gd name="connsiteY29" fmla="*/ 988142 h 1283109"/>
              <a:gd name="connsiteX30" fmla="*/ 2241754 w 2418735"/>
              <a:gd name="connsiteY30" fmla="*/ 1032387 h 1283109"/>
              <a:gd name="connsiteX31" fmla="*/ 2286000 w 2418735"/>
              <a:gd name="connsiteY31" fmla="*/ 1076632 h 1283109"/>
              <a:gd name="connsiteX32" fmla="*/ 2359742 w 2418735"/>
              <a:gd name="connsiteY32" fmla="*/ 1209367 h 1283109"/>
              <a:gd name="connsiteX33" fmla="*/ 2418735 w 2418735"/>
              <a:gd name="connsiteY33" fmla="*/ 1283109 h 1283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418735" h="1283109">
                <a:moveTo>
                  <a:pt x="0" y="0"/>
                </a:moveTo>
                <a:cubicBezTo>
                  <a:pt x="29497" y="4916"/>
                  <a:pt x="59848" y="6155"/>
                  <a:pt x="88490" y="14748"/>
                </a:cubicBezTo>
                <a:cubicBezTo>
                  <a:pt x="109549" y="21066"/>
                  <a:pt x="126155" y="38913"/>
                  <a:pt x="147484" y="44245"/>
                </a:cubicBezTo>
                <a:cubicBezTo>
                  <a:pt x="185936" y="53858"/>
                  <a:pt x="226142" y="54077"/>
                  <a:pt x="265471" y="58993"/>
                </a:cubicBezTo>
                <a:cubicBezTo>
                  <a:pt x="376551" y="133047"/>
                  <a:pt x="235378" y="46096"/>
                  <a:pt x="368709" y="103238"/>
                </a:cubicBezTo>
                <a:cubicBezTo>
                  <a:pt x="385001" y="110220"/>
                  <a:pt x="397100" y="124808"/>
                  <a:pt x="412954" y="132735"/>
                </a:cubicBezTo>
                <a:cubicBezTo>
                  <a:pt x="426859" y="139688"/>
                  <a:pt x="443610" y="139934"/>
                  <a:pt x="457200" y="147484"/>
                </a:cubicBezTo>
                <a:cubicBezTo>
                  <a:pt x="488189" y="164700"/>
                  <a:pt x="510928" y="199525"/>
                  <a:pt x="545690" y="206477"/>
                </a:cubicBezTo>
                <a:cubicBezTo>
                  <a:pt x="570271" y="211393"/>
                  <a:pt x="595248" y="214629"/>
                  <a:pt x="619432" y="221225"/>
                </a:cubicBezTo>
                <a:cubicBezTo>
                  <a:pt x="649429" y="229406"/>
                  <a:pt x="707922" y="250722"/>
                  <a:pt x="707922" y="250722"/>
                </a:cubicBezTo>
                <a:cubicBezTo>
                  <a:pt x="722670" y="260554"/>
                  <a:pt x="736313" y="272292"/>
                  <a:pt x="752167" y="280219"/>
                </a:cubicBezTo>
                <a:cubicBezTo>
                  <a:pt x="766072" y="287171"/>
                  <a:pt x="783478" y="286343"/>
                  <a:pt x="796413" y="294967"/>
                </a:cubicBezTo>
                <a:cubicBezTo>
                  <a:pt x="813768" y="306537"/>
                  <a:pt x="821670" y="330582"/>
                  <a:pt x="840658" y="339213"/>
                </a:cubicBezTo>
                <a:cubicBezTo>
                  <a:pt x="883204" y="358552"/>
                  <a:pt x="995706" y="374886"/>
                  <a:pt x="1047135" y="383458"/>
                </a:cubicBezTo>
                <a:cubicBezTo>
                  <a:pt x="1136800" y="443236"/>
                  <a:pt x="1041530" y="386887"/>
                  <a:pt x="1150374" y="427703"/>
                </a:cubicBezTo>
                <a:cubicBezTo>
                  <a:pt x="1170960" y="435423"/>
                  <a:pt x="1189159" y="448540"/>
                  <a:pt x="1209367" y="457200"/>
                </a:cubicBezTo>
                <a:cubicBezTo>
                  <a:pt x="1223656" y="463324"/>
                  <a:pt x="1238864" y="467032"/>
                  <a:pt x="1253613" y="471948"/>
                </a:cubicBezTo>
                <a:cubicBezTo>
                  <a:pt x="1396253" y="578929"/>
                  <a:pt x="1244249" y="474641"/>
                  <a:pt x="1356851" y="530942"/>
                </a:cubicBezTo>
                <a:cubicBezTo>
                  <a:pt x="1372705" y="538869"/>
                  <a:pt x="1385242" y="552511"/>
                  <a:pt x="1401096" y="560438"/>
                </a:cubicBezTo>
                <a:cubicBezTo>
                  <a:pt x="1431333" y="575556"/>
                  <a:pt x="1491030" y="584324"/>
                  <a:pt x="1519084" y="589935"/>
                </a:cubicBezTo>
                <a:cubicBezTo>
                  <a:pt x="1543664" y="599767"/>
                  <a:pt x="1567710" y="611060"/>
                  <a:pt x="1592825" y="619432"/>
                </a:cubicBezTo>
                <a:cubicBezTo>
                  <a:pt x="1612055" y="625842"/>
                  <a:pt x="1632840" y="627063"/>
                  <a:pt x="1651819" y="634180"/>
                </a:cubicBezTo>
                <a:cubicBezTo>
                  <a:pt x="1672405" y="641900"/>
                  <a:pt x="1690227" y="655957"/>
                  <a:pt x="1710813" y="663677"/>
                </a:cubicBezTo>
                <a:cubicBezTo>
                  <a:pt x="1729792" y="670794"/>
                  <a:pt x="1750391" y="672601"/>
                  <a:pt x="1769806" y="678425"/>
                </a:cubicBezTo>
                <a:cubicBezTo>
                  <a:pt x="1799587" y="687359"/>
                  <a:pt x="1858296" y="707922"/>
                  <a:pt x="1858296" y="707922"/>
                </a:cubicBezTo>
                <a:cubicBezTo>
                  <a:pt x="1959722" y="775539"/>
                  <a:pt x="1913155" y="755706"/>
                  <a:pt x="1991032" y="781664"/>
                </a:cubicBezTo>
                <a:cubicBezTo>
                  <a:pt x="2005780" y="791496"/>
                  <a:pt x="2022743" y="798627"/>
                  <a:pt x="2035277" y="811161"/>
                </a:cubicBezTo>
                <a:cubicBezTo>
                  <a:pt x="2047811" y="823695"/>
                  <a:pt x="2051434" y="843734"/>
                  <a:pt x="2064774" y="855406"/>
                </a:cubicBezTo>
                <a:cubicBezTo>
                  <a:pt x="2091453" y="878751"/>
                  <a:pt x="2153264" y="914400"/>
                  <a:pt x="2153264" y="914400"/>
                </a:cubicBezTo>
                <a:cubicBezTo>
                  <a:pt x="2181978" y="1000537"/>
                  <a:pt x="2145547" y="921430"/>
                  <a:pt x="2212258" y="988142"/>
                </a:cubicBezTo>
                <a:cubicBezTo>
                  <a:pt x="2224792" y="1000676"/>
                  <a:pt x="2230407" y="1018770"/>
                  <a:pt x="2241754" y="1032387"/>
                </a:cubicBezTo>
                <a:cubicBezTo>
                  <a:pt x="2255107" y="1048410"/>
                  <a:pt x="2271251" y="1061884"/>
                  <a:pt x="2286000" y="1076632"/>
                </a:cubicBezTo>
                <a:cubicBezTo>
                  <a:pt x="2304546" y="1132271"/>
                  <a:pt x="2309027" y="1158651"/>
                  <a:pt x="2359742" y="1209367"/>
                </a:cubicBezTo>
                <a:cubicBezTo>
                  <a:pt x="2411760" y="1261386"/>
                  <a:pt x="2394659" y="1234957"/>
                  <a:pt x="2418735" y="1283109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2183251" y="2251275"/>
            <a:ext cx="74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60</a:t>
            </a:r>
            <a:endParaRPr lang="en-US" sz="3200"/>
          </a:p>
        </p:txBody>
      </p:sp>
      <p:sp>
        <p:nvSpPr>
          <p:cNvPr id="60" name="TextBox 59"/>
          <p:cNvSpPr txBox="1"/>
          <p:nvPr/>
        </p:nvSpPr>
        <p:spPr>
          <a:xfrm>
            <a:off x="5034970" y="2214165"/>
            <a:ext cx="74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</a:rPr>
              <a:t>50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33482" y="2251274"/>
            <a:ext cx="487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&gt;</a:t>
            </a:r>
            <a:endParaRPr lang="en-US" sz="28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  <p:bldP spid="37" grpId="0"/>
      <p:bldP spid="38" grpId="0" animBg="1"/>
      <p:bldP spid="59" grpId="0"/>
      <p:bldP spid="60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399"/>
            <a:ext cx="9067800" cy="701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984766"/>
            <a:ext cx="78486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8000" b="1" cap="none" spc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Các ngày trong tuần lễ</a:t>
            </a:r>
            <a:endParaRPr lang="en-US" sz="6000" b="1" cap="none" spc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0" y="228600"/>
            <a:ext cx="2667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/>
              <a:t>TOÁN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46284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hkg3-1.xx.fbcdn.net/hphotos-xfl1/v/t1.0-9/12512738_588393224660631_87646499763099134_n.jpg?oh=1133f9a254a431c987a0de54962d7a94&amp;oe=577DCE3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100000" l="0" r="100000">
                        <a14:foregroundMark x1="4479" y1="91806" x2="49583" y2="84028"/>
                        <a14:foregroundMark x1="4479" y1="90278" x2="7292" y2="12500"/>
                        <a14:foregroundMark x1="7813" y1="6528" x2="23542" y2="16667"/>
                        <a14:foregroundMark x1="17083" y1="76111" x2="43125" y2="75694"/>
                        <a14:foregroundMark x1="8021" y1="82500" x2="16875" y2="81806"/>
                        <a14:foregroundMark x1="53750" y1="81528" x2="81979" y2="85556"/>
                        <a14:foregroundMark x1="51563" y1="93889" x2="88438" y2="69722"/>
                        <a14:foregroundMark x1="76875" y1="89167" x2="93750" y2="76528"/>
                        <a14:foregroundMark x1="46458" y1="68333" x2="64271" y2="65139"/>
                        <a14:foregroundMark x1="27813" y1="47778" x2="61771" y2="44722"/>
                        <a14:foregroundMark x1="89792" y1="14306" x2="98021" y2="49028"/>
                        <a14:foregroundMark x1="79063" y1="91528" x2="94688" y2="65000"/>
                        <a14:foregroundMark x1="90208" y1="90972" x2="96875" y2="68889"/>
                        <a14:foregroundMark x1="76250" y1="35833" x2="79792" y2="39583"/>
                        <a14:foregroundMark x1="48229" y1="75972" x2="58021" y2="77778"/>
                        <a14:foregroundMark x1="56250" y1="70694" x2="56667" y2="8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799" y="-1371598"/>
            <a:ext cx="6858001" cy="960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content-hkg3-1.xx.fbcdn.net/hphotos-xfl1/v/t1.0-9/12512738_588393224660631_87646499763099134_n.jpg?oh=1133f9a254a431c987a0de54962d7a94&amp;oe=577DCE3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100000" l="0" r="100000">
                        <a14:foregroundMark x1="4479" y1="91806" x2="49583" y2="84028"/>
                        <a14:foregroundMark x1="4479" y1="90278" x2="7292" y2="12500"/>
                        <a14:foregroundMark x1="7813" y1="6528" x2="23542" y2="16667"/>
                        <a14:foregroundMark x1="17083" y1="76111" x2="43125" y2="75694"/>
                        <a14:foregroundMark x1="8021" y1="82500" x2="16875" y2="81806"/>
                        <a14:foregroundMark x1="53750" y1="81528" x2="81979" y2="85556"/>
                        <a14:foregroundMark x1="51563" y1="93889" x2="88438" y2="69722"/>
                        <a14:foregroundMark x1="76875" y1="89167" x2="93750" y2="76528"/>
                        <a14:foregroundMark x1="46458" y1="68333" x2="64271" y2="65139"/>
                        <a14:foregroundMark x1="27813" y1="47778" x2="61771" y2="44722"/>
                        <a14:foregroundMark x1="89792" y1="14306" x2="98021" y2="49028"/>
                        <a14:foregroundMark x1="79063" y1="91528" x2="94688" y2="65000"/>
                        <a14:foregroundMark x1="90208" y1="90972" x2="96875" y2="68889"/>
                        <a14:foregroundMark x1="76250" y1="35833" x2="79792" y2="39583"/>
                        <a14:foregroundMark x1="48229" y1="75972" x2="58021" y2="77778"/>
                        <a14:foregroundMark x1="56250" y1="70694" x2="56667" y2="8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9201" y="-1066801"/>
            <a:ext cx="6858001" cy="960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74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0.16667 C 0.04427 0.17709 0.06927 0.21112 0.09792 0.22593 C 0.12674 0.26158 0.15938 0.26459 0.18993 0.27871 C 0.24254 0.33473 0.29427 0.36227 0.34879 0.38426 C 0.38039 0.41112 0.41615 0.41112 0.45 0.41112 " pathEditMode="relative" rAng="0" ptsTypes="ffff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199"/>
            <a:ext cx="9144000" cy="708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8229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</a:rPr>
              <a:t>Hằng ngày, chúng ta thường xem lịch vậy ngoài lịch  lốc thì gia đình em còn sử dụng những loại lịch nào nữa?</a:t>
            </a:r>
            <a:endParaRPr lang="en-US" sz="4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7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lichtet365.com/wp-content/uploads/2015/09/MTV50-SAC-H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065"/>
            <a:ext cx="9144000" cy="565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943600"/>
            <a:ext cx="9148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LỊCH TREO TƯỜNG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1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7912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LỊCH ĐỂ BÀN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/>
          <p:cNvSpPr/>
          <p:nvPr/>
        </p:nvSpPr>
        <p:spPr>
          <a:xfrm>
            <a:off x="228600" y="1648130"/>
            <a:ext cx="1752600" cy="205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THÁNG TƯ</a:t>
            </a:r>
            <a:endParaRPr lang="en-US" sz="5400" smtClean="0">
              <a:solidFill>
                <a:srgbClr val="FF0000"/>
              </a:solidFill>
            </a:endParaRPr>
          </a:p>
          <a:p>
            <a:pPr algn="ctr"/>
            <a:r>
              <a:rPr lang="en-US" sz="6000" smtClean="0">
                <a:solidFill>
                  <a:schemeClr val="tx1"/>
                </a:solidFill>
              </a:rPr>
              <a:t>13</a:t>
            </a:r>
            <a:endParaRPr lang="en-US" smtClean="0">
              <a:solidFill>
                <a:schemeClr val="tx1"/>
              </a:solidFill>
            </a:endParaRPr>
          </a:p>
          <a:p>
            <a:pPr algn="ctr"/>
            <a:endParaRPr lang="en-US"/>
          </a:p>
          <a:p>
            <a:pPr algn="ctr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CHỦ NHẬT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1084" y="1651818"/>
            <a:ext cx="1752600" cy="205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THÁNG TƯ</a:t>
            </a:r>
          </a:p>
          <a:p>
            <a:pPr algn="ctr"/>
            <a:r>
              <a:rPr lang="en-US" sz="7200" smtClean="0">
                <a:solidFill>
                  <a:schemeClr val="tx1"/>
                </a:solidFill>
              </a:rPr>
              <a:t>14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THỨ HAI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62616" y="1651818"/>
            <a:ext cx="1752600" cy="205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THÁNG TƯ</a:t>
            </a:r>
          </a:p>
          <a:p>
            <a:pPr algn="ctr"/>
            <a:r>
              <a:rPr lang="en-US" sz="6600" smtClean="0">
                <a:solidFill>
                  <a:schemeClr val="tx1"/>
                </a:solidFill>
              </a:rPr>
              <a:t>15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THỨ BA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3419" y="1700980"/>
            <a:ext cx="1752600" cy="20303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THÁNG TƯ</a:t>
            </a:r>
          </a:p>
          <a:p>
            <a:pPr algn="ctr"/>
            <a:r>
              <a:rPr lang="en-US" sz="6600" smtClean="0">
                <a:solidFill>
                  <a:schemeClr val="tx1"/>
                </a:solidFill>
              </a:rPr>
              <a:t>16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THỨ TƯ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3800" y="3979606"/>
            <a:ext cx="1752600" cy="18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THÁNG TƯ</a:t>
            </a:r>
          </a:p>
          <a:p>
            <a:pPr algn="ctr"/>
            <a:r>
              <a:rPr lang="en-US" sz="6000" smtClean="0">
                <a:solidFill>
                  <a:schemeClr val="tx1"/>
                </a:solidFill>
              </a:rPr>
              <a:t>18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THỨ SÁU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72200" y="3986982"/>
            <a:ext cx="1752600" cy="18288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THÁNG TƯ</a:t>
            </a:r>
          </a:p>
          <a:p>
            <a:pPr algn="ctr"/>
            <a:r>
              <a:rPr lang="en-US" sz="7200" smtClean="0">
                <a:solidFill>
                  <a:schemeClr val="tx1"/>
                </a:solidFill>
              </a:rPr>
              <a:t>19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THỨ BẢY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228600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</a:rPr>
              <a:t>Em hãy đọc các thứ, ngày, tháng </a:t>
            </a:r>
            <a:r>
              <a:rPr lang="en-US" sz="4400" b="1" smtClean="0">
                <a:solidFill>
                  <a:schemeClr val="bg1"/>
                </a:solidFill>
              </a:rPr>
              <a:t>trên</a:t>
            </a:r>
            <a:r>
              <a:rPr lang="en-US" sz="4000" b="1" smtClean="0">
                <a:solidFill>
                  <a:schemeClr val="bg1"/>
                </a:solidFill>
              </a:rPr>
              <a:t> tờ lịch sau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1655" y="3986982"/>
            <a:ext cx="1752600" cy="18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THÁNG TƯ</a:t>
            </a:r>
          </a:p>
          <a:p>
            <a:pPr algn="ctr"/>
            <a:r>
              <a:rPr lang="en-US" sz="6000" smtClean="0">
                <a:solidFill>
                  <a:schemeClr val="tx1"/>
                </a:solidFill>
              </a:rPr>
              <a:t>17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THỨ </a:t>
            </a:r>
            <a:r>
              <a:rPr lang="en-US" sz="2000" smtClean="0">
                <a:solidFill>
                  <a:schemeClr val="tx1"/>
                </a:solidFill>
              </a:rPr>
              <a:t>NĂM</a:t>
            </a: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4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199"/>
            <a:ext cx="9144000" cy="708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457200"/>
            <a:ext cx="80772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M</a:t>
            </a:r>
            <a:r>
              <a:rPr lang="en-US" sz="5400" b="1" smtClean="0">
                <a:solidFill>
                  <a:schemeClr val="bg1"/>
                </a:solidFill>
              </a:rPr>
              <a:t>ột tuần có mấy ngày?</a:t>
            </a:r>
          </a:p>
          <a:p>
            <a:r>
              <a:rPr lang="en-US" sz="5400" b="1" smtClean="0"/>
              <a:t>-7 ngày</a:t>
            </a:r>
          </a:p>
          <a:p>
            <a:r>
              <a:rPr lang="en-US" sz="5400" b="1" smtClean="0">
                <a:solidFill>
                  <a:schemeClr val="bg1"/>
                </a:solidFill>
              </a:rPr>
              <a:t>Đó là những ngày nào?</a:t>
            </a:r>
          </a:p>
          <a:p>
            <a:r>
              <a:rPr lang="en-US" sz="4400" b="1" smtClean="0"/>
              <a:t>-Thứ hai, thứ ba, thứ tư, thứ năm, thứ sáu, thứ bảy, chủ nhật.</a:t>
            </a:r>
            <a:endParaRPr lang="en-US" sz="4400" b="1"/>
          </a:p>
        </p:txBody>
      </p:sp>
    </p:spTree>
    <p:extLst>
      <p:ext uri="{BB962C8B-B14F-4D97-AF65-F5344CB8AC3E}">
        <p14:creationId xmlns:p14="http://schemas.microsoft.com/office/powerpoint/2010/main" val="353837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1741</TotalTime>
  <Words>426</Words>
  <Application>Microsoft Office PowerPoint</Application>
  <PresentationFormat>On-screen Show (4:3)</PresentationFormat>
  <Paragraphs>111</Paragraphs>
  <Slides>19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Origin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windows</cp:lastModifiedBy>
  <cp:revision>76</cp:revision>
  <dcterms:created xsi:type="dcterms:W3CDTF">2016-03-17T07:46:45Z</dcterms:created>
  <dcterms:modified xsi:type="dcterms:W3CDTF">2016-04-05T22:39:25Z</dcterms:modified>
</cp:coreProperties>
</file>