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75" r:id="rId3"/>
    <p:sldId id="257" r:id="rId4"/>
    <p:sldId id="258" r:id="rId5"/>
    <p:sldId id="259" r:id="rId6"/>
    <p:sldId id="260" r:id="rId7"/>
    <p:sldId id="261" r:id="rId8"/>
    <p:sldId id="274" r:id="rId9"/>
    <p:sldId id="270" r:id="rId10"/>
    <p:sldId id="271" r:id="rId11"/>
    <p:sldId id="272" r:id="rId12"/>
    <p:sldId id="262" r:id="rId13"/>
    <p:sldId id="263" r:id="rId14"/>
    <p:sldId id="264" r:id="rId15"/>
    <p:sldId id="265" r:id="rId16"/>
    <p:sldId id="266" r:id="rId17"/>
    <p:sldId id="267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FF"/>
    <a:srgbClr val="CC00FF"/>
    <a:srgbClr val="FF66FF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11D8C-EF16-41AA-BF39-3EBBF5BF573F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CE9BE-FB73-4DBC-8CF3-DB50D0729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237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C7AFC3-2AA6-471E-86FF-A510B1117255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01748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144A9-EA59-4CD7-9770-08AB699F01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A9C2F-069E-405B-98D2-6EA86AE3A6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8CBB3-D810-4A0E-B7AD-60F372A912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F28A4-0AAF-40E7-B7A7-AF761A2BB5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446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A7563-5709-4F1A-9095-184E77EE29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031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657FA-036B-446B-A143-8801475DFF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234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7D361-6E4D-4F94-9D4D-9B80FA4B23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979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99BE2-6E2E-44B7-990A-1128425288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002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9E6CE-6213-4E03-8B8F-826B73444B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7916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1B046-64D8-4CAF-AF44-EE6AAF80CB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5050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58482-3015-4F21-AD6F-5C77822594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960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2AB75-3380-4E18-9737-D669C5B02A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0ED01-6D55-4511-BB8C-0E8F63BCA6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6335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E9752-9D21-40C0-A0FE-C160444CB5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0987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BA007-2A87-4D6E-B807-BF050649F6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298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7972C-EF62-47B3-9949-478DAE270D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47E2E-A234-4F21-9B3B-ED565A13E9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038FF-BBF7-48A1-AD3F-4DE447EF6D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A2531-3AB9-403E-85A2-EEC626783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C0524-A65D-4541-AE28-975141FB78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60B02-7FB0-44BD-B319-67681B05F3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A0CE8-590B-4BF8-9650-2DAF815298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03AB665-3942-4DA2-A346-C1ED02D411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A0A5B6F6-6880-4E01-B35A-773C67362B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959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0" y="-609600"/>
            <a:ext cx="9194800" cy="7467600"/>
          </a:xfrm>
          <a:prstGeom prst="rect">
            <a:avLst/>
          </a:prstGeom>
          <a:gradFill rotWithShape="1">
            <a:gsLst>
              <a:gs pos="0">
                <a:srgbClr val="99FFCC"/>
              </a:gs>
              <a:gs pos="50000">
                <a:schemeClr val="bg1"/>
              </a:gs>
              <a:gs pos="100000">
                <a:srgbClr val="99FF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800">
              <a:solidFill>
                <a:srgbClr val="0000FF"/>
              </a:solidFill>
              <a:latin typeface="Arial"/>
            </a:endParaRPr>
          </a:p>
        </p:txBody>
      </p:sp>
      <p:pic>
        <p:nvPicPr>
          <p:cNvPr id="4" name="Picture 2" descr="spira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-2443162" y="2444750"/>
            <a:ext cx="5038725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spira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5" y="22225"/>
            <a:ext cx="420052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spira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6446838"/>
            <a:ext cx="4144963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spira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6491288" y="3968750"/>
            <a:ext cx="5038725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spira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-1997075" y="2911475"/>
            <a:ext cx="5038725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spira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413" y="369888"/>
            <a:ext cx="6046787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spira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5867400"/>
            <a:ext cx="5876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spira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6018213" y="3359150"/>
            <a:ext cx="5038725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BLULI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 flipV="1">
            <a:off x="-1897857" y="2377282"/>
            <a:ext cx="4398963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8" descr="BLULI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V="1">
            <a:off x="269875" y="222250"/>
            <a:ext cx="4433888" cy="7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8" descr="BLULI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 flipV="1">
            <a:off x="4370388" y="6170612"/>
            <a:ext cx="4398962" cy="7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4" descr="BLULI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 flipV="1">
            <a:off x="6539707" y="3917156"/>
            <a:ext cx="4432300" cy="7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61" name="WordArt 17"/>
          <p:cNvSpPr>
            <a:spLocks noChangeArrowheads="1" noChangeShapeType="1" noTextEdit="1"/>
          </p:cNvSpPr>
          <p:nvPr/>
        </p:nvSpPr>
        <p:spPr bwMode="auto">
          <a:xfrm>
            <a:off x="1905000" y="2133600"/>
            <a:ext cx="5334000" cy="1371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993366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Môn</a:t>
            </a:r>
            <a:r>
              <a:rPr lang="en-US" sz="2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993366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2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993366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Khoa</a:t>
            </a:r>
            <a:r>
              <a:rPr lang="en-US" sz="2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993366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2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993366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học</a:t>
            </a:r>
            <a:r>
              <a:rPr lang="en-US" sz="2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993366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– </a:t>
            </a:r>
            <a:r>
              <a:rPr lang="en-US" sz="2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993366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Lớp</a:t>
            </a:r>
            <a:r>
              <a:rPr lang="en-US" sz="2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993366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04999" y="762000"/>
            <a:ext cx="6026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</a:rPr>
              <a:t>Trường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</a:rPr>
              <a:t>Tiểu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</a:rPr>
              <a:t>học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</a:rPr>
              <a:t>Gia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</a:rPr>
              <a:t>Thượng</a:t>
            </a:r>
            <a:endParaRPr lang="en-US" sz="32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43062" y="3491419"/>
            <a:ext cx="6026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</a:rPr>
              <a:t>Giáo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</a:rPr>
              <a:t>viên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</a:rPr>
              <a:t>: 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</a:rPr>
              <a:t>Trịnh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</a:rPr>
              <a:t>Thị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</a:rPr>
              <a:t>Diệu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</a:rPr>
              <a:t>Linh</a:t>
            </a:r>
            <a:endParaRPr lang="en-US" sz="32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05000" y="4114800"/>
            <a:ext cx="6026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</a:rPr>
              <a:t>Lớp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</a:rPr>
              <a:t>: 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</a:rPr>
              <a:t> 5A4</a:t>
            </a:r>
            <a:endParaRPr lang="en-US" sz="32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52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2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2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2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6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2800" y="0"/>
            <a:ext cx="2286000" cy="71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>
                <a:solidFill>
                  <a:srgbClr val="0000FF"/>
                </a:solidFill>
                <a:latin typeface="Arial" charset="0"/>
              </a:rPr>
              <a:t>Khoa Học</a:t>
            </a: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2819400" y="457200"/>
            <a:ext cx="29178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C00FF"/>
                </a:solidFill>
                <a:latin typeface="Arial" charset="0"/>
              </a:rPr>
              <a:t>Sự sinh sản của thú</a:t>
            </a: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533400" y="838200"/>
            <a:ext cx="45672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Arial" charset="0"/>
              </a:rPr>
              <a:t>Một số loài thú </a:t>
            </a:r>
            <a:r>
              <a:rPr lang="vi-VN" sz="24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ẻ mỗi lứa 1 con</a:t>
            </a:r>
          </a:p>
        </p:txBody>
      </p:sp>
      <p:pic>
        <p:nvPicPr>
          <p:cNvPr id="10245" name="Picture 6" descr="huo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45212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371600" y="6400800"/>
            <a:ext cx="19796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C00FF"/>
                </a:solidFill>
                <a:latin typeface="Arial" charset="0"/>
              </a:rPr>
              <a:t>H</a:t>
            </a:r>
            <a:r>
              <a:rPr lang="vi-VN" sz="2400">
                <a:solidFill>
                  <a:srgbClr val="CC00FF"/>
                </a:solidFill>
                <a:latin typeface="Arial" charset="0"/>
              </a:rPr>
              <a:t>ươ</a:t>
            </a:r>
            <a:r>
              <a:rPr lang="en-US" sz="2400">
                <a:solidFill>
                  <a:srgbClr val="CC00FF"/>
                </a:solidFill>
                <a:latin typeface="Arial" charset="0"/>
              </a:rPr>
              <a:t>u cao cổ</a:t>
            </a:r>
          </a:p>
        </p:txBody>
      </p:sp>
      <p:pic>
        <p:nvPicPr>
          <p:cNvPr id="10247" name="Picture 8" descr="huou d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295400"/>
            <a:ext cx="4191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6765925" y="6289675"/>
            <a:ext cx="647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C00FF"/>
                </a:solidFill>
                <a:latin typeface="Arial" charset="0"/>
              </a:rPr>
              <a:t>Nai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2800" y="0"/>
            <a:ext cx="2286000" cy="71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>
                <a:solidFill>
                  <a:srgbClr val="0000FF"/>
                </a:solidFill>
                <a:latin typeface="Arial" charset="0"/>
              </a:rPr>
              <a:t>Khoa Học</a:t>
            </a:r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2819400" y="457200"/>
            <a:ext cx="29178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C00FF"/>
                </a:solidFill>
                <a:latin typeface="Arial" charset="0"/>
              </a:rPr>
              <a:t>Sự sinh sản của thú</a:t>
            </a:r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533400" y="838200"/>
            <a:ext cx="52181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Arial" charset="0"/>
              </a:rPr>
              <a:t>Một số loài thú </a:t>
            </a:r>
            <a:r>
              <a:rPr lang="vi-VN" sz="24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ẻ mỗi lứa nhiều con</a:t>
            </a:r>
          </a:p>
        </p:txBody>
      </p:sp>
      <p:pic>
        <p:nvPicPr>
          <p:cNvPr id="11269" name="Picture 7" descr="121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4495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 descr="121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295400"/>
            <a:ext cx="4419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9" descr="121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962400"/>
            <a:ext cx="4495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0" descr="gau tru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905250"/>
            <a:ext cx="44196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762000" y="3505200"/>
            <a:ext cx="685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CC00FF"/>
                </a:solidFill>
                <a:latin typeface="Arial" charset="0"/>
              </a:rPr>
              <a:t>Lợn</a:t>
            </a: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6934200" y="3352800"/>
            <a:ext cx="533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CC00FF"/>
                </a:solidFill>
                <a:latin typeface="Arial" charset="0"/>
              </a:rPr>
              <a:t>Hổ</a:t>
            </a: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228600" y="6324600"/>
            <a:ext cx="609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CC00FF"/>
                </a:solidFill>
                <a:latin typeface="Arial" charset="0"/>
              </a:rPr>
              <a:t>Chó</a:t>
            </a: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6400800" y="6324600"/>
            <a:ext cx="11430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CC00FF"/>
                </a:solidFill>
                <a:latin typeface="Arial" charset="0"/>
              </a:rPr>
              <a:t>Gấu trúc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5" grpId="0" animBg="1"/>
      <p:bldP spid="11276" grpId="0" animBg="1"/>
      <p:bldP spid="11277" grpId="0" animBg="1"/>
      <p:bldP spid="1127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2800" y="0"/>
            <a:ext cx="2286000" cy="71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>
                <a:solidFill>
                  <a:srgbClr val="0000FF"/>
                </a:solidFill>
                <a:latin typeface="Arial" charset="0"/>
              </a:rPr>
              <a:t>Khoa Học</a:t>
            </a:r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2819400" y="457200"/>
            <a:ext cx="29178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C00FF"/>
                </a:solidFill>
                <a:latin typeface="Arial" charset="0"/>
              </a:rPr>
              <a:t>Sự sinh sản của thú</a:t>
            </a:r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533400" y="838200"/>
            <a:ext cx="52181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Arial" charset="0"/>
              </a:rPr>
              <a:t>Một số loài thú </a:t>
            </a:r>
            <a:r>
              <a:rPr lang="vi-VN" sz="24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ẻ mỗi lứa nhiều con</a:t>
            </a:r>
          </a:p>
        </p:txBody>
      </p:sp>
      <p:pic>
        <p:nvPicPr>
          <p:cNvPr id="12293" name="Picture 6" descr="bao3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4495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228600" y="6172200"/>
            <a:ext cx="12192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CC00FF"/>
                </a:solidFill>
                <a:latin typeface="Arial" charset="0"/>
              </a:rPr>
              <a:t>Báo gấm</a:t>
            </a:r>
          </a:p>
        </p:txBody>
      </p:sp>
      <p:pic>
        <p:nvPicPr>
          <p:cNvPr id="2" name="Picture 8" descr="¸cu t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371600"/>
            <a:ext cx="4648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8229600" y="6400800"/>
            <a:ext cx="914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CC00FF"/>
                </a:solidFill>
                <a:latin typeface="Arial" charset="0"/>
              </a:rPr>
              <a:t>S</a:t>
            </a:r>
            <a:r>
              <a:rPr lang="vi-VN" sz="2400">
                <a:solidFill>
                  <a:srgbClr val="CC00FF"/>
                </a:solidFill>
                <a:latin typeface="Arial" charset="0"/>
              </a:rPr>
              <a:t>ư</a:t>
            </a:r>
            <a:r>
              <a:rPr lang="en-US" sz="2400">
                <a:solidFill>
                  <a:srgbClr val="CC00FF"/>
                </a:solidFill>
                <a:latin typeface="Arial" charset="0"/>
              </a:rPr>
              <a:t> tử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2800" y="0"/>
            <a:ext cx="2286000" cy="71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smtClean="0">
                <a:solidFill>
                  <a:srgbClr val="0000FF"/>
                </a:solidFill>
                <a:latin typeface="Arial" charset="0"/>
              </a:rPr>
              <a:t>Khoa Học</a:t>
            </a: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2819400" y="457200"/>
            <a:ext cx="2463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C00FF"/>
                </a:solidFill>
                <a:latin typeface="Arial" charset="0"/>
              </a:rPr>
              <a:t>Sự sinh sản của thú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304800" y="1524000"/>
            <a:ext cx="76612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C00FF"/>
                </a:solidFill>
                <a:latin typeface="Arial" charset="0"/>
              </a:rPr>
              <a:t>Sự sinh sản của thú và sự sinh sản của chim có </a:t>
            </a:r>
            <a:r>
              <a:rPr lang="vi-VN" sz="2000">
                <a:solidFill>
                  <a:srgbClr val="CC00FF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CC00FF"/>
                </a:solidFill>
                <a:latin typeface="Arial" charset="0"/>
              </a:rPr>
              <a:t>iểm gì giống và </a:t>
            </a:r>
          </a:p>
          <a:p>
            <a:r>
              <a:rPr lang="en-US" sz="2000">
                <a:solidFill>
                  <a:srgbClr val="CC00FF"/>
                </a:solidFill>
                <a:latin typeface="Arial" charset="0"/>
              </a:rPr>
              <a:t>khác nhau?</a:t>
            </a:r>
          </a:p>
        </p:txBody>
      </p:sp>
      <p:sp>
        <p:nvSpPr>
          <p:cNvPr id="13321" name="AutoShape 9"/>
          <p:cNvSpPr>
            <a:spLocks noChangeArrowheads="1"/>
          </p:cNvSpPr>
          <p:nvPr/>
        </p:nvSpPr>
        <p:spPr bwMode="auto">
          <a:xfrm>
            <a:off x="5638800" y="533400"/>
            <a:ext cx="2514600" cy="990600"/>
          </a:xfrm>
          <a:prstGeom prst="wedgeEllipseCallout">
            <a:avLst>
              <a:gd name="adj1" fmla="val -47727"/>
              <a:gd name="adj2" fmla="val 623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solidFill>
                  <a:srgbClr val="0000FF"/>
                </a:solidFill>
                <a:latin typeface="Arial" charset="0"/>
              </a:rPr>
              <a:t>Thảo luận nhóm 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ôi</a:t>
            </a: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304800" y="2590800"/>
            <a:ext cx="8305800" cy="2895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u="sng">
                <a:solidFill>
                  <a:srgbClr val="CC00FF"/>
                </a:solidFill>
                <a:latin typeface="Arial" charset="0"/>
              </a:rPr>
              <a:t>Đáp án: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 Sự sinh sản của thú và chim có 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iểm giống và khác nhau:</a:t>
            </a:r>
          </a:p>
          <a:p>
            <a:r>
              <a:rPr lang="en-US" sz="2000" b="1" u="sng">
                <a:solidFill>
                  <a:srgbClr val="FF66FF"/>
                </a:solidFill>
                <a:latin typeface="Arial" charset="0"/>
              </a:rPr>
              <a:t>Khác nhau: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 Chim 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ẻ trứng và ấp trứng sau 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ó trứng nở thành con; </a:t>
            </a:r>
          </a:p>
          <a:p>
            <a:r>
              <a:rPr lang="en-US" sz="2000">
                <a:solidFill>
                  <a:srgbClr val="0000FF"/>
                </a:solidFill>
                <a:latin typeface="Arial" charset="0"/>
              </a:rPr>
              <a:t>thú thì 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ẻ con và nuôi con bằng sữa.</a:t>
            </a:r>
          </a:p>
          <a:p>
            <a:r>
              <a:rPr lang="en-US" sz="2000" b="1" u="sng">
                <a:solidFill>
                  <a:srgbClr val="FF66FF"/>
                </a:solidFill>
                <a:latin typeface="Arial" charset="0"/>
              </a:rPr>
              <a:t>Giống nhau: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 Con của thú và chim sinh ra 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ều có hình dạng giống </a:t>
            </a:r>
          </a:p>
          <a:p>
            <a:r>
              <a:rPr lang="en-US" sz="2000">
                <a:solidFill>
                  <a:srgbClr val="0000FF"/>
                </a:solidFill>
                <a:latin typeface="Arial" charset="0"/>
              </a:rPr>
              <a:t>nh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 bố mẹ và 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ều 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đư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ợc bố mẹ nuôi cho 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ến khi có thể tự kiếm 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ă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 animBg="1"/>
      <p:bldP spid="133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2800" y="0"/>
            <a:ext cx="2286000" cy="71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>
                <a:solidFill>
                  <a:srgbClr val="0000FF"/>
                </a:solidFill>
                <a:latin typeface="Arial" charset="0"/>
              </a:rPr>
              <a:t>Khoa Học</a:t>
            </a: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2819400" y="457200"/>
            <a:ext cx="29178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C00FF"/>
                </a:solidFill>
                <a:latin typeface="Arial" charset="0"/>
              </a:rPr>
              <a:t>Sự sinh sản của thú</a:t>
            </a:r>
          </a:p>
        </p:txBody>
      </p:sp>
      <p:sp>
        <p:nvSpPr>
          <p:cNvPr id="14342" name="WordArt 6"/>
          <p:cNvSpPr>
            <a:spLocks noChangeArrowheads="1" noChangeShapeType="1" noTextEdit="1"/>
          </p:cNvSpPr>
          <p:nvPr/>
        </p:nvSpPr>
        <p:spPr bwMode="auto">
          <a:xfrm>
            <a:off x="2667000" y="609600"/>
            <a:ext cx="4867275" cy="8905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"/>
                <a:cs typeface="Arial"/>
              </a:rPr>
              <a:t>AI THÔNG MINH HƠN?</a:t>
            </a:r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Arial"/>
              <a:cs typeface="Arial"/>
            </a:endParaRP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228600" y="1600200"/>
            <a:ext cx="7772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2400">
                <a:solidFill>
                  <a:srgbClr val="CC00FF"/>
                </a:solidFill>
                <a:latin typeface="Arial" charset="0"/>
              </a:rPr>
              <a:t>Câu 1: Thú là </a:t>
            </a:r>
            <a:r>
              <a:rPr lang="vi-VN" sz="2400">
                <a:solidFill>
                  <a:srgbClr val="CC00FF"/>
                </a:solidFill>
                <a:latin typeface="Arial" charset="0"/>
              </a:rPr>
              <a:t>đ</a:t>
            </a:r>
            <a:r>
              <a:rPr lang="en-US" sz="2400">
                <a:solidFill>
                  <a:srgbClr val="CC00FF"/>
                </a:solidFill>
                <a:latin typeface="Arial" charset="0"/>
              </a:rPr>
              <a:t>ộng vật:</a:t>
            </a:r>
          </a:p>
          <a:p>
            <a:pPr marL="342900" indent="-342900">
              <a:buFontTx/>
              <a:buAutoNum type="alphaUcPeriod"/>
            </a:pPr>
            <a:r>
              <a:rPr lang="en-US" sz="2400">
                <a:solidFill>
                  <a:srgbClr val="0000FF"/>
                </a:solidFill>
                <a:latin typeface="Arial" charset="0"/>
              </a:rPr>
              <a:t>Đẻ trứng và nuôi con bằng sữa.</a:t>
            </a:r>
          </a:p>
          <a:p>
            <a:pPr marL="342900" indent="-342900">
              <a:buFontTx/>
              <a:buAutoNum type="alphaUcPeriod"/>
            </a:pPr>
            <a:r>
              <a:rPr lang="en-US" sz="2400">
                <a:solidFill>
                  <a:srgbClr val="0000FF"/>
                </a:solidFill>
                <a:latin typeface="Arial" charset="0"/>
              </a:rPr>
              <a:t>Đẻ con và nuôi con bằng sữa.</a:t>
            </a:r>
          </a:p>
          <a:p>
            <a:pPr marL="342900" indent="-342900">
              <a:buFontTx/>
              <a:buAutoNum type="alphaUcPeriod"/>
            </a:pPr>
            <a:r>
              <a:rPr lang="en-US" sz="2400">
                <a:solidFill>
                  <a:srgbClr val="0000FF"/>
                </a:solidFill>
                <a:latin typeface="Arial" charset="0"/>
              </a:rPr>
              <a:t>Cả hai ph</a:t>
            </a:r>
            <a:r>
              <a:rPr lang="vi-VN" sz="2400">
                <a:solidFill>
                  <a:srgbClr val="0000FF"/>
                </a:solidFill>
                <a:latin typeface="Arial" charset="0"/>
              </a:rPr>
              <a:t>ươ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ng án trên</a:t>
            </a:r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1828800" y="3276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3" name="Line 10"/>
          <p:cNvSpPr>
            <a:spLocks noChangeShapeType="1"/>
          </p:cNvSpPr>
          <p:nvPr/>
        </p:nvSpPr>
        <p:spPr bwMode="auto">
          <a:xfrm>
            <a:off x="1981200" y="3352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228600" y="3124200"/>
            <a:ext cx="89535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2400">
                <a:solidFill>
                  <a:srgbClr val="CC00FF"/>
                </a:solidFill>
                <a:latin typeface="Arial" charset="0"/>
              </a:rPr>
              <a:t>Câu 2: Thú là </a:t>
            </a:r>
            <a:r>
              <a:rPr lang="vi-VN" sz="2400">
                <a:solidFill>
                  <a:srgbClr val="CC00FF"/>
                </a:solidFill>
                <a:latin typeface="Arial" charset="0"/>
              </a:rPr>
              <a:t>đ</a:t>
            </a:r>
            <a:r>
              <a:rPr lang="en-US" sz="2400">
                <a:solidFill>
                  <a:srgbClr val="CC00FF"/>
                </a:solidFill>
                <a:latin typeface="Arial" charset="0"/>
              </a:rPr>
              <a:t>ộng vật:</a:t>
            </a:r>
          </a:p>
          <a:p>
            <a:pPr marL="342900" indent="-342900">
              <a:buFontTx/>
              <a:buAutoNum type="alphaUcPeriod"/>
            </a:pPr>
            <a:r>
              <a:rPr lang="en-US" sz="2400">
                <a:solidFill>
                  <a:srgbClr val="0000FF"/>
                </a:solidFill>
                <a:latin typeface="Arial" charset="0"/>
              </a:rPr>
              <a:t>Đẻ mỗi lứa nhiều con</a:t>
            </a:r>
          </a:p>
          <a:p>
            <a:pPr marL="342900" indent="-342900">
              <a:buFontTx/>
              <a:buAutoNum type="alphaUcPeriod"/>
            </a:pPr>
            <a:r>
              <a:rPr lang="en-US" sz="2400">
                <a:solidFill>
                  <a:srgbClr val="0000FF"/>
                </a:solidFill>
                <a:latin typeface="Arial" charset="0"/>
              </a:rPr>
              <a:t>Đẻ mỗi lứa 1 con</a:t>
            </a:r>
          </a:p>
          <a:p>
            <a:pPr marL="342900" indent="-342900">
              <a:buFontTx/>
              <a:buAutoNum type="alphaUcPeriod"/>
            </a:pPr>
            <a:r>
              <a:rPr lang="en-US" sz="2400">
                <a:solidFill>
                  <a:srgbClr val="0000FF"/>
                </a:solidFill>
                <a:latin typeface="Arial" charset="0"/>
              </a:rPr>
              <a:t>Có loài thú </a:t>
            </a:r>
            <a:r>
              <a:rPr lang="vi-VN" sz="24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ẻ mỗi lứa 1 con; có loài thú </a:t>
            </a:r>
            <a:r>
              <a:rPr lang="vi-VN" sz="24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ẻ mỗi lứa nhiều con</a:t>
            </a:r>
          </a:p>
          <a:p>
            <a:pPr marL="342900" indent="-342900">
              <a:buFontTx/>
              <a:buAutoNum type="alphaUcPeriod"/>
            </a:pPr>
            <a:r>
              <a:rPr lang="en-US" sz="2400">
                <a:solidFill>
                  <a:srgbClr val="0000FF"/>
                </a:solidFill>
                <a:latin typeface="Arial" charset="0"/>
              </a:rPr>
              <a:t>Không có ph</a:t>
            </a:r>
            <a:r>
              <a:rPr lang="vi-VN" sz="2400">
                <a:solidFill>
                  <a:srgbClr val="0000FF"/>
                </a:solidFill>
                <a:latin typeface="Arial" charset="0"/>
              </a:rPr>
              <a:t>ươ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ng án nào </a:t>
            </a:r>
            <a:r>
              <a:rPr lang="vi-VN" sz="24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úng.</a:t>
            </a:r>
          </a:p>
        </p:txBody>
      </p:sp>
      <p:sp>
        <p:nvSpPr>
          <p:cNvPr id="14349" name="Oval 13"/>
          <p:cNvSpPr>
            <a:spLocks noChangeArrowheads="1"/>
          </p:cNvSpPr>
          <p:nvPr/>
        </p:nvSpPr>
        <p:spPr bwMode="auto">
          <a:xfrm>
            <a:off x="228600" y="2362200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0000FF"/>
                </a:solidFill>
                <a:latin typeface="Arial" charset="0"/>
              </a:rPr>
              <a:t>B</a:t>
            </a:r>
          </a:p>
        </p:txBody>
      </p:sp>
      <p:sp>
        <p:nvSpPr>
          <p:cNvPr id="14350" name="Oval 14"/>
          <p:cNvSpPr>
            <a:spLocks noChangeArrowheads="1"/>
          </p:cNvSpPr>
          <p:nvPr/>
        </p:nvSpPr>
        <p:spPr bwMode="auto">
          <a:xfrm>
            <a:off x="228600" y="4267200"/>
            <a:ext cx="4572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0000FF"/>
                </a:solidFill>
                <a:latin typeface="Arial" charset="0"/>
              </a:rPr>
              <a:t>C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236538" y="4940300"/>
            <a:ext cx="7078662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2400">
                <a:solidFill>
                  <a:srgbClr val="CC00FF"/>
                </a:solidFill>
                <a:latin typeface="Arial" charset="0"/>
              </a:rPr>
              <a:t>Câu 3: Thú con mới </a:t>
            </a:r>
            <a:r>
              <a:rPr lang="vi-VN" sz="2400">
                <a:solidFill>
                  <a:srgbClr val="CC00FF"/>
                </a:solidFill>
                <a:latin typeface="Arial" charset="0"/>
              </a:rPr>
              <a:t>đư</a:t>
            </a:r>
            <a:r>
              <a:rPr lang="en-US" sz="2400">
                <a:solidFill>
                  <a:srgbClr val="CC00FF"/>
                </a:solidFill>
                <a:latin typeface="Arial" charset="0"/>
              </a:rPr>
              <a:t>ợc sinh ra có </a:t>
            </a:r>
            <a:r>
              <a:rPr lang="vi-VN" sz="2400">
                <a:solidFill>
                  <a:srgbClr val="CC00FF"/>
                </a:solidFill>
                <a:latin typeface="Arial" charset="0"/>
              </a:rPr>
              <a:t>đ</a:t>
            </a:r>
            <a:r>
              <a:rPr lang="en-US" sz="2400">
                <a:solidFill>
                  <a:srgbClr val="CC00FF"/>
                </a:solidFill>
                <a:latin typeface="Arial" charset="0"/>
              </a:rPr>
              <a:t>ặc </a:t>
            </a:r>
            <a:r>
              <a:rPr lang="vi-VN" sz="2400">
                <a:solidFill>
                  <a:srgbClr val="CC00FF"/>
                </a:solidFill>
                <a:latin typeface="Arial" charset="0"/>
              </a:rPr>
              <a:t>đ</a:t>
            </a:r>
            <a:r>
              <a:rPr lang="en-US" sz="2400">
                <a:solidFill>
                  <a:srgbClr val="CC00FF"/>
                </a:solidFill>
                <a:latin typeface="Arial" charset="0"/>
              </a:rPr>
              <a:t>iểm gì?</a:t>
            </a:r>
          </a:p>
          <a:p>
            <a:pPr marL="342900" indent="-342900">
              <a:buFontTx/>
              <a:buAutoNum type="alphaUcPeriod"/>
            </a:pPr>
            <a:r>
              <a:rPr lang="en-US" sz="2400">
                <a:solidFill>
                  <a:srgbClr val="0000FF"/>
                </a:solidFill>
                <a:latin typeface="Arial" charset="0"/>
              </a:rPr>
              <a:t>Có hình dạng giống nh</a:t>
            </a:r>
            <a:r>
              <a:rPr lang="vi-VN" sz="2400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 thú tr</a:t>
            </a:r>
            <a:r>
              <a:rPr lang="vi-VN" sz="2400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ởng thành</a:t>
            </a:r>
          </a:p>
          <a:p>
            <a:pPr marL="342900" indent="-342900">
              <a:buFontTx/>
              <a:buAutoNum type="alphaUcPeriod"/>
            </a:pPr>
            <a:r>
              <a:rPr lang="en-US" sz="2400">
                <a:solidFill>
                  <a:srgbClr val="0000FF"/>
                </a:solidFill>
                <a:latin typeface="Arial" charset="0"/>
              </a:rPr>
              <a:t>Có hình dạng khác với thú mẹ và bố.</a:t>
            </a:r>
          </a:p>
          <a:p>
            <a:pPr marL="342900" indent="-342900">
              <a:buFontTx/>
              <a:buAutoNum type="alphaUcPeriod"/>
            </a:pPr>
            <a:r>
              <a:rPr lang="en-US" sz="2400">
                <a:solidFill>
                  <a:srgbClr val="0000FF"/>
                </a:solidFill>
                <a:latin typeface="Arial" charset="0"/>
              </a:rPr>
              <a:t>Có thể tự kiếm </a:t>
            </a:r>
            <a:r>
              <a:rPr lang="vi-VN" sz="2400">
                <a:solidFill>
                  <a:srgbClr val="0000FF"/>
                </a:solidFill>
                <a:latin typeface="Arial" charset="0"/>
              </a:rPr>
              <a:t>ă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n</a:t>
            </a:r>
          </a:p>
          <a:p>
            <a:pPr marL="342900" indent="-342900">
              <a:buFontTx/>
              <a:buAutoNum type="alphaUcPeriod"/>
            </a:pPr>
            <a:r>
              <a:rPr lang="en-US" sz="2400">
                <a:solidFill>
                  <a:srgbClr val="0000FF"/>
                </a:solidFill>
                <a:latin typeface="Arial" charset="0"/>
              </a:rPr>
              <a:t>Cả 3 ph</a:t>
            </a:r>
            <a:r>
              <a:rPr lang="vi-VN" sz="2400">
                <a:solidFill>
                  <a:srgbClr val="0000FF"/>
                </a:solidFill>
                <a:latin typeface="Arial" charset="0"/>
              </a:rPr>
              <a:t>ươ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ng án trên</a:t>
            </a:r>
          </a:p>
        </p:txBody>
      </p:sp>
      <p:sp>
        <p:nvSpPr>
          <p:cNvPr id="14353" name="Oval 17"/>
          <p:cNvSpPr>
            <a:spLocks noChangeArrowheads="1"/>
          </p:cNvSpPr>
          <p:nvPr/>
        </p:nvSpPr>
        <p:spPr bwMode="auto">
          <a:xfrm>
            <a:off x="228600" y="53340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0000FF"/>
                </a:solidFill>
                <a:latin typeface="Arial" charset="0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3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4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4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4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4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43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43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43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nimBg="1"/>
      <p:bldP spid="14349" grpId="0" animBg="1"/>
      <p:bldP spid="14350" grpId="0" animBg="1"/>
      <p:bldP spid="1435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2800" y="0"/>
            <a:ext cx="2286000" cy="71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>
                <a:solidFill>
                  <a:srgbClr val="0000FF"/>
                </a:solidFill>
                <a:latin typeface="Arial" charset="0"/>
              </a:rPr>
              <a:t>Khoa Học</a:t>
            </a: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2819400" y="457200"/>
            <a:ext cx="29178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C00FF"/>
                </a:solidFill>
                <a:latin typeface="Arial" charset="0"/>
              </a:rPr>
              <a:t>Sự sinh sản của thú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457200" y="2743200"/>
            <a:ext cx="79438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CC00FF"/>
                </a:solidFill>
                <a:latin typeface="Arial" charset="0"/>
              </a:rPr>
              <a:t>Câu 4: Hãy xếp các loài </a:t>
            </a:r>
            <a:r>
              <a:rPr lang="vi-VN" sz="2400">
                <a:solidFill>
                  <a:srgbClr val="CC00FF"/>
                </a:solidFill>
                <a:latin typeface="Arial" charset="0"/>
              </a:rPr>
              <a:t>đ</a:t>
            </a:r>
            <a:r>
              <a:rPr lang="en-US" sz="2400">
                <a:solidFill>
                  <a:srgbClr val="CC00FF"/>
                </a:solidFill>
                <a:latin typeface="Arial" charset="0"/>
              </a:rPr>
              <a:t>ộng vật </a:t>
            </a:r>
            <a:r>
              <a:rPr lang="en-US" sz="2400" i="1">
                <a:solidFill>
                  <a:srgbClr val="CC00FF"/>
                </a:solidFill>
                <a:latin typeface="Arial" charset="0"/>
              </a:rPr>
              <a:t>Hổ, lợn, mèo, ngựa vằn, trâu, </a:t>
            </a:r>
          </a:p>
          <a:p>
            <a:r>
              <a:rPr lang="en-US" sz="2400" i="1">
                <a:solidFill>
                  <a:srgbClr val="CC00FF"/>
                </a:solidFill>
                <a:latin typeface="Arial" charset="0"/>
              </a:rPr>
              <a:t>chuột, voi, khỉ </a:t>
            </a:r>
            <a:r>
              <a:rPr lang="en-US" sz="2400">
                <a:solidFill>
                  <a:srgbClr val="CC00FF"/>
                </a:solidFill>
                <a:latin typeface="Arial" charset="0"/>
              </a:rPr>
              <a:t>vào hai nhóm sau:</a:t>
            </a:r>
          </a:p>
          <a:p>
            <a:r>
              <a:rPr lang="en-US" sz="2400">
                <a:solidFill>
                  <a:srgbClr val="0000FF"/>
                </a:solidFill>
                <a:latin typeface="Arial" charset="0"/>
              </a:rPr>
              <a:t>Nhóm 1: Thú </a:t>
            </a:r>
            <a:r>
              <a:rPr lang="vi-VN" sz="24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ẻ mỗi lứa 1 con gồm: </a:t>
            </a:r>
            <a:endParaRPr lang="en-US" sz="2400">
              <a:solidFill>
                <a:srgbClr val="CC00FF"/>
              </a:solidFill>
              <a:latin typeface="Arial" charset="0"/>
            </a:endParaRPr>
          </a:p>
          <a:p>
            <a:r>
              <a:rPr lang="en-US" sz="2400">
                <a:solidFill>
                  <a:srgbClr val="0000FF"/>
                </a:solidFill>
                <a:latin typeface="Arial" charset="0"/>
              </a:rPr>
              <a:t>Nhóm 2: Thú </a:t>
            </a:r>
            <a:r>
              <a:rPr lang="vi-VN" sz="24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ẻ mỗi lứa nhiều con gồm: </a:t>
            </a:r>
          </a:p>
        </p:txBody>
      </p:sp>
      <p:sp>
        <p:nvSpPr>
          <p:cNvPr id="2" name="WordArt 15"/>
          <p:cNvSpPr>
            <a:spLocks noChangeArrowheads="1" noChangeShapeType="1" noTextEdit="1"/>
          </p:cNvSpPr>
          <p:nvPr/>
        </p:nvSpPr>
        <p:spPr bwMode="auto">
          <a:xfrm>
            <a:off x="1981200" y="1295400"/>
            <a:ext cx="4867275" cy="8905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"/>
                <a:cs typeface="Arial"/>
              </a:rPr>
              <a:t>AI THÔNG MINH HƠN?</a:t>
            </a:r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Arial"/>
              <a:cs typeface="Arial"/>
            </a:endParaRP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5330825" y="3810000"/>
            <a:ext cx="34321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C00FF"/>
                </a:solidFill>
                <a:latin typeface="Arial" charset="0"/>
              </a:rPr>
              <a:t>Ngựa vằn, trâu, voi, khỉ</a:t>
            </a:r>
            <a:r>
              <a:rPr lang="en-US">
                <a:latin typeface="Arial" charset="0"/>
              </a:rPr>
              <a:t> </a:t>
            </a:r>
          </a:p>
        </p:txBody>
      </p:sp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5954713" y="4191000"/>
            <a:ext cx="28844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C00FF"/>
                </a:solidFill>
                <a:latin typeface="Arial" charset="0"/>
              </a:rPr>
              <a:t>Hổ, lợn, mèo, chuột</a:t>
            </a:r>
          </a:p>
        </p:txBody>
      </p:sp>
      <p:sp>
        <p:nvSpPr>
          <p:cNvPr id="15382" name="WordArt 22"/>
          <p:cNvSpPr>
            <a:spLocks noChangeArrowheads="1" noChangeShapeType="1" noTextEdit="1"/>
          </p:cNvSpPr>
          <p:nvPr/>
        </p:nvSpPr>
        <p:spPr bwMode="auto">
          <a:xfrm>
            <a:off x="609600" y="5105400"/>
            <a:ext cx="5334000" cy="803275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PerspectiveFront">
                <a:rot lat="2051999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2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"/>
                <a:cs typeface="Arial"/>
              </a:rPr>
              <a:t>CHÚC MỪNG CHIẾN THẮNG</a:t>
            </a:r>
          </a:p>
        </p:txBody>
      </p:sp>
      <p:pic>
        <p:nvPicPr>
          <p:cNvPr id="15383" name="Picture 5" descr="E:\hanh hue\hinh anh\hoa hong\CAMBWPEZ.jpg"/>
          <p:cNvPicPr>
            <a:picLocks noChangeAspect="1" noChangeArrowheads="1"/>
          </p:cNvPicPr>
          <p:nvPr/>
        </p:nvPicPr>
        <p:blipFill>
          <a:blip r:embed="rId2"/>
          <a:srcRect b="11864"/>
          <a:stretch>
            <a:fillRect/>
          </a:stretch>
        </p:blipFill>
        <p:spPr bwMode="auto">
          <a:xfrm>
            <a:off x="6172200" y="4953000"/>
            <a:ext cx="15922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2800" y="0"/>
            <a:ext cx="2286000" cy="71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smtClean="0">
                <a:solidFill>
                  <a:srgbClr val="0000FF"/>
                </a:solidFill>
                <a:latin typeface="Arial" charset="0"/>
              </a:rPr>
              <a:t>Khoa Học</a:t>
            </a: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2819400" y="457200"/>
            <a:ext cx="2463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C00FF"/>
                </a:solidFill>
                <a:latin typeface="Arial" charset="0"/>
              </a:rPr>
              <a:t>Sự sinh sản của thú</a:t>
            </a: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533400" y="838200"/>
            <a:ext cx="26781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  <a:latin typeface="Arial" charset="0"/>
              </a:rPr>
              <a:t>1.Sự sinh sản của thú</a:t>
            </a:r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533400" y="1295400"/>
            <a:ext cx="2692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  <a:latin typeface="Arial" charset="0"/>
              </a:rPr>
              <a:t>2.Sự nuôi con của thú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1447800" y="1905000"/>
            <a:ext cx="5621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CC00FF"/>
                </a:solidFill>
                <a:latin typeface="Arial" charset="0"/>
              </a:rPr>
              <a:t>Thú sinh sản và nuôi con nh</a:t>
            </a:r>
            <a:r>
              <a:rPr lang="vi-VN" sz="2000">
                <a:solidFill>
                  <a:srgbClr val="CC00FF"/>
                </a:solidFill>
                <a:latin typeface="Arial" charset="0"/>
              </a:rPr>
              <a:t>ư</a:t>
            </a:r>
            <a:r>
              <a:rPr lang="en-US" sz="2000">
                <a:solidFill>
                  <a:srgbClr val="CC00FF"/>
                </a:solidFill>
                <a:latin typeface="Arial" charset="0"/>
              </a:rPr>
              <a:t> thế nào?</a:t>
            </a:r>
          </a:p>
        </p:txBody>
      </p:sp>
      <p:sp>
        <p:nvSpPr>
          <p:cNvPr id="16392" name="AutoShape 8"/>
          <p:cNvSpPr>
            <a:spLocks noChangeArrowheads="1"/>
          </p:cNvSpPr>
          <p:nvPr/>
        </p:nvSpPr>
        <p:spPr bwMode="auto">
          <a:xfrm>
            <a:off x="457200" y="1981200"/>
            <a:ext cx="7924800" cy="31242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>
                <a:solidFill>
                  <a:srgbClr val="0000FF"/>
                </a:solidFill>
                <a:latin typeface="Arial" charset="0"/>
              </a:rPr>
              <a:t>ë các loài thú, trứng 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đư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ợc thụ tinh thành hợp tử phát triển </a:t>
            </a:r>
          </a:p>
          <a:p>
            <a:r>
              <a:rPr lang="en-US" sz="2000">
                <a:solidFill>
                  <a:srgbClr val="0000FF"/>
                </a:solidFill>
                <a:latin typeface="Arial" charset="0"/>
              </a:rPr>
              <a:t>thành phôi rồi thành thai trong c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ơ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 thể thú mẹ cho 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ến khi</a:t>
            </a:r>
          </a:p>
          <a:p>
            <a:r>
              <a:rPr lang="en-US" sz="2000">
                <a:solidFill>
                  <a:srgbClr val="0000FF"/>
                </a:solidFill>
                <a:latin typeface="Arial" charset="0"/>
              </a:rPr>
              <a:t>ra 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ời. Thú con mới sinh ra 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ã có hình dạng nh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 thú tr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ởng </a:t>
            </a:r>
          </a:p>
          <a:p>
            <a:r>
              <a:rPr lang="en-US" sz="2000">
                <a:solidFill>
                  <a:srgbClr val="0000FF"/>
                </a:solidFill>
                <a:latin typeface="Arial" charset="0"/>
              </a:rPr>
              <a:t>thành và 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đư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ợc thú mẹ nuôi bằng sữa cho 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ến khi có thể tự </a:t>
            </a:r>
          </a:p>
          <a:p>
            <a:r>
              <a:rPr lang="en-US" sz="2000">
                <a:solidFill>
                  <a:srgbClr val="0000FF"/>
                </a:solidFill>
                <a:latin typeface="Arial" charset="0"/>
              </a:rPr>
              <a:t>kiếm 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ă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n.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457200" y="5181600"/>
            <a:ext cx="8686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CC00FF"/>
                </a:solidFill>
                <a:latin typeface="Arial" charset="0"/>
              </a:rPr>
              <a:t>Hiện nay có rất nhiều loài thú hoang dã </a:t>
            </a:r>
            <a:r>
              <a:rPr lang="vi-VN" sz="2000">
                <a:solidFill>
                  <a:srgbClr val="CC00FF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CC00FF"/>
                </a:solidFill>
                <a:latin typeface="Arial" charset="0"/>
              </a:rPr>
              <a:t>ang có nguy c</a:t>
            </a:r>
            <a:r>
              <a:rPr lang="vi-VN" sz="2000">
                <a:solidFill>
                  <a:srgbClr val="CC00FF"/>
                </a:solidFill>
                <a:latin typeface="Arial" charset="0"/>
              </a:rPr>
              <a:t>ơ</a:t>
            </a:r>
            <a:r>
              <a:rPr lang="en-US" sz="2000">
                <a:solidFill>
                  <a:srgbClr val="CC00FF"/>
                </a:solidFill>
                <a:latin typeface="Arial" charset="0"/>
              </a:rPr>
              <a:t> </a:t>
            </a:r>
          </a:p>
          <a:p>
            <a:r>
              <a:rPr lang="en-US" sz="2000">
                <a:solidFill>
                  <a:srgbClr val="CC00FF"/>
                </a:solidFill>
                <a:latin typeface="Arial" charset="0"/>
              </a:rPr>
              <a:t>tuyệt chủng do bị s</a:t>
            </a:r>
            <a:r>
              <a:rPr lang="vi-VN" sz="2000">
                <a:solidFill>
                  <a:srgbClr val="CC00FF"/>
                </a:solidFill>
                <a:latin typeface="Arial" charset="0"/>
              </a:rPr>
              <a:t>ă</a:t>
            </a:r>
            <a:r>
              <a:rPr lang="en-US" sz="2000">
                <a:solidFill>
                  <a:srgbClr val="CC00FF"/>
                </a:solidFill>
                <a:latin typeface="Arial" charset="0"/>
              </a:rPr>
              <a:t>n bắt quá mức và mất </a:t>
            </a:r>
            <a:r>
              <a:rPr lang="vi-VN" sz="2000">
                <a:solidFill>
                  <a:srgbClr val="CC00FF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CC00FF"/>
                </a:solidFill>
                <a:latin typeface="Arial" charset="0"/>
              </a:rPr>
              <a:t>i môi tr</a:t>
            </a:r>
            <a:r>
              <a:rPr lang="vi-VN" sz="2000">
                <a:solidFill>
                  <a:srgbClr val="CC00FF"/>
                </a:solidFill>
                <a:latin typeface="Arial" charset="0"/>
              </a:rPr>
              <a:t>ư</a:t>
            </a:r>
            <a:r>
              <a:rPr lang="en-US" sz="2000">
                <a:solidFill>
                  <a:srgbClr val="CC00FF"/>
                </a:solidFill>
                <a:latin typeface="Arial" charset="0"/>
              </a:rPr>
              <a:t>ờng sống, theo em chúng ta phải làm gì </a:t>
            </a:r>
            <a:r>
              <a:rPr lang="vi-VN" sz="2000">
                <a:solidFill>
                  <a:srgbClr val="CC00FF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CC00FF"/>
                </a:solidFill>
                <a:latin typeface="Arial" charset="0"/>
              </a:rPr>
              <a:t>ể bảo vệ chúng?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3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762000" y="1524000"/>
            <a:ext cx="81153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36"/>
              </a:avLst>
            </a:prstTxWarp>
          </a:bodyPr>
          <a:lstStyle/>
          <a:p>
            <a:pPr algn="ctr"/>
            <a:r>
              <a:rPr lang="en-US" sz="40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Môn Khoa Học</a:t>
            </a:r>
          </a:p>
        </p:txBody>
      </p:sp>
      <p:sp>
        <p:nvSpPr>
          <p:cNvPr id="2051" name="WordArt 10"/>
          <p:cNvSpPr>
            <a:spLocks noChangeArrowheads="1" noChangeShapeType="1" noTextEdit="1"/>
          </p:cNvSpPr>
          <p:nvPr/>
        </p:nvSpPr>
        <p:spPr bwMode="auto">
          <a:xfrm>
            <a:off x="2590800" y="2667000"/>
            <a:ext cx="3962400" cy="1295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Bài: Sự sinh sản của thú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2800" y="152400"/>
            <a:ext cx="2286000" cy="71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smtClean="0">
                <a:solidFill>
                  <a:srgbClr val="0000FF"/>
                </a:solidFill>
                <a:latin typeface="Arial" charset="0"/>
              </a:rPr>
              <a:t>Khoa Học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381000" y="914400"/>
            <a:ext cx="27432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0000FF"/>
                </a:solidFill>
                <a:latin typeface="Arial" charset="0"/>
              </a:rPr>
              <a:t>Kiểm tra bài cũ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81000" y="1755775"/>
            <a:ext cx="7562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u="sng">
                <a:solidFill>
                  <a:srgbClr val="CC00FF"/>
                </a:solidFill>
                <a:latin typeface="Arial" charset="0"/>
              </a:rPr>
              <a:t>Câu hỏi:</a:t>
            </a:r>
            <a:r>
              <a:rPr lang="en-US" sz="2000">
                <a:solidFill>
                  <a:srgbClr val="CC00FF"/>
                </a:solidFill>
                <a:latin typeface="Arial" charset="0"/>
              </a:rPr>
              <a:t> Trong tự nhiên, chim sinh sản và nuôi con nh</a:t>
            </a:r>
            <a:r>
              <a:rPr lang="vi-VN" sz="2000">
                <a:solidFill>
                  <a:srgbClr val="CC00FF"/>
                </a:solidFill>
                <a:latin typeface="Arial" charset="0"/>
              </a:rPr>
              <a:t>ư</a:t>
            </a:r>
            <a:r>
              <a:rPr lang="en-US" sz="2000">
                <a:solidFill>
                  <a:srgbClr val="CC00FF"/>
                </a:solidFill>
                <a:latin typeface="Arial" charset="0"/>
              </a:rPr>
              <a:t> thế nào?</a:t>
            </a:r>
          </a:p>
        </p:txBody>
      </p:sp>
      <p:sp>
        <p:nvSpPr>
          <p:cNvPr id="5131" name="AutoShape 11"/>
          <p:cNvSpPr>
            <a:spLocks noChangeArrowheads="1"/>
          </p:cNvSpPr>
          <p:nvPr/>
        </p:nvSpPr>
        <p:spPr bwMode="auto">
          <a:xfrm>
            <a:off x="838200" y="2438400"/>
            <a:ext cx="7772400" cy="25146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 u="sng">
                <a:solidFill>
                  <a:srgbClr val="0000FF"/>
                </a:solidFill>
                <a:latin typeface="Arial" charset="0"/>
              </a:rPr>
              <a:t>Đáp án: </a:t>
            </a:r>
          </a:p>
          <a:p>
            <a:r>
              <a:rPr lang="en-US" sz="2000">
                <a:solidFill>
                  <a:srgbClr val="0000FF"/>
                </a:solidFill>
                <a:latin typeface="Arial" charset="0"/>
              </a:rPr>
              <a:t>Trong tự nhiên, chim sống theo 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àn hoặc theo cặp. </a:t>
            </a:r>
          </a:p>
          <a:p>
            <a:r>
              <a:rPr lang="en-US" sz="2000">
                <a:solidFill>
                  <a:srgbClr val="0000FF"/>
                </a:solidFill>
                <a:latin typeface="Arial" charset="0"/>
              </a:rPr>
              <a:t>Chim mái 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ẻ trứng rồi ấp trứng; trứng nở thành chim non. </a:t>
            </a:r>
          </a:p>
          <a:p>
            <a:r>
              <a:rPr lang="en-US" sz="2000">
                <a:solidFill>
                  <a:srgbClr val="0000FF"/>
                </a:solidFill>
                <a:latin typeface="Arial" charset="0"/>
              </a:rPr>
              <a:t>Chim non 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đư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ợc bố mẹ nuôi cho 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ến khi có thể tự kiếm 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ă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n.</a:t>
            </a:r>
            <a:endParaRPr lang="en-US" sz="2000" u="sng">
              <a:solidFill>
                <a:srgbClr val="0000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nimBg="1"/>
      <p:bldP spid="51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2800" y="152400"/>
            <a:ext cx="2286000" cy="71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smtClean="0">
                <a:solidFill>
                  <a:srgbClr val="0000FF"/>
                </a:solidFill>
                <a:latin typeface="Arial" charset="0"/>
              </a:rPr>
              <a:t>Khoa Học</a:t>
            </a:r>
          </a:p>
        </p:txBody>
      </p:sp>
      <p:pic>
        <p:nvPicPr>
          <p:cNvPr id="4099" name="Picture 7" descr="dan huo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4648200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8" descr="dan ngu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143000"/>
            <a:ext cx="4495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228600" y="6019800"/>
            <a:ext cx="85344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solidFill>
                  <a:srgbClr val="0000FF"/>
                </a:solidFill>
                <a:latin typeface="Arial" charset="0"/>
              </a:rPr>
              <a:t>Nhờ sự sinh sản mà số l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ợng các thành viên trong 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àn thú 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đư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ợc t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ă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ng </a:t>
            </a:r>
          </a:p>
          <a:p>
            <a:r>
              <a:rPr lang="en-US" sz="2000">
                <a:solidFill>
                  <a:srgbClr val="0000FF"/>
                </a:solidFill>
                <a:latin typeface="Arial" charset="0"/>
              </a:rPr>
              <a:t>lên và duy trì từ thế hệ này sang thế hệ khác.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2800" y="0"/>
            <a:ext cx="2286000" cy="71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smtClean="0">
                <a:solidFill>
                  <a:srgbClr val="0000FF"/>
                </a:solidFill>
                <a:latin typeface="Arial" charset="0"/>
              </a:rPr>
              <a:t>Khoa Học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2819400" y="457200"/>
            <a:ext cx="2463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C00FF"/>
                </a:solidFill>
                <a:latin typeface="Arial" charset="0"/>
              </a:rPr>
              <a:t>Sự sinh sản của thú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457200" y="1066800"/>
            <a:ext cx="26781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  <a:latin typeface="Arial" charset="0"/>
              </a:rPr>
              <a:t>1.Sự sinh sản của thú</a:t>
            </a:r>
          </a:p>
        </p:txBody>
      </p:sp>
      <p:pic>
        <p:nvPicPr>
          <p:cNvPr id="8202" name="Picture 10" descr="1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38400"/>
            <a:ext cx="4800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11" descr="120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438400"/>
            <a:ext cx="4114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381000" y="1600200"/>
            <a:ext cx="76565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66FF"/>
                </a:solidFill>
                <a:latin typeface="Arial" charset="0"/>
              </a:rPr>
              <a:t>-Bạn hãy cho biết hình nào chụp thú </a:t>
            </a:r>
            <a:r>
              <a:rPr lang="vi-VN" sz="2000">
                <a:solidFill>
                  <a:srgbClr val="FF66FF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FF66FF"/>
                </a:solidFill>
                <a:latin typeface="Arial" charset="0"/>
              </a:rPr>
              <a:t>ã </a:t>
            </a:r>
            <a:r>
              <a:rPr lang="vi-VN" sz="2000">
                <a:solidFill>
                  <a:srgbClr val="FF66FF"/>
                </a:solidFill>
                <a:latin typeface="Arial" charset="0"/>
              </a:rPr>
              <a:t>đư</a:t>
            </a:r>
            <a:r>
              <a:rPr lang="en-US" sz="2000">
                <a:solidFill>
                  <a:srgbClr val="FF66FF"/>
                </a:solidFill>
                <a:latin typeface="Arial" charset="0"/>
              </a:rPr>
              <a:t>ợc sinh ra và hình nào </a:t>
            </a:r>
          </a:p>
          <a:p>
            <a:r>
              <a:rPr lang="en-US" sz="2000">
                <a:solidFill>
                  <a:srgbClr val="FF66FF"/>
                </a:solidFill>
                <a:latin typeface="Arial" charset="0"/>
              </a:rPr>
              <a:t>chụp thú còn là bào thai trong bụng mẹ?</a:t>
            </a:r>
          </a:p>
        </p:txBody>
      </p:sp>
      <p:sp>
        <p:nvSpPr>
          <p:cNvPr id="8205" name="AutoShape 13"/>
          <p:cNvSpPr>
            <a:spLocks noChangeArrowheads="1"/>
          </p:cNvSpPr>
          <p:nvPr/>
        </p:nvSpPr>
        <p:spPr bwMode="auto">
          <a:xfrm>
            <a:off x="5562600" y="457200"/>
            <a:ext cx="2209800" cy="914400"/>
          </a:xfrm>
          <a:prstGeom prst="wedgeEllipseCallout">
            <a:avLst>
              <a:gd name="adj1" fmla="val -40519"/>
              <a:gd name="adj2" fmla="val 883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solidFill>
                  <a:srgbClr val="0000FF"/>
                </a:solidFill>
                <a:latin typeface="Arial" charset="0"/>
              </a:rPr>
              <a:t>Thảo luận</a:t>
            </a:r>
          </a:p>
          <a:p>
            <a:pPr algn="ctr"/>
            <a:r>
              <a:rPr lang="en-US" sz="2000">
                <a:solidFill>
                  <a:srgbClr val="0000FF"/>
                </a:solidFill>
                <a:latin typeface="Arial" charset="0"/>
              </a:rPr>
              <a:t> nhóm 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ôi</a:t>
            </a:r>
          </a:p>
        </p:txBody>
      </p:sp>
      <p:sp>
        <p:nvSpPr>
          <p:cNvPr id="5129" name="Text Box 14"/>
          <p:cNvSpPr txBox="1">
            <a:spLocks noChangeArrowheads="1"/>
          </p:cNvSpPr>
          <p:nvPr/>
        </p:nvSpPr>
        <p:spPr bwMode="auto">
          <a:xfrm>
            <a:off x="2438400" y="5486400"/>
            <a:ext cx="3190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CC00FF"/>
                </a:solidFill>
                <a:latin typeface="Arial" charset="0"/>
              </a:rPr>
              <a:t>a</a:t>
            </a:r>
          </a:p>
        </p:txBody>
      </p:sp>
      <p:sp>
        <p:nvSpPr>
          <p:cNvPr id="5130" name="Text Box 15"/>
          <p:cNvSpPr txBox="1">
            <a:spLocks noChangeArrowheads="1"/>
          </p:cNvSpPr>
          <p:nvPr/>
        </p:nvSpPr>
        <p:spPr bwMode="auto">
          <a:xfrm>
            <a:off x="6781800" y="54864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C00FF"/>
                </a:solidFill>
                <a:latin typeface="Arial" charset="0"/>
              </a:rPr>
              <a:t>b</a:t>
            </a:r>
          </a:p>
        </p:txBody>
      </p:sp>
      <p:sp>
        <p:nvSpPr>
          <p:cNvPr id="8209" name="Rectangle 17"/>
          <p:cNvSpPr>
            <a:spLocks noChangeArrowheads="1"/>
          </p:cNvSpPr>
          <p:nvPr/>
        </p:nvSpPr>
        <p:spPr bwMode="auto">
          <a:xfrm>
            <a:off x="381000" y="5867400"/>
            <a:ext cx="4419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solidFill>
                  <a:srgbClr val="0000FF"/>
                </a:solidFill>
                <a:latin typeface="Arial" charset="0"/>
              </a:rPr>
              <a:t>Thú còn là bào thai trong bụng mẹ</a:t>
            </a:r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5105400" y="5867400"/>
            <a:ext cx="35814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0000FF"/>
                </a:solidFill>
                <a:latin typeface="Arial" charset="0"/>
              </a:rPr>
              <a:t>Thú 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ã 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đư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ợc sinh 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5" grpId="0" animBg="1"/>
      <p:bldP spid="8209" grpId="0" animBg="1"/>
      <p:bldP spid="82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2800" y="0"/>
            <a:ext cx="2286000" cy="71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smtClean="0">
                <a:solidFill>
                  <a:srgbClr val="0000FF"/>
                </a:solidFill>
                <a:latin typeface="Arial" charset="0"/>
              </a:rPr>
              <a:t>Khoa Học</a:t>
            </a: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2819400" y="457200"/>
            <a:ext cx="2463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C00FF"/>
                </a:solidFill>
                <a:latin typeface="Arial" charset="0"/>
              </a:rPr>
              <a:t>Sự sinh sản của thú</a:t>
            </a: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533400" y="838200"/>
            <a:ext cx="26781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  <a:latin typeface="Arial" charset="0"/>
              </a:rPr>
              <a:t>1.Sự sinh sản của thú</a:t>
            </a:r>
          </a:p>
        </p:txBody>
      </p:sp>
      <p:sp>
        <p:nvSpPr>
          <p:cNvPr id="6149" name="WordArt 27"/>
          <p:cNvSpPr>
            <a:spLocks noChangeArrowheads="1" noChangeShapeType="1" noTextEdit="1"/>
          </p:cNvSpPr>
          <p:nvPr/>
        </p:nvSpPr>
        <p:spPr bwMode="auto">
          <a:xfrm>
            <a:off x="3429000" y="381000"/>
            <a:ext cx="4114800" cy="23574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AI NHANH, AI ĐÚNG?</a:t>
            </a:r>
          </a:p>
        </p:txBody>
      </p:sp>
      <p:sp>
        <p:nvSpPr>
          <p:cNvPr id="10269" name="Rectangle 29"/>
          <p:cNvSpPr>
            <a:spLocks noChangeArrowheads="1"/>
          </p:cNvSpPr>
          <p:nvPr/>
        </p:nvSpPr>
        <p:spPr bwMode="auto">
          <a:xfrm>
            <a:off x="304800" y="3505200"/>
            <a:ext cx="8458200" cy="213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solidFill>
                  <a:srgbClr val="CC00FF"/>
                </a:solidFill>
                <a:latin typeface="Arial" charset="0"/>
              </a:rPr>
              <a:t>Bạn hãy chọn một trong số các từ: </a:t>
            </a:r>
            <a:r>
              <a:rPr lang="en-US" sz="2000" i="1">
                <a:solidFill>
                  <a:srgbClr val="CC00FF"/>
                </a:solidFill>
                <a:latin typeface="Arial" charset="0"/>
              </a:rPr>
              <a:t>thai, thụ tinh, phôi, hợp tử</a:t>
            </a:r>
            <a:endParaRPr lang="en-US" sz="2000">
              <a:solidFill>
                <a:srgbClr val="CC00FF"/>
              </a:solidFill>
              <a:latin typeface="Arial" charset="0"/>
            </a:endParaRPr>
          </a:p>
          <a:p>
            <a:r>
              <a:rPr lang="vi-VN" sz="2000">
                <a:solidFill>
                  <a:srgbClr val="CC00FF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CC00FF"/>
                </a:solidFill>
                <a:latin typeface="Arial" charset="0"/>
              </a:rPr>
              <a:t>iền vào chỗ chấm sau:</a:t>
            </a:r>
          </a:p>
          <a:p>
            <a:r>
              <a:rPr lang="en-US" sz="2000">
                <a:solidFill>
                  <a:srgbClr val="0000FF"/>
                </a:solidFill>
                <a:latin typeface="Arial" charset="0"/>
              </a:rPr>
              <a:t>Vào mùa sinh sản, thú 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ực và thú cái giao phối. Trong c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ơ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 thể thú </a:t>
            </a:r>
          </a:p>
          <a:p>
            <a:r>
              <a:rPr lang="en-US" sz="2000">
                <a:solidFill>
                  <a:srgbClr val="0000FF"/>
                </a:solidFill>
                <a:latin typeface="Arial" charset="0"/>
              </a:rPr>
              <a:t>cái, trứng 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đư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ợc..………tạo thành …….....rồi hợp tử phát triển </a:t>
            </a:r>
          </a:p>
          <a:p>
            <a:r>
              <a:rPr lang="en-US" sz="2000">
                <a:solidFill>
                  <a:srgbClr val="0000FF"/>
                </a:solidFill>
                <a:latin typeface="Arial" charset="0"/>
              </a:rPr>
              <a:t>thành …….rồi phát triển thành………( c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ơ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 thể thú con).</a:t>
            </a:r>
          </a:p>
        </p:txBody>
      </p:sp>
      <p:sp>
        <p:nvSpPr>
          <p:cNvPr id="10270" name="Text Box 30"/>
          <p:cNvSpPr txBox="1">
            <a:spLocks noChangeArrowheads="1"/>
          </p:cNvSpPr>
          <p:nvPr/>
        </p:nvSpPr>
        <p:spPr bwMode="auto">
          <a:xfrm>
            <a:off x="2057400" y="4648200"/>
            <a:ext cx="1339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CC00FF"/>
                </a:solidFill>
                <a:latin typeface="Arial" charset="0"/>
              </a:rPr>
              <a:t>thụ tinh</a:t>
            </a:r>
          </a:p>
        </p:txBody>
      </p:sp>
      <p:sp>
        <p:nvSpPr>
          <p:cNvPr id="10271" name="Text Box 31"/>
          <p:cNvSpPr txBox="1">
            <a:spLocks noChangeArrowheads="1"/>
          </p:cNvSpPr>
          <p:nvPr/>
        </p:nvSpPr>
        <p:spPr bwMode="auto">
          <a:xfrm>
            <a:off x="4191000" y="4629150"/>
            <a:ext cx="950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C00FF"/>
                </a:solidFill>
                <a:latin typeface="Arial" charset="0"/>
              </a:rPr>
              <a:t>hợp tử</a:t>
            </a:r>
          </a:p>
        </p:txBody>
      </p:sp>
      <p:sp>
        <p:nvSpPr>
          <p:cNvPr id="10273" name="Text Box 33"/>
          <p:cNvSpPr txBox="1">
            <a:spLocks noChangeArrowheads="1"/>
          </p:cNvSpPr>
          <p:nvPr/>
        </p:nvSpPr>
        <p:spPr bwMode="auto">
          <a:xfrm>
            <a:off x="990600" y="4933950"/>
            <a:ext cx="669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C00FF"/>
                </a:solidFill>
                <a:latin typeface="Arial" charset="0"/>
              </a:rPr>
              <a:t>phôi</a:t>
            </a:r>
          </a:p>
        </p:txBody>
      </p:sp>
      <p:sp>
        <p:nvSpPr>
          <p:cNvPr id="10274" name="Text Box 34"/>
          <p:cNvSpPr txBox="1">
            <a:spLocks noChangeArrowheads="1"/>
          </p:cNvSpPr>
          <p:nvPr/>
        </p:nvSpPr>
        <p:spPr bwMode="auto">
          <a:xfrm>
            <a:off x="3886200" y="4933950"/>
            <a:ext cx="5984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C00FF"/>
                </a:solidFill>
                <a:latin typeface="Arial" charset="0"/>
              </a:rPr>
              <a:t>thai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2800" y="0"/>
            <a:ext cx="2286000" cy="71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smtClean="0">
                <a:solidFill>
                  <a:srgbClr val="0000FF"/>
                </a:solidFill>
                <a:latin typeface="Arial" charset="0"/>
              </a:rPr>
              <a:t>Khoa Học</a:t>
            </a:r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2819400" y="457200"/>
            <a:ext cx="2463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C00FF"/>
                </a:solidFill>
                <a:latin typeface="Arial" charset="0"/>
              </a:rPr>
              <a:t>Sự sinh sản của thú</a:t>
            </a: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533400" y="838200"/>
            <a:ext cx="26781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  <a:latin typeface="Arial" charset="0"/>
              </a:rPr>
              <a:t>1.Sự sinh sản của thú</a:t>
            </a:r>
          </a:p>
        </p:txBody>
      </p:sp>
      <p:sp>
        <p:nvSpPr>
          <p:cNvPr id="7173" name="Text Box 12"/>
          <p:cNvSpPr txBox="1">
            <a:spLocks noChangeArrowheads="1"/>
          </p:cNvSpPr>
          <p:nvPr/>
        </p:nvSpPr>
        <p:spPr bwMode="auto">
          <a:xfrm>
            <a:off x="533400" y="1143000"/>
            <a:ext cx="2692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  <a:latin typeface="Arial" charset="0"/>
              </a:rPr>
              <a:t>2.Sự nuôi con của thú</a:t>
            </a:r>
            <a:endParaRPr lang="en-US" sz="1600">
              <a:latin typeface="Arial" charset="0"/>
            </a:endParaRP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304800" y="1828800"/>
            <a:ext cx="78851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C00FF"/>
                </a:solidFill>
                <a:latin typeface="Arial" charset="0"/>
              </a:rPr>
              <a:t>-Thú mới sinh ra </a:t>
            </a:r>
            <a:r>
              <a:rPr lang="vi-VN" sz="2000">
                <a:solidFill>
                  <a:srgbClr val="CC00FF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CC00FF"/>
                </a:solidFill>
                <a:latin typeface="Arial" charset="0"/>
              </a:rPr>
              <a:t>ã có hình dạng giống thú mẹ ch</a:t>
            </a:r>
            <a:r>
              <a:rPr lang="vi-VN" sz="2000">
                <a:solidFill>
                  <a:srgbClr val="CC00FF"/>
                </a:solidFill>
                <a:latin typeface="Arial" charset="0"/>
              </a:rPr>
              <a:t>ư</a:t>
            </a:r>
            <a:r>
              <a:rPr lang="en-US" sz="2000">
                <a:solidFill>
                  <a:srgbClr val="CC00FF"/>
                </a:solidFill>
                <a:latin typeface="Arial" charset="0"/>
              </a:rPr>
              <a:t>a?</a:t>
            </a:r>
          </a:p>
          <a:p>
            <a:r>
              <a:rPr lang="en-US" sz="2000">
                <a:solidFill>
                  <a:srgbClr val="CC00FF"/>
                </a:solidFill>
                <a:latin typeface="Arial" charset="0"/>
              </a:rPr>
              <a:t>-Thú con mới ra </a:t>
            </a:r>
            <a:r>
              <a:rPr lang="vi-VN" sz="2000">
                <a:solidFill>
                  <a:srgbClr val="CC00FF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CC00FF"/>
                </a:solidFill>
                <a:latin typeface="Arial" charset="0"/>
              </a:rPr>
              <a:t>ời </a:t>
            </a:r>
            <a:r>
              <a:rPr lang="vi-VN" sz="2000">
                <a:solidFill>
                  <a:srgbClr val="CC00FF"/>
                </a:solidFill>
                <a:latin typeface="Arial" charset="0"/>
              </a:rPr>
              <a:t>đư</a:t>
            </a:r>
            <a:r>
              <a:rPr lang="en-US" sz="2000">
                <a:solidFill>
                  <a:srgbClr val="CC00FF"/>
                </a:solidFill>
                <a:latin typeface="Arial" charset="0"/>
              </a:rPr>
              <a:t>ợc thú mẹ nuôi bằng gì?</a:t>
            </a:r>
          </a:p>
          <a:p>
            <a:r>
              <a:rPr lang="en-US" sz="2000">
                <a:solidFill>
                  <a:srgbClr val="CC00FF"/>
                </a:solidFill>
                <a:latin typeface="Arial" charset="0"/>
              </a:rPr>
              <a:t>-Kể tên một số loài thú th</a:t>
            </a:r>
            <a:r>
              <a:rPr lang="vi-VN" sz="2000">
                <a:solidFill>
                  <a:srgbClr val="CC00FF"/>
                </a:solidFill>
                <a:latin typeface="Arial" charset="0"/>
              </a:rPr>
              <a:t>ư</a:t>
            </a:r>
            <a:r>
              <a:rPr lang="en-US" sz="2000">
                <a:solidFill>
                  <a:srgbClr val="CC00FF"/>
                </a:solidFill>
                <a:latin typeface="Arial" charset="0"/>
              </a:rPr>
              <a:t>ờng </a:t>
            </a:r>
            <a:r>
              <a:rPr lang="vi-VN" sz="2000">
                <a:solidFill>
                  <a:srgbClr val="CC00FF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CC00FF"/>
                </a:solidFill>
                <a:latin typeface="Arial" charset="0"/>
              </a:rPr>
              <a:t>ẻ mỗi lứa 1 con; mỗi lứa nhiều con.</a:t>
            </a:r>
          </a:p>
        </p:txBody>
      </p:sp>
      <p:sp>
        <p:nvSpPr>
          <p:cNvPr id="24590" name="AutoShape 14"/>
          <p:cNvSpPr>
            <a:spLocks noChangeArrowheads="1"/>
          </p:cNvSpPr>
          <p:nvPr/>
        </p:nvSpPr>
        <p:spPr bwMode="auto">
          <a:xfrm>
            <a:off x="5334000" y="609600"/>
            <a:ext cx="2438400" cy="1143000"/>
          </a:xfrm>
          <a:prstGeom prst="wedgeEllipseCallout">
            <a:avLst>
              <a:gd name="adj1" fmla="val -47657"/>
              <a:gd name="adj2" fmla="val 4736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000">
                <a:solidFill>
                  <a:srgbClr val="0000FF"/>
                </a:solidFill>
                <a:latin typeface="Arial" charset="0"/>
              </a:rPr>
              <a:t>Thảo luận nhóm lớn</a:t>
            </a:r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609600" y="3276600"/>
            <a:ext cx="7543800" cy="213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u="sng">
                <a:solidFill>
                  <a:srgbClr val="FF66FF"/>
                </a:solidFill>
                <a:latin typeface="Arial" charset="0"/>
              </a:rPr>
              <a:t>Đáp án: </a:t>
            </a:r>
          </a:p>
          <a:p>
            <a:r>
              <a:rPr lang="en-US" sz="2000">
                <a:solidFill>
                  <a:srgbClr val="0000FF"/>
                </a:solidFill>
                <a:latin typeface="Arial" charset="0"/>
              </a:rPr>
              <a:t>-Thú là 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ộng vật 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ẻ con và nuôi con b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ă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ng sữa. Thú con mới </a:t>
            </a:r>
          </a:p>
          <a:p>
            <a:r>
              <a:rPr lang="vi-VN" sz="2000">
                <a:solidFill>
                  <a:srgbClr val="0000FF"/>
                </a:solidFill>
                <a:latin typeface="Arial" charset="0"/>
              </a:rPr>
              <a:t>đư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ợc sinh ra 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ã có hình dạng giống với thú bố mẹ và 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đư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ợc</a:t>
            </a:r>
          </a:p>
          <a:p>
            <a:r>
              <a:rPr lang="en-US" sz="2000">
                <a:solidFill>
                  <a:srgbClr val="0000FF"/>
                </a:solidFill>
                <a:latin typeface="Arial" charset="0"/>
              </a:rPr>
              <a:t>bố mẹ nuôi cho 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ến khi có thể tự kiếm 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ă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n.</a:t>
            </a:r>
          </a:p>
          <a:p>
            <a:r>
              <a:rPr lang="en-US" sz="2000">
                <a:solidFill>
                  <a:srgbClr val="0000FF"/>
                </a:solidFill>
                <a:latin typeface="Arial" charset="0"/>
              </a:rPr>
              <a:t>-Có loài thú 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ẻ mỗi lứa 1 con, có loài 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ẻ mỗi lứa nhiều con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0" grpId="0" animBg="1"/>
      <p:bldP spid="2459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2800" y="0"/>
            <a:ext cx="2286000" cy="71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>
                <a:solidFill>
                  <a:srgbClr val="0000FF"/>
                </a:solidFill>
                <a:latin typeface="Arial" charset="0"/>
              </a:rPr>
              <a:t>Khoa Học</a:t>
            </a:r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2819400" y="457200"/>
            <a:ext cx="29178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C00FF"/>
                </a:solidFill>
                <a:latin typeface="Arial" charset="0"/>
              </a:rPr>
              <a:t>Sự sinh sản của thú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533400" y="838200"/>
            <a:ext cx="45672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Arial" charset="0"/>
              </a:rPr>
              <a:t>Một số loài thú </a:t>
            </a:r>
            <a:r>
              <a:rPr lang="vi-VN" sz="24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ẻ mỗi lứa 1 con</a:t>
            </a:r>
          </a:p>
        </p:txBody>
      </p:sp>
      <p:pic>
        <p:nvPicPr>
          <p:cNvPr id="8197" name="Picture 6" descr="b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371600"/>
            <a:ext cx="4648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7" descr="voi lun song o dao báne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371600"/>
            <a:ext cx="396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1812925" y="6137275"/>
            <a:ext cx="577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C00FF"/>
                </a:solidFill>
                <a:latin typeface="Arial" charset="0"/>
              </a:rPr>
              <a:t>Bò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6384925" y="6213475"/>
            <a:ext cx="6127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C00FF"/>
                </a:solidFill>
                <a:latin typeface="Arial" charset="0"/>
              </a:rPr>
              <a:t>Voi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2800" y="0"/>
            <a:ext cx="2286000" cy="71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>
                <a:solidFill>
                  <a:srgbClr val="0000FF"/>
                </a:solidFill>
                <a:latin typeface="Arial" charset="0"/>
              </a:rPr>
              <a:t>Khoa Học</a:t>
            </a:r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2819400" y="457200"/>
            <a:ext cx="29178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C00FF"/>
                </a:solidFill>
                <a:latin typeface="Arial" charset="0"/>
              </a:rPr>
              <a:t>Sự sinh sản của thú</a:t>
            </a: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533400" y="838200"/>
            <a:ext cx="45672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Arial" charset="0"/>
              </a:rPr>
              <a:t>Một số loài thú </a:t>
            </a:r>
            <a:r>
              <a:rPr lang="vi-VN" sz="24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ẻ mỗi lứa 1 con</a:t>
            </a:r>
          </a:p>
        </p:txBody>
      </p:sp>
      <p:pic>
        <p:nvPicPr>
          <p:cNvPr id="9221" name="Picture 6" descr="me con vu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4191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7" descr="me con ngua v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447800"/>
            <a:ext cx="4114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812925" y="6289675"/>
            <a:ext cx="9699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C00FF"/>
                </a:solidFill>
                <a:latin typeface="Arial" charset="0"/>
              </a:rPr>
              <a:t>V</a:t>
            </a:r>
            <a:r>
              <a:rPr lang="vi-VN" sz="2400">
                <a:solidFill>
                  <a:srgbClr val="CC00FF"/>
                </a:solidFill>
                <a:latin typeface="Arial" charset="0"/>
              </a:rPr>
              <a:t>ư</a:t>
            </a:r>
            <a:r>
              <a:rPr lang="en-US" sz="2400">
                <a:solidFill>
                  <a:srgbClr val="CC00FF"/>
                </a:solidFill>
                <a:latin typeface="Arial" charset="0"/>
              </a:rPr>
              <a:t>ợn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6156325" y="6289675"/>
            <a:ext cx="1539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C00FF"/>
                </a:solidFill>
                <a:latin typeface="Arial" charset="0"/>
              </a:rPr>
              <a:t>Ngựa vằn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1051</Words>
  <Application>Microsoft Office PowerPoint</Application>
  <PresentationFormat>On-screen Show (4:3)</PresentationFormat>
  <Paragraphs>133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.VnTime</vt:lpstr>
      <vt:lpstr>Arial</vt:lpstr>
      <vt:lpstr>Calibri</vt:lpstr>
      <vt:lpstr>Times New Roman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Líp: 5B Tr­êng: TiÓu häc Nga §iÒn II Gi¸o viªn thiÕt kÕ: Ph¹m ThÞ Ng¸t</dc:title>
  <dc:creator>TNC</dc:creator>
  <cp:lastModifiedBy>Windows User</cp:lastModifiedBy>
  <cp:revision>20</cp:revision>
  <dcterms:created xsi:type="dcterms:W3CDTF">2008-08-08T00:14:50Z</dcterms:created>
  <dcterms:modified xsi:type="dcterms:W3CDTF">2018-03-24T05:01:04Z</dcterms:modified>
</cp:coreProperties>
</file>